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36"/>
  </p:notes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0" r:id="rId14"/>
    <p:sldId id="268" r:id="rId15"/>
    <p:sldId id="269" r:id="rId16"/>
    <p:sldId id="271" r:id="rId17"/>
    <p:sldId id="272" r:id="rId18"/>
    <p:sldId id="273" r:id="rId19"/>
    <p:sldId id="275" r:id="rId20"/>
    <p:sldId id="276" r:id="rId21"/>
    <p:sldId id="277" r:id="rId22"/>
    <p:sldId id="278" r:id="rId23"/>
    <p:sldId id="279" r:id="rId24"/>
    <p:sldId id="280" r:id="rId25"/>
    <p:sldId id="285" r:id="rId26"/>
    <p:sldId id="281" r:id="rId27"/>
    <p:sldId id="282" r:id="rId28"/>
    <p:sldId id="283" r:id="rId29"/>
    <p:sldId id="284" r:id="rId30"/>
    <p:sldId id="286" r:id="rId31"/>
    <p:sldId id="287" r:id="rId32"/>
    <p:sldId id="288" r:id="rId33"/>
    <p:sldId id="290" r:id="rId34"/>
    <p:sldId id="274" r:id="rId35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83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5B3481-DA52-4567-A195-2FB8C68585D0}" type="datetimeFigureOut">
              <a:rPr lang="el-GR" smtClean="0"/>
              <a:t>15/12/2020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D484F1-4210-496E-980E-A6BA7F0E0F4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518578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D484F1-4210-496E-980E-A6BA7F0E0F43}" type="slidenum">
              <a:rPr lang="el-GR" smtClean="0"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018266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l-GR" smtClean="0"/>
              <a:t>Στυλ κύριου υπότιτλου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FBB87-5605-4632-ADDC-D190BE18DFA8}" type="datetime1">
              <a:rPr lang="el-GR" smtClean="0"/>
              <a:t>15/12/2020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Ιατροπούλου Ράνια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141BB44-A76B-44BA-B530-D59C8438B84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555473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B90E0-B74B-4560-A8AB-543F7E8454ED}" type="datetime1">
              <a:rPr lang="el-GR" smtClean="0"/>
              <a:t>15/12/2020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Ιατροπούλου Ράνια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1BB44-A76B-44BA-B530-D59C8438B84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29730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59BB3-B362-43D7-8937-4078DE8AEF63}" type="datetime1">
              <a:rPr lang="el-GR" smtClean="0"/>
              <a:t>15/12/2020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Ιατροπούλου Ράνια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1BB44-A76B-44BA-B530-D59C8438B84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64665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0905F-BDEB-4F8D-BBD5-176A732E05B9}" type="datetime1">
              <a:rPr lang="el-GR" smtClean="0"/>
              <a:t>15/12/2020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Ιατροπούλου Ράνια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1BB44-A76B-44BA-B530-D59C8438B84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66642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EDBDF53E-7010-4E58-8033-90BA05686E99}" type="datetime1">
              <a:rPr lang="el-GR" smtClean="0"/>
              <a:t>15/12/2020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r>
              <a:rPr lang="el-GR" smtClean="0"/>
              <a:t>Ιατροπούλου Ράνια</a:t>
            </a:r>
            <a:endParaRPr lang="el-GR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141BB44-A76B-44BA-B530-D59C8438B84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09519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BC120-861C-45D7-A743-725AAB652DB3}" type="datetime1">
              <a:rPr lang="el-GR" smtClean="0"/>
              <a:t>15/12/2020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Ιατροπούλου Ράνια</a:t>
            </a: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1BB44-A76B-44BA-B530-D59C8438B84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7240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988C3-1995-462B-89A1-3741C198CEA4}" type="datetime1">
              <a:rPr lang="el-GR" smtClean="0"/>
              <a:t>15/12/2020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Ιατροπούλου Ράνια</a:t>
            </a: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1BB44-A76B-44BA-B530-D59C8438B84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13896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AFF3E-4C88-4A4A-AE45-9B68FF165A94}" type="datetime1">
              <a:rPr lang="el-GR" smtClean="0"/>
              <a:t>15/12/2020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Ιατροπούλου Ράνια</a:t>
            </a: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1BB44-A76B-44BA-B530-D59C8438B84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20977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80006-225D-468A-9EC1-732E43B8866A}" type="datetime1">
              <a:rPr lang="el-GR" smtClean="0"/>
              <a:t>15/12/2020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Ιατροπούλου Ράνια</a:t>
            </a:r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1BB44-A76B-44BA-B530-D59C8438B84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45453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82F59-78FD-438C-A3C4-E2827D84AFBF}" type="datetime1">
              <a:rPr lang="el-GR" smtClean="0"/>
              <a:t>15/12/2020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Ιατροπούλου Ράνια</a:t>
            </a:r>
            <a:endParaRPr lang="el-GR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1BB44-A76B-44BA-B530-D59C8438B84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04036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4CB11-D7E6-40F5-BA74-25E542DEE762}" type="datetime1">
              <a:rPr lang="el-GR" smtClean="0"/>
              <a:t>15/12/2020</a:t>
            </a:fld>
            <a:endParaRPr lang="el-GR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1BB44-A76B-44BA-B530-D59C8438B84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07038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B6B3446B-147B-454E-B27D-DA3E2DC338C5}" type="datetime1">
              <a:rPr lang="el-GR" smtClean="0"/>
              <a:t>15/12/2020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r>
              <a:rPr lang="el-GR" smtClean="0"/>
              <a:t>Ιατροπούλου Ράνια</a:t>
            </a:r>
            <a:endParaRPr lang="el-GR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141BB44-A76B-44BA-B530-D59C8438B84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82288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diaplasi.weebly.com/deltaiotaalphataurhoomicronphi942-pialpharhoomicroniotamu943epsilonsigmaf-alphaiotanu943gammamualphataualpha-phirho940sigmaepsiloniotasigmaf.html" TargetMode="External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err="1" smtClean="0"/>
              <a:t>Αινιγματα</a:t>
            </a:r>
            <a:r>
              <a:rPr lang="el-GR" dirty="0"/>
              <a:t> 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Ποια τροφή είναι πίσω από κάθε αίνιγμα; Μπορείς να το μαντέψεις</a:t>
            </a:r>
            <a:endParaRPr lang="el-GR" dirty="0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952DD-CB20-4ED1-9488-3BAEC7F19DD4}" type="datetime1">
              <a:rPr lang="el-GR" smtClean="0"/>
              <a:t>15/12/2020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Ιατροπούλου Ράνια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68398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838200" y="685800"/>
            <a:ext cx="2705100" cy="9429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5400" dirty="0"/>
              <a:t>Τι είναι; </a:t>
            </a:r>
          </a:p>
        </p:txBody>
      </p:sp>
      <p:sp>
        <p:nvSpPr>
          <p:cNvPr id="7" name="Θέση κειμένου 6"/>
          <p:cNvSpPr>
            <a:spLocks noGrp="1"/>
          </p:cNvSpPr>
          <p:nvPr>
            <p:ph type="body" sz="half" idx="2"/>
          </p:nvPr>
        </p:nvSpPr>
        <p:spPr>
          <a:xfrm>
            <a:off x="8429625" y="248382"/>
            <a:ext cx="3762375" cy="5273187"/>
          </a:xfrm>
        </p:spPr>
        <p:txBody>
          <a:bodyPr>
            <a:normAutofit lnSpcReduction="10000"/>
          </a:bodyPr>
          <a:lstStyle/>
          <a:p>
            <a:pPr lvl="0"/>
            <a:r>
              <a:rPr lang="el-GR" sz="4000" dirty="0"/>
              <a:t>Απ' έξω είναι αγκαθωτό.</a:t>
            </a:r>
          </a:p>
          <a:p>
            <a:r>
              <a:rPr lang="el-GR" sz="4000" dirty="0"/>
              <a:t>Κι από μέσα μαλλιαρό.</a:t>
            </a:r>
          </a:p>
          <a:p>
            <a:r>
              <a:rPr lang="el-GR" sz="4000" dirty="0"/>
              <a:t>Κι από μέσα απ' το μαλλί,</a:t>
            </a:r>
          </a:p>
          <a:p>
            <a:r>
              <a:rPr lang="el-GR" sz="4000" dirty="0"/>
              <a:t>μια μπουκιά καλή</a:t>
            </a:r>
            <a:endParaRPr lang="el-GR" dirty="0"/>
          </a:p>
        </p:txBody>
      </p:sp>
      <p:pic>
        <p:nvPicPr>
          <p:cNvPr id="2050" name="Picture 2" descr="Κάστανο στοκ εικόνες. εικόνα από κάστανο - 3773128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1" t="6370" r="6944" b="16406"/>
          <a:stretch/>
        </p:blipFill>
        <p:spPr bwMode="auto">
          <a:xfrm>
            <a:off x="925201" y="2286000"/>
            <a:ext cx="3676190" cy="2373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Ορθογώνιο 2"/>
          <p:cNvSpPr/>
          <p:nvPr/>
        </p:nvSpPr>
        <p:spPr>
          <a:xfrm>
            <a:off x="470152" y="2019963"/>
            <a:ext cx="4586287" cy="373247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Έλλειψη 7">
            <a:hlinkClick r:id="" action="ppaction://hlinkshowjump?jump=nextslide"/>
          </p:cNvPr>
          <p:cNvSpPr/>
          <p:nvPr/>
        </p:nvSpPr>
        <p:spPr>
          <a:xfrm>
            <a:off x="11306907" y="6172200"/>
            <a:ext cx="633047" cy="56270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4E854-4076-421A-943B-970DA5530112}" type="datetime1">
              <a:rPr lang="el-GR" smtClean="0"/>
              <a:t>15/12/2020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Ιατροπούλου Ράνια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7501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33333E-6 L -0.00299 0.4333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2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838200" y="685800"/>
            <a:ext cx="2705100" cy="9429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5400" dirty="0"/>
              <a:t>Τι είναι; </a:t>
            </a:r>
          </a:p>
        </p:txBody>
      </p:sp>
      <p:sp>
        <p:nvSpPr>
          <p:cNvPr id="7" name="Θέση κειμένου 6"/>
          <p:cNvSpPr>
            <a:spLocks noGrp="1"/>
          </p:cNvSpPr>
          <p:nvPr>
            <p:ph type="body" sz="half" idx="2"/>
          </p:nvPr>
        </p:nvSpPr>
        <p:spPr>
          <a:xfrm>
            <a:off x="8429625" y="248382"/>
            <a:ext cx="3762375" cy="5273187"/>
          </a:xfrm>
        </p:spPr>
        <p:txBody>
          <a:bodyPr>
            <a:normAutofit/>
          </a:bodyPr>
          <a:lstStyle/>
          <a:p>
            <a:pPr lvl="0"/>
            <a:r>
              <a:rPr lang="el-GR" sz="4000" dirty="0"/>
              <a:t>Τέσσερα αδερφάκια</a:t>
            </a:r>
          </a:p>
          <a:p>
            <a:r>
              <a:rPr lang="el-GR" sz="4000" dirty="0"/>
              <a:t>αγκαλιασμένα</a:t>
            </a:r>
          </a:p>
          <a:p>
            <a:r>
              <a:rPr lang="el-GR" sz="4000" dirty="0"/>
              <a:t>σ' ένα </a:t>
            </a:r>
            <a:r>
              <a:rPr lang="el-GR" sz="4000" dirty="0" err="1"/>
              <a:t>σεντουκάκι</a:t>
            </a:r>
            <a:endParaRPr lang="el-GR" sz="4000" dirty="0"/>
          </a:p>
          <a:p>
            <a:r>
              <a:rPr lang="el-GR" sz="4000" dirty="0"/>
              <a:t>είναι κλειδωμένα</a:t>
            </a:r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414" y="2167357"/>
            <a:ext cx="3377536" cy="2188925"/>
          </a:xfrm>
          <a:prstGeom prst="rect">
            <a:avLst/>
          </a:prstGeom>
        </p:spPr>
      </p:pic>
      <p:sp>
        <p:nvSpPr>
          <p:cNvPr id="9" name="Ορθογώνιο 2"/>
          <p:cNvSpPr/>
          <p:nvPr/>
        </p:nvSpPr>
        <p:spPr>
          <a:xfrm>
            <a:off x="620039" y="2167357"/>
            <a:ext cx="4586287" cy="373247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Έλλειψη 7">
            <a:hlinkClick r:id="" action="ppaction://hlinkshowjump?jump=nextslide"/>
          </p:cNvPr>
          <p:cNvSpPr/>
          <p:nvPr/>
        </p:nvSpPr>
        <p:spPr>
          <a:xfrm>
            <a:off x="11306907" y="6172200"/>
            <a:ext cx="633047" cy="56270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5DE2E-40DB-4F43-845A-C774BC2FC7D0}" type="datetime1">
              <a:rPr lang="el-GR" smtClean="0"/>
              <a:t>15/12/2020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Ιατροπούλου Ράνια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63252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82 0.24098 L -0.00182 0.4909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838200" y="685800"/>
            <a:ext cx="2705100" cy="9429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5400" dirty="0"/>
              <a:t>Τι είναι; </a:t>
            </a:r>
          </a:p>
        </p:txBody>
      </p:sp>
      <p:sp>
        <p:nvSpPr>
          <p:cNvPr id="7" name="Θέση κειμένου 6"/>
          <p:cNvSpPr>
            <a:spLocks noGrp="1"/>
          </p:cNvSpPr>
          <p:nvPr>
            <p:ph type="body" sz="half" idx="2"/>
          </p:nvPr>
        </p:nvSpPr>
        <p:spPr>
          <a:xfrm>
            <a:off x="8429625" y="248382"/>
            <a:ext cx="3762375" cy="5273187"/>
          </a:xfrm>
        </p:spPr>
        <p:txBody>
          <a:bodyPr>
            <a:normAutofit/>
          </a:bodyPr>
          <a:lstStyle/>
          <a:p>
            <a:pPr lvl="0"/>
            <a:r>
              <a:rPr lang="el-GR" sz="4000" dirty="0"/>
              <a:t>Πράσινος πύργος,</a:t>
            </a:r>
          </a:p>
          <a:p>
            <a:r>
              <a:rPr lang="el-GR" sz="4000" dirty="0"/>
              <a:t>κόκκινα σπιτάκια</a:t>
            </a:r>
          </a:p>
          <a:p>
            <a:r>
              <a:rPr lang="el-GR" sz="4000" dirty="0"/>
              <a:t>μέσα κατοικούν</a:t>
            </a:r>
          </a:p>
          <a:p>
            <a:r>
              <a:rPr lang="el-GR" sz="4000" dirty="0"/>
              <a:t>μαύρα ανθρωπάκια</a:t>
            </a:r>
          </a:p>
        </p:txBody>
      </p:sp>
      <p:pic>
        <p:nvPicPr>
          <p:cNvPr id="5122" name="Picture 2" descr="5 πράγματα που ίσως δεν γνωρίζετε για το καρπούζι | LiF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170" y="2036518"/>
            <a:ext cx="3972363" cy="2482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Ορθογώνιο 2"/>
          <p:cNvSpPr/>
          <p:nvPr/>
        </p:nvSpPr>
        <p:spPr>
          <a:xfrm>
            <a:off x="394207" y="2071687"/>
            <a:ext cx="4586287" cy="373247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Έλλειψη 7">
            <a:hlinkClick r:id="" action="ppaction://hlinkshowjump?jump=nextslide"/>
          </p:cNvPr>
          <p:cNvSpPr/>
          <p:nvPr/>
        </p:nvSpPr>
        <p:spPr>
          <a:xfrm>
            <a:off x="11306907" y="6172200"/>
            <a:ext cx="633047" cy="56270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7325C-890A-4343-9B40-95F566EB18F2}" type="datetime1">
              <a:rPr lang="el-GR" smtClean="0"/>
              <a:t>15/12/2020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Ιατροπούλου Ράνια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77323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82 0.1 L -0.00247 0.4439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17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838200" y="685800"/>
            <a:ext cx="2705100" cy="9429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5400" dirty="0"/>
              <a:t>Τι είναι; </a:t>
            </a:r>
          </a:p>
        </p:txBody>
      </p:sp>
      <p:sp>
        <p:nvSpPr>
          <p:cNvPr id="7" name="Θέση κειμένου 6"/>
          <p:cNvSpPr>
            <a:spLocks noGrp="1"/>
          </p:cNvSpPr>
          <p:nvPr>
            <p:ph type="body" sz="half" idx="2"/>
          </p:nvPr>
        </p:nvSpPr>
        <p:spPr>
          <a:xfrm>
            <a:off x="8429625" y="248382"/>
            <a:ext cx="3762375" cy="5273187"/>
          </a:xfrm>
        </p:spPr>
        <p:txBody>
          <a:bodyPr>
            <a:normAutofit lnSpcReduction="10000"/>
          </a:bodyPr>
          <a:lstStyle/>
          <a:p>
            <a:pPr lvl="0"/>
            <a:r>
              <a:rPr lang="el-GR" sz="4000" dirty="0"/>
              <a:t>Γούρνα μου πελεκητή,</a:t>
            </a:r>
          </a:p>
          <a:p>
            <a:r>
              <a:rPr lang="el-GR" sz="4000" dirty="0"/>
              <a:t>μαρμαρένια και χυτή.</a:t>
            </a:r>
          </a:p>
          <a:p>
            <a:r>
              <a:rPr lang="el-GR" sz="4000" dirty="0"/>
              <a:t>Μαύρα τα ψαράκια σου</a:t>
            </a:r>
          </a:p>
          <a:p>
            <a:r>
              <a:rPr lang="el-GR" sz="4000" dirty="0"/>
              <a:t>με το κρύο σου ζουμί</a:t>
            </a:r>
          </a:p>
        </p:txBody>
      </p:sp>
      <p:pic>
        <p:nvPicPr>
          <p:cNvPr id="5122" name="Picture 2" descr="5 πράγματα που ίσως δεν γνωρίζετε για το καρπούζι | LiF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170" y="2036518"/>
            <a:ext cx="3972363" cy="2482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Ορθογώνιο 2"/>
          <p:cNvSpPr/>
          <p:nvPr/>
        </p:nvSpPr>
        <p:spPr>
          <a:xfrm>
            <a:off x="394207" y="2071687"/>
            <a:ext cx="4586287" cy="373247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Έλλειψη 7">
            <a:hlinkClick r:id="" action="ppaction://hlinkshowjump?jump=nextslide"/>
          </p:cNvPr>
          <p:cNvSpPr/>
          <p:nvPr/>
        </p:nvSpPr>
        <p:spPr>
          <a:xfrm>
            <a:off x="11306907" y="6172200"/>
            <a:ext cx="633047" cy="56270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45A2C-BB4B-435F-846C-C50ADECEE75E}" type="datetime1">
              <a:rPr lang="el-GR" smtClean="0"/>
              <a:t>15/12/2020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Ιατροπούλου Ράνια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50771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0.23102 L -0.00039 0.4810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838200" y="685800"/>
            <a:ext cx="2705100" cy="9429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5400" dirty="0"/>
              <a:t>Τι είναι; </a:t>
            </a:r>
          </a:p>
        </p:txBody>
      </p:sp>
      <p:sp>
        <p:nvSpPr>
          <p:cNvPr id="7" name="Θέση κειμένου 6"/>
          <p:cNvSpPr>
            <a:spLocks noGrp="1"/>
          </p:cNvSpPr>
          <p:nvPr>
            <p:ph type="body" sz="half" idx="2"/>
          </p:nvPr>
        </p:nvSpPr>
        <p:spPr>
          <a:xfrm>
            <a:off x="8429625" y="248382"/>
            <a:ext cx="3762375" cy="5273187"/>
          </a:xfrm>
        </p:spPr>
        <p:txBody>
          <a:bodyPr>
            <a:normAutofit lnSpcReduction="10000"/>
          </a:bodyPr>
          <a:lstStyle/>
          <a:p>
            <a:pPr lvl="0"/>
            <a:r>
              <a:rPr lang="el-GR" sz="4000" dirty="0"/>
              <a:t>Είμαι κίτρινο , χνουδάτο</a:t>
            </a:r>
          </a:p>
          <a:p>
            <a:r>
              <a:rPr lang="el-GR" sz="4000" dirty="0"/>
              <a:t>και στυφό μα μυρωδάτο</a:t>
            </a:r>
          </a:p>
          <a:p>
            <a:r>
              <a:rPr lang="el-GR" sz="4000" dirty="0"/>
              <a:t>γίνομαι και πιο καλό</a:t>
            </a:r>
          </a:p>
          <a:p>
            <a:r>
              <a:rPr lang="el-GR" sz="4000" dirty="0"/>
              <a:t>αν με κάνουνε γλυκό</a:t>
            </a:r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1450374" y="1791933"/>
            <a:ext cx="2531383" cy="3518622"/>
          </a:xfrm>
          <a:prstGeom prst="rect">
            <a:avLst/>
          </a:prstGeom>
        </p:spPr>
      </p:pic>
      <p:sp>
        <p:nvSpPr>
          <p:cNvPr id="9" name="Ορθογώνιο 2"/>
          <p:cNvSpPr/>
          <p:nvPr/>
        </p:nvSpPr>
        <p:spPr>
          <a:xfrm>
            <a:off x="422922" y="2158372"/>
            <a:ext cx="4586287" cy="373247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Έλλειψη 7">
            <a:hlinkClick r:id="" action="ppaction://hlinkshowjump?jump=nextslide"/>
          </p:cNvPr>
          <p:cNvSpPr/>
          <p:nvPr/>
        </p:nvSpPr>
        <p:spPr>
          <a:xfrm>
            <a:off x="11306907" y="6172200"/>
            <a:ext cx="633047" cy="56270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1F36A-AAAF-4474-A5D4-B19DE1AECC6D}" type="datetime1">
              <a:rPr lang="el-GR" smtClean="0"/>
              <a:t>15/12/2020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Ιατροπούλου Ράνια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81373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0.21365 L 0.00013 0.4636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838200" y="685800"/>
            <a:ext cx="2705100" cy="9429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5400" dirty="0"/>
              <a:t>Τι είναι; </a:t>
            </a:r>
          </a:p>
        </p:txBody>
      </p:sp>
      <p:sp>
        <p:nvSpPr>
          <p:cNvPr id="7" name="Θέση κειμένου 6"/>
          <p:cNvSpPr>
            <a:spLocks noGrp="1"/>
          </p:cNvSpPr>
          <p:nvPr>
            <p:ph type="body" sz="half" idx="2"/>
          </p:nvPr>
        </p:nvSpPr>
        <p:spPr>
          <a:xfrm>
            <a:off x="8429625" y="196206"/>
            <a:ext cx="3762375" cy="3778495"/>
          </a:xfrm>
          <a:ln w="28575">
            <a:solidFill>
              <a:schemeClr val="accent1">
                <a:lumMod val="75000"/>
              </a:schemeClr>
            </a:solidFill>
          </a:ln>
        </p:spPr>
        <p:txBody>
          <a:bodyPr>
            <a:normAutofit fontScale="77500" lnSpcReduction="20000"/>
          </a:bodyPr>
          <a:lstStyle/>
          <a:p>
            <a:pPr lvl="0"/>
            <a:r>
              <a:rPr lang="el-GR" sz="4000" dirty="0" smtClean="0"/>
              <a:t>Στα μαγειριά με συναντάς,</a:t>
            </a:r>
          </a:p>
          <a:p>
            <a:r>
              <a:rPr lang="el-GR" sz="4000" dirty="0" smtClean="0"/>
              <a:t>με ξέρουνε κι οι κήποι</a:t>
            </a:r>
          </a:p>
          <a:p>
            <a:r>
              <a:rPr lang="el-GR" sz="4000" dirty="0" smtClean="0"/>
              <a:t>πολλές φορές για μένα κλαις,</a:t>
            </a:r>
          </a:p>
          <a:p>
            <a:r>
              <a:rPr lang="el-GR" sz="4000" dirty="0" smtClean="0"/>
              <a:t>χωρίς να έχεις λύπη</a:t>
            </a:r>
            <a:endParaRPr lang="el-GR" sz="4000" dirty="0"/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80" t="5897" r="11859" b="4103"/>
          <a:stretch/>
        </p:blipFill>
        <p:spPr>
          <a:xfrm>
            <a:off x="1099038" y="1984794"/>
            <a:ext cx="3547877" cy="2444970"/>
          </a:xfrm>
          <a:prstGeom prst="rect">
            <a:avLst/>
          </a:prstGeom>
        </p:spPr>
      </p:pic>
      <p:sp>
        <p:nvSpPr>
          <p:cNvPr id="9" name="Ορθογώνιο 2"/>
          <p:cNvSpPr/>
          <p:nvPr/>
        </p:nvSpPr>
        <p:spPr>
          <a:xfrm>
            <a:off x="373854" y="1984794"/>
            <a:ext cx="4586287" cy="373247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Έλλειψη 7">
            <a:hlinkClick r:id="" action="ppaction://hlinkshowjump?jump=nextslide"/>
          </p:cNvPr>
          <p:cNvSpPr/>
          <p:nvPr/>
        </p:nvSpPr>
        <p:spPr>
          <a:xfrm>
            <a:off x="11306907" y="6172200"/>
            <a:ext cx="633047" cy="56270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Θέση κειμένου 6"/>
          <p:cNvSpPr txBox="1">
            <a:spLocks/>
          </p:cNvSpPr>
          <p:nvPr/>
        </p:nvSpPr>
        <p:spPr>
          <a:xfrm>
            <a:off x="8429625" y="3207279"/>
            <a:ext cx="3762375" cy="29649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l-GR" sz="4000" dirty="0" smtClean="0"/>
          </a:p>
        </p:txBody>
      </p:sp>
      <p:sp>
        <p:nvSpPr>
          <p:cNvPr id="3" name="Ορθογώνιο 2"/>
          <p:cNvSpPr/>
          <p:nvPr/>
        </p:nvSpPr>
        <p:spPr>
          <a:xfrm>
            <a:off x="8429625" y="4019832"/>
            <a:ext cx="3762375" cy="2169953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l-GR" sz="3100" dirty="0" err="1">
                <a:solidFill>
                  <a:schemeClr val="accent1">
                    <a:lumMod val="75000"/>
                  </a:schemeClr>
                </a:solidFill>
              </a:rPr>
              <a:t>Σαρανταδυό</a:t>
            </a:r>
            <a:r>
              <a:rPr lang="el-GR" sz="3100" dirty="0">
                <a:solidFill>
                  <a:schemeClr val="accent1">
                    <a:lumMod val="75000"/>
                  </a:schemeClr>
                </a:solidFill>
              </a:rPr>
              <a:t> πουκάμισα,</a:t>
            </a:r>
          </a:p>
          <a:p>
            <a:r>
              <a:rPr lang="el-GR" sz="3100" dirty="0" err="1">
                <a:solidFill>
                  <a:schemeClr val="accent1">
                    <a:lumMod val="75000"/>
                  </a:schemeClr>
                </a:solidFill>
              </a:rPr>
              <a:t>Απ</a:t>
            </a:r>
            <a:r>
              <a:rPr lang="el-GR" sz="3100" dirty="0">
                <a:solidFill>
                  <a:schemeClr val="accent1">
                    <a:lumMod val="75000"/>
                  </a:schemeClr>
                </a:solidFill>
              </a:rPr>
              <a:t>΄ έξω το παλιό μου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351CC-A929-4F47-8DBC-77625ED0174C}" type="datetime1">
              <a:rPr lang="el-GR" smtClean="0"/>
              <a:t>15/12/2020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Ιατροπούλου Ράνια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39275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82 0.1 L -0.00182 0.3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838200" y="685800"/>
            <a:ext cx="2705100" cy="9429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5400" dirty="0"/>
              <a:t>Τι είναι; </a:t>
            </a:r>
          </a:p>
        </p:txBody>
      </p:sp>
      <p:sp>
        <p:nvSpPr>
          <p:cNvPr id="7" name="Θέση κειμένου 6"/>
          <p:cNvSpPr>
            <a:spLocks noGrp="1"/>
          </p:cNvSpPr>
          <p:nvPr>
            <p:ph type="body" sz="half" idx="2"/>
          </p:nvPr>
        </p:nvSpPr>
        <p:spPr>
          <a:xfrm>
            <a:off x="8429625" y="248382"/>
            <a:ext cx="3762375" cy="5273187"/>
          </a:xfrm>
        </p:spPr>
        <p:txBody>
          <a:bodyPr>
            <a:normAutofit fontScale="92500"/>
          </a:bodyPr>
          <a:lstStyle/>
          <a:p>
            <a:pPr lvl="0"/>
            <a:r>
              <a:rPr lang="el-GR" sz="4000" dirty="0"/>
              <a:t>Ολόγλυκα και νόστιμα</a:t>
            </a:r>
          </a:p>
          <a:p>
            <a:r>
              <a:rPr lang="el-GR" sz="4000" dirty="0"/>
              <a:t>τα </a:t>
            </a:r>
            <a:r>
              <a:rPr lang="el-GR" sz="4000" dirty="0" smtClean="0"/>
              <a:t>τρων </a:t>
            </a:r>
            <a:r>
              <a:rPr lang="el-GR" sz="4000" dirty="0"/>
              <a:t>και τα πουλάκια</a:t>
            </a:r>
          </a:p>
          <a:p>
            <a:r>
              <a:rPr lang="el-GR" sz="4000" dirty="0"/>
              <a:t>και τα παιδιά στ’ αυτάκια τους</a:t>
            </a:r>
          </a:p>
          <a:p>
            <a:r>
              <a:rPr lang="el-GR" sz="4000" dirty="0" smtClean="0"/>
              <a:t>τα’ </a:t>
            </a:r>
            <a:r>
              <a:rPr lang="el-GR" sz="4000" dirty="0"/>
              <a:t>χουν σκουλαρικάκια</a:t>
            </a:r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434" y="1813412"/>
            <a:ext cx="2143125" cy="2143125"/>
          </a:xfrm>
          <a:prstGeom prst="rect">
            <a:avLst/>
          </a:prstGeom>
        </p:spPr>
      </p:pic>
      <p:sp>
        <p:nvSpPr>
          <p:cNvPr id="9" name="Ορθογώνιο 2"/>
          <p:cNvSpPr/>
          <p:nvPr/>
        </p:nvSpPr>
        <p:spPr>
          <a:xfrm>
            <a:off x="373852" y="1628775"/>
            <a:ext cx="4586287" cy="373247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Έλλειψη 7">
            <a:hlinkClick r:id="" action="ppaction://hlinkshowjump?jump=nextslide"/>
          </p:cNvPr>
          <p:cNvSpPr/>
          <p:nvPr/>
        </p:nvSpPr>
        <p:spPr>
          <a:xfrm>
            <a:off x="11306907" y="6172200"/>
            <a:ext cx="633047" cy="56270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31A4E-E948-4719-9022-8C816F8491BA}" type="datetime1">
              <a:rPr lang="el-GR" smtClean="0"/>
              <a:t>15/12/2020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Ιατροπούλου Ράνια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97888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82 0.1 L -0.00182 0.3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838200" y="685800"/>
            <a:ext cx="2705100" cy="9429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5400" dirty="0"/>
              <a:t>Τι είναι; </a:t>
            </a:r>
          </a:p>
        </p:txBody>
      </p:sp>
      <p:sp>
        <p:nvSpPr>
          <p:cNvPr id="7" name="Θέση κειμένου 6"/>
          <p:cNvSpPr>
            <a:spLocks noGrp="1"/>
          </p:cNvSpPr>
          <p:nvPr>
            <p:ph type="body" sz="half" idx="2"/>
          </p:nvPr>
        </p:nvSpPr>
        <p:spPr>
          <a:xfrm>
            <a:off x="8429625" y="248382"/>
            <a:ext cx="3762375" cy="5273187"/>
          </a:xfrm>
        </p:spPr>
        <p:txBody>
          <a:bodyPr>
            <a:normAutofit fontScale="92500"/>
          </a:bodyPr>
          <a:lstStyle/>
          <a:p>
            <a:pPr lvl="0"/>
            <a:r>
              <a:rPr lang="el-GR" sz="4000" dirty="0"/>
              <a:t>Σου ξινίζω τη γλωσσίτσα</a:t>
            </a:r>
          </a:p>
          <a:p>
            <a:r>
              <a:rPr lang="el-GR" sz="4000" dirty="0"/>
              <a:t>και γκριμάτσες όλο κάνεις,</a:t>
            </a:r>
          </a:p>
          <a:p>
            <a:r>
              <a:rPr lang="el-GR" sz="4000" dirty="0"/>
              <a:t>μα αν σου λείψω απ’ τη </a:t>
            </a:r>
            <a:r>
              <a:rPr lang="el-GR" sz="4000" dirty="0" err="1"/>
              <a:t>σουπίτσα</a:t>
            </a:r>
            <a:r>
              <a:rPr lang="el-GR" sz="4000" dirty="0"/>
              <a:t>,</a:t>
            </a:r>
          </a:p>
          <a:p>
            <a:r>
              <a:rPr lang="el-GR" sz="4000" dirty="0"/>
              <a:t>νοστιμιά εσύ δε θα ‘χεις</a:t>
            </a:r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570" y="1828801"/>
            <a:ext cx="2412022" cy="2412022"/>
          </a:xfrm>
          <a:prstGeom prst="rect">
            <a:avLst/>
          </a:prstGeom>
        </p:spPr>
      </p:pic>
      <p:sp>
        <p:nvSpPr>
          <p:cNvPr id="9" name="Ορθογώνιο 2"/>
          <p:cNvSpPr/>
          <p:nvPr/>
        </p:nvSpPr>
        <p:spPr>
          <a:xfrm>
            <a:off x="373854" y="1984794"/>
            <a:ext cx="4586287" cy="373247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Έλλειψη 7">
            <a:hlinkClick r:id="" action="ppaction://hlinkshowjump?jump=nextslide"/>
          </p:cNvPr>
          <p:cNvSpPr/>
          <p:nvPr/>
        </p:nvSpPr>
        <p:spPr>
          <a:xfrm>
            <a:off x="11306907" y="6172200"/>
            <a:ext cx="633047" cy="56270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A2DED-0484-4B41-BFE1-DB2E8704C09B}" type="datetime1">
              <a:rPr lang="el-GR" smtClean="0"/>
              <a:t>15/12/2020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Ιατροπούλου Ράνια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97264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82 0.1 L -0.00182 0.3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838200" y="685800"/>
            <a:ext cx="2705100" cy="9429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5400" dirty="0"/>
              <a:t>Τι είναι; </a:t>
            </a:r>
          </a:p>
        </p:txBody>
      </p:sp>
      <p:sp>
        <p:nvSpPr>
          <p:cNvPr id="7" name="Θέση κειμένου 6"/>
          <p:cNvSpPr>
            <a:spLocks noGrp="1"/>
          </p:cNvSpPr>
          <p:nvPr>
            <p:ph type="body" sz="half" idx="2"/>
          </p:nvPr>
        </p:nvSpPr>
        <p:spPr>
          <a:xfrm>
            <a:off x="8429625" y="248382"/>
            <a:ext cx="3762375" cy="5273187"/>
          </a:xfrm>
        </p:spPr>
        <p:txBody>
          <a:bodyPr>
            <a:normAutofit lnSpcReduction="10000"/>
          </a:bodyPr>
          <a:lstStyle/>
          <a:p>
            <a:pPr lvl="0"/>
            <a:r>
              <a:rPr lang="el-GR" sz="4000" dirty="0"/>
              <a:t>Είναι τόπι κόκκινο,</a:t>
            </a:r>
          </a:p>
          <a:p>
            <a:r>
              <a:rPr lang="el-GR" sz="4000" dirty="0"/>
              <a:t>αν το καθαρίσεις,</a:t>
            </a:r>
          </a:p>
          <a:p>
            <a:r>
              <a:rPr lang="el-GR" sz="4000" dirty="0"/>
              <a:t>άσπρο νόστιμο καρπό</a:t>
            </a:r>
          </a:p>
          <a:p>
            <a:r>
              <a:rPr lang="el-GR" sz="4000" dirty="0"/>
              <a:t>αμέσως θα αντικρίσεις</a:t>
            </a:r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35" t="6364" r="11642" b="4350"/>
          <a:stretch/>
        </p:blipFill>
        <p:spPr>
          <a:xfrm>
            <a:off x="1160585" y="1825005"/>
            <a:ext cx="2772504" cy="2949943"/>
          </a:xfrm>
          <a:prstGeom prst="rect">
            <a:avLst/>
          </a:prstGeom>
        </p:spPr>
      </p:pic>
      <p:sp>
        <p:nvSpPr>
          <p:cNvPr id="9" name="Ορθογώνιο 2"/>
          <p:cNvSpPr/>
          <p:nvPr/>
        </p:nvSpPr>
        <p:spPr>
          <a:xfrm>
            <a:off x="373853" y="1789095"/>
            <a:ext cx="4586287" cy="373247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Έλλειψη 7">
            <a:hlinkClick r:id="" action="ppaction://hlinkshowjump?jump=nextslide"/>
          </p:cNvPr>
          <p:cNvSpPr/>
          <p:nvPr/>
        </p:nvSpPr>
        <p:spPr>
          <a:xfrm>
            <a:off x="11306907" y="6172200"/>
            <a:ext cx="633047" cy="56270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F16BD-4071-4EEF-8D0D-2557D718234D}" type="datetime1">
              <a:rPr lang="el-GR" smtClean="0"/>
              <a:t>15/12/2020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Ιατροπούλου Ράνια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04499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82 0.1 L -0.00182 0.3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838200" y="685800"/>
            <a:ext cx="2705100" cy="9429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5400" dirty="0"/>
              <a:t>Τι είναι; </a:t>
            </a:r>
          </a:p>
        </p:txBody>
      </p:sp>
      <p:sp>
        <p:nvSpPr>
          <p:cNvPr id="7" name="Θέση κειμένου 6"/>
          <p:cNvSpPr>
            <a:spLocks noGrp="1"/>
          </p:cNvSpPr>
          <p:nvPr>
            <p:ph type="body" sz="half" idx="2"/>
          </p:nvPr>
        </p:nvSpPr>
        <p:spPr>
          <a:xfrm>
            <a:off x="8429625" y="248382"/>
            <a:ext cx="3762375" cy="5273187"/>
          </a:xfrm>
        </p:spPr>
        <p:txBody>
          <a:bodyPr>
            <a:normAutofit/>
          </a:bodyPr>
          <a:lstStyle/>
          <a:p>
            <a:pPr lvl="0"/>
            <a:r>
              <a:rPr lang="el-GR" sz="4000" dirty="0"/>
              <a:t>Κάθεται στο χωραφάκι</a:t>
            </a:r>
          </a:p>
          <a:p>
            <a:r>
              <a:rPr lang="el-GR" sz="4000" dirty="0"/>
              <a:t>μ’ ένα μόνο ποδαράκι</a:t>
            </a:r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13" t="8295" r="19755" b="7834"/>
          <a:stretch/>
        </p:blipFill>
        <p:spPr>
          <a:xfrm>
            <a:off x="1058004" y="1984794"/>
            <a:ext cx="3217985" cy="3200400"/>
          </a:xfrm>
          <a:prstGeom prst="rect">
            <a:avLst/>
          </a:prstGeom>
        </p:spPr>
      </p:pic>
      <p:sp>
        <p:nvSpPr>
          <p:cNvPr id="9" name="Ορθογώνιο 2"/>
          <p:cNvSpPr/>
          <p:nvPr/>
        </p:nvSpPr>
        <p:spPr>
          <a:xfrm>
            <a:off x="373852" y="1984794"/>
            <a:ext cx="4586287" cy="373247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Έλλειψη 7">
            <a:hlinkClick r:id="" action="ppaction://hlinkshowjump?jump=nextslide"/>
          </p:cNvPr>
          <p:cNvSpPr/>
          <p:nvPr/>
        </p:nvSpPr>
        <p:spPr>
          <a:xfrm>
            <a:off x="11306907" y="6172200"/>
            <a:ext cx="633047" cy="56270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CB2A4-0EE2-411B-AB4E-0D22CF00113F}" type="datetime1">
              <a:rPr lang="el-GR" smtClean="0"/>
              <a:t>15/12/2020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Ιατροπούλου Ράνια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5685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82 0.1 L -0.00182 0.3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838200" y="685800"/>
            <a:ext cx="2705100" cy="9429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5400" dirty="0"/>
              <a:t>Τι είναι; </a:t>
            </a:r>
          </a:p>
        </p:txBody>
      </p:sp>
      <p:sp>
        <p:nvSpPr>
          <p:cNvPr id="7" name="Θέση κειμένου 6"/>
          <p:cNvSpPr>
            <a:spLocks noGrp="1"/>
          </p:cNvSpPr>
          <p:nvPr>
            <p:ph type="body" sz="half" idx="2"/>
          </p:nvPr>
        </p:nvSpPr>
        <p:spPr>
          <a:xfrm>
            <a:off x="8429623" y="425586"/>
            <a:ext cx="3762375" cy="2592631"/>
          </a:xfrm>
          <a:ln w="28575"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pPr lvl="0"/>
            <a:r>
              <a:rPr lang="el-GR" sz="4000" dirty="0"/>
              <a:t>Έχω ένα βαρελάκι πο</a:t>
            </a:r>
            <a:r>
              <a:rPr lang="el-GR" sz="4000" dirty="0" smtClean="0"/>
              <a:t>΄ χει </a:t>
            </a:r>
            <a:r>
              <a:rPr lang="el-GR" sz="4000" dirty="0"/>
              <a:t>δυο λογιών </a:t>
            </a:r>
            <a:r>
              <a:rPr lang="el-GR" sz="4000" dirty="0" smtClean="0"/>
              <a:t>κρασάκι</a:t>
            </a:r>
            <a:endParaRPr lang="el-GR" sz="4000" dirty="0"/>
          </a:p>
          <a:p>
            <a:endParaRPr lang="el-GR" dirty="0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773" y="1869361"/>
            <a:ext cx="3730135" cy="3546736"/>
          </a:xfrm>
          <a:prstGeom prst="rect">
            <a:avLst/>
          </a:prstGeom>
        </p:spPr>
      </p:pic>
      <p:sp>
        <p:nvSpPr>
          <p:cNvPr id="9" name="Ορθογώνιο 8"/>
          <p:cNvSpPr/>
          <p:nvPr/>
        </p:nvSpPr>
        <p:spPr>
          <a:xfrm>
            <a:off x="831696" y="2145769"/>
            <a:ext cx="4586287" cy="373247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Θέση κειμένου 6"/>
          <p:cNvSpPr txBox="1">
            <a:spLocks/>
          </p:cNvSpPr>
          <p:nvPr/>
        </p:nvSpPr>
        <p:spPr>
          <a:xfrm>
            <a:off x="8429624" y="3217986"/>
            <a:ext cx="3762375" cy="3042138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4100" dirty="0"/>
              <a:t>Είναι ένα μικρό σπιτάκι, δίχως στέγη και ταράτσα.</a:t>
            </a:r>
          </a:p>
          <a:p>
            <a:r>
              <a:rPr lang="el-GR" sz="4100" dirty="0"/>
              <a:t>Μήτε γύρω παραθύρια, μήτε πόρτα, μήτε </a:t>
            </a:r>
            <a:r>
              <a:rPr lang="el-GR" sz="4100" dirty="0" smtClean="0"/>
              <a:t>φάτσα</a:t>
            </a:r>
            <a:endParaRPr lang="el-GR" sz="4100" dirty="0"/>
          </a:p>
          <a:p>
            <a:endParaRPr lang="el-GR" sz="4000" dirty="0" smtClean="0"/>
          </a:p>
          <a:p>
            <a:endParaRPr lang="el-GR" dirty="0"/>
          </a:p>
        </p:txBody>
      </p:sp>
      <p:sp>
        <p:nvSpPr>
          <p:cNvPr id="12" name="Έλλειψη 11">
            <a:hlinkClick r:id="rId3" action="ppaction://hlinksldjump"/>
          </p:cNvPr>
          <p:cNvSpPr/>
          <p:nvPr/>
        </p:nvSpPr>
        <p:spPr>
          <a:xfrm>
            <a:off x="11430000" y="6260124"/>
            <a:ext cx="404446" cy="42203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5E3ED-8EFA-4C5E-81A4-43C4AEB7692B}" type="datetime1">
              <a:rPr lang="el-GR" smtClean="0"/>
              <a:t>15/12/2020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Ιατροπούλου Ράνια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56634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82 0.1 L -0.00182 0.3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838200" y="685800"/>
            <a:ext cx="2705100" cy="9429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5400" dirty="0"/>
              <a:t>Τι είναι; </a:t>
            </a:r>
          </a:p>
        </p:txBody>
      </p:sp>
      <p:sp>
        <p:nvSpPr>
          <p:cNvPr id="7" name="Θέση κειμένου 6"/>
          <p:cNvSpPr>
            <a:spLocks noGrp="1"/>
          </p:cNvSpPr>
          <p:nvPr>
            <p:ph type="body" sz="half" idx="2"/>
          </p:nvPr>
        </p:nvSpPr>
        <p:spPr>
          <a:xfrm>
            <a:off x="8429625" y="248382"/>
            <a:ext cx="3762375" cy="5273187"/>
          </a:xfrm>
        </p:spPr>
        <p:txBody>
          <a:bodyPr>
            <a:normAutofit lnSpcReduction="10000"/>
          </a:bodyPr>
          <a:lstStyle/>
          <a:p>
            <a:pPr lvl="0"/>
            <a:r>
              <a:rPr lang="el-GR" sz="4000" dirty="0"/>
              <a:t>Μια κοντούλα παχουλή ,</a:t>
            </a:r>
          </a:p>
          <a:p>
            <a:r>
              <a:rPr lang="el-GR" sz="4000" dirty="0"/>
              <a:t>Πάντα κόκκινα φορεί .</a:t>
            </a:r>
          </a:p>
          <a:p>
            <a:r>
              <a:rPr lang="el-GR" sz="4000" dirty="0"/>
              <a:t>Έχει πράσινα μαλλιά</a:t>
            </a:r>
          </a:p>
          <a:p>
            <a:r>
              <a:rPr lang="el-GR" sz="4000" dirty="0"/>
              <a:t>Και σποράκια στην κοιλιά </a:t>
            </a: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8" t="7080" r="6848" b="18968"/>
          <a:stretch/>
        </p:blipFill>
        <p:spPr>
          <a:xfrm>
            <a:off x="733935" y="1984794"/>
            <a:ext cx="3866123" cy="2198078"/>
          </a:xfrm>
          <a:prstGeom prst="rect">
            <a:avLst/>
          </a:prstGeom>
        </p:spPr>
      </p:pic>
      <p:sp>
        <p:nvSpPr>
          <p:cNvPr id="9" name="Ορθογώνιο 2"/>
          <p:cNvSpPr/>
          <p:nvPr/>
        </p:nvSpPr>
        <p:spPr>
          <a:xfrm>
            <a:off x="373854" y="1984794"/>
            <a:ext cx="4586287" cy="373247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Έλλειψη 7">
            <a:hlinkClick r:id="" action="ppaction://hlinkshowjump?jump=nextslide"/>
          </p:cNvPr>
          <p:cNvSpPr/>
          <p:nvPr/>
        </p:nvSpPr>
        <p:spPr>
          <a:xfrm>
            <a:off x="11306907" y="6172200"/>
            <a:ext cx="633047" cy="56270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5B277-21F5-4FEE-9ED2-DB2C43D8AF3E}" type="datetime1">
              <a:rPr lang="el-GR" smtClean="0"/>
              <a:t>15/12/2020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Ιατροπούλου Ράνια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67324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82 0.1 L -0.00182 0.3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838200" y="685800"/>
            <a:ext cx="2705100" cy="9429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5400" dirty="0"/>
              <a:t>Τι είναι; </a:t>
            </a:r>
          </a:p>
        </p:txBody>
      </p:sp>
      <p:sp>
        <p:nvSpPr>
          <p:cNvPr id="7" name="Θέση κειμένου 6"/>
          <p:cNvSpPr>
            <a:spLocks noGrp="1"/>
          </p:cNvSpPr>
          <p:nvPr>
            <p:ph type="body" sz="half" idx="2"/>
          </p:nvPr>
        </p:nvSpPr>
        <p:spPr>
          <a:xfrm>
            <a:off x="8429625" y="248382"/>
            <a:ext cx="3762375" cy="5273187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el-GR" sz="4000" dirty="0"/>
              <a:t>Έχει φύλλα σα δεντρί ,</a:t>
            </a:r>
          </a:p>
          <a:p>
            <a:r>
              <a:rPr lang="el-GR" sz="4000" dirty="0"/>
              <a:t>μα δεντρί δεν είναι.</a:t>
            </a:r>
          </a:p>
          <a:p>
            <a:r>
              <a:rPr lang="el-GR" sz="4000" dirty="0"/>
              <a:t>Μέσα είναι άσπρο σαν τυρί ,</a:t>
            </a:r>
          </a:p>
          <a:p>
            <a:r>
              <a:rPr lang="el-GR" sz="4000" dirty="0"/>
              <a:t>μα τυρί δεν είναι.</a:t>
            </a:r>
          </a:p>
          <a:p>
            <a:r>
              <a:rPr lang="el-GR" sz="4000" dirty="0"/>
              <a:t>Έχει ποντικού ουρά</a:t>
            </a:r>
          </a:p>
          <a:p>
            <a:r>
              <a:rPr lang="el-GR" sz="4000" dirty="0"/>
              <a:t>μα ποντικός δεν είναι</a:t>
            </a:r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46" t="5693" r="8839" b="4769"/>
          <a:stretch/>
        </p:blipFill>
        <p:spPr>
          <a:xfrm>
            <a:off x="838200" y="1984794"/>
            <a:ext cx="3730568" cy="2690447"/>
          </a:xfrm>
          <a:prstGeom prst="rect">
            <a:avLst/>
          </a:prstGeom>
        </p:spPr>
      </p:pic>
      <p:sp>
        <p:nvSpPr>
          <p:cNvPr id="9" name="Ορθογώνιο 2"/>
          <p:cNvSpPr/>
          <p:nvPr/>
        </p:nvSpPr>
        <p:spPr>
          <a:xfrm>
            <a:off x="373854" y="1984794"/>
            <a:ext cx="4586287" cy="373247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Έλλειψη 7">
            <a:hlinkClick r:id="" action="ppaction://hlinkshowjump?jump=nextslide"/>
          </p:cNvPr>
          <p:cNvSpPr/>
          <p:nvPr/>
        </p:nvSpPr>
        <p:spPr>
          <a:xfrm>
            <a:off x="11306907" y="6172200"/>
            <a:ext cx="633047" cy="56270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07F81-4CE9-42B7-BD05-0CA999648195}" type="datetime1">
              <a:rPr lang="el-GR" smtClean="0"/>
              <a:t>15/12/2020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Ιατροπούλου Ράνια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20004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82 0.1 L -0.00182 0.3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838200" y="685800"/>
            <a:ext cx="2705100" cy="9429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5400" dirty="0"/>
              <a:t>Τι είναι; </a:t>
            </a:r>
          </a:p>
        </p:txBody>
      </p:sp>
      <p:sp>
        <p:nvSpPr>
          <p:cNvPr id="7" name="Θέση κειμένου 6"/>
          <p:cNvSpPr>
            <a:spLocks noGrp="1"/>
          </p:cNvSpPr>
          <p:nvPr>
            <p:ph type="body" sz="half" idx="2"/>
          </p:nvPr>
        </p:nvSpPr>
        <p:spPr>
          <a:xfrm>
            <a:off x="8429625" y="248382"/>
            <a:ext cx="3762375" cy="5273187"/>
          </a:xfrm>
        </p:spPr>
        <p:txBody>
          <a:bodyPr>
            <a:normAutofit/>
          </a:bodyPr>
          <a:lstStyle/>
          <a:p>
            <a:pPr lvl="0"/>
            <a:r>
              <a:rPr lang="el-GR" sz="4000" dirty="0"/>
              <a:t>Χίλιοι μύριοι καλόγεροι</a:t>
            </a:r>
          </a:p>
          <a:p>
            <a:r>
              <a:rPr lang="el-GR" sz="4000" dirty="0"/>
              <a:t>σ</a:t>
            </a:r>
            <a:r>
              <a:rPr lang="el-GR" sz="4000" dirty="0" smtClean="0"/>
              <a:t>' </a:t>
            </a:r>
            <a:r>
              <a:rPr lang="el-GR" sz="4000" dirty="0"/>
              <a:t>ένα ράσο τυλιγμένοι</a:t>
            </a:r>
          </a:p>
          <a:p>
            <a:pPr lvl="0"/>
            <a:endParaRPr lang="el-GR" sz="4000" dirty="0"/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92" t="-418" r="5118" b="-1"/>
          <a:stretch/>
        </p:blipFill>
        <p:spPr>
          <a:xfrm>
            <a:off x="1063847" y="1984794"/>
            <a:ext cx="3206300" cy="2543908"/>
          </a:xfrm>
          <a:prstGeom prst="rect">
            <a:avLst/>
          </a:prstGeom>
        </p:spPr>
      </p:pic>
      <p:sp>
        <p:nvSpPr>
          <p:cNvPr id="9" name="Ορθογώνιο 2"/>
          <p:cNvSpPr/>
          <p:nvPr/>
        </p:nvSpPr>
        <p:spPr>
          <a:xfrm>
            <a:off x="373854" y="1984794"/>
            <a:ext cx="4586287" cy="373247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Έλλειψη 7">
            <a:hlinkClick r:id="" action="ppaction://hlinkshowjump?jump=nextslide"/>
          </p:cNvPr>
          <p:cNvSpPr/>
          <p:nvPr/>
        </p:nvSpPr>
        <p:spPr>
          <a:xfrm>
            <a:off x="11306907" y="6172200"/>
            <a:ext cx="633047" cy="56270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88C7F-7933-4686-AF26-E3D460C6F13B}" type="datetime1">
              <a:rPr lang="el-GR" smtClean="0"/>
              <a:t>15/12/2020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Ιατροπούλου Ράνια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96387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82 0.1 L -0.00182 0.3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838200" y="685800"/>
            <a:ext cx="2705100" cy="9429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5400" dirty="0"/>
              <a:t>Τι είναι; </a:t>
            </a:r>
          </a:p>
        </p:txBody>
      </p:sp>
      <p:sp>
        <p:nvSpPr>
          <p:cNvPr id="7" name="Θέση κειμένου 6"/>
          <p:cNvSpPr>
            <a:spLocks noGrp="1"/>
          </p:cNvSpPr>
          <p:nvPr>
            <p:ph type="body" sz="half" idx="2"/>
          </p:nvPr>
        </p:nvSpPr>
        <p:spPr>
          <a:xfrm>
            <a:off x="8429625" y="248382"/>
            <a:ext cx="3762375" cy="5273187"/>
          </a:xfrm>
        </p:spPr>
        <p:txBody>
          <a:bodyPr>
            <a:normAutofit/>
          </a:bodyPr>
          <a:lstStyle/>
          <a:p>
            <a:pPr lvl="0"/>
            <a:r>
              <a:rPr lang="el-GR" sz="4000" dirty="0"/>
              <a:t>Πετσί από δω, πετσί από κει,</a:t>
            </a:r>
          </a:p>
          <a:p>
            <a:r>
              <a:rPr lang="el-GR" sz="4000" dirty="0"/>
              <a:t>όμως από μέσα είναι μέλι και κεχρί</a:t>
            </a:r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75" t="10059" r="5554" b="11538"/>
          <a:stretch/>
        </p:blipFill>
        <p:spPr>
          <a:xfrm>
            <a:off x="1374528" y="1984794"/>
            <a:ext cx="2546842" cy="2142582"/>
          </a:xfrm>
          <a:prstGeom prst="rect">
            <a:avLst/>
          </a:prstGeom>
        </p:spPr>
      </p:pic>
      <p:sp>
        <p:nvSpPr>
          <p:cNvPr id="9" name="Ορθογώνιο 2"/>
          <p:cNvSpPr/>
          <p:nvPr/>
        </p:nvSpPr>
        <p:spPr>
          <a:xfrm>
            <a:off x="373854" y="1984794"/>
            <a:ext cx="4586287" cy="373247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Έλλειψη 7">
            <a:hlinkClick r:id="" action="ppaction://hlinkshowjump?jump=nextslide"/>
          </p:cNvPr>
          <p:cNvSpPr/>
          <p:nvPr/>
        </p:nvSpPr>
        <p:spPr>
          <a:xfrm>
            <a:off x="11306907" y="6172200"/>
            <a:ext cx="633047" cy="56270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C8EC4-0B90-4B0E-A1BD-1CFF82A98DD4}" type="datetime1">
              <a:rPr lang="el-GR" smtClean="0"/>
              <a:t>15/12/2020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Ιατροπούλου Ράνια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19522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82 0.1 L -0.00182 0.3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1331203" y="754863"/>
            <a:ext cx="2705100" cy="9429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5400" dirty="0"/>
              <a:t>Τι είναι; </a:t>
            </a:r>
          </a:p>
        </p:txBody>
      </p:sp>
      <p:sp>
        <p:nvSpPr>
          <p:cNvPr id="7" name="Θέση κειμένου 6"/>
          <p:cNvSpPr>
            <a:spLocks noGrp="1"/>
          </p:cNvSpPr>
          <p:nvPr>
            <p:ph type="body" sz="half" idx="2"/>
          </p:nvPr>
        </p:nvSpPr>
        <p:spPr>
          <a:xfrm>
            <a:off x="8429625" y="243987"/>
            <a:ext cx="3762375" cy="5928213"/>
          </a:xfrm>
          <a:ln w="38100">
            <a:noFill/>
          </a:ln>
        </p:spPr>
        <p:txBody>
          <a:bodyPr>
            <a:normAutofit/>
          </a:bodyPr>
          <a:lstStyle/>
          <a:p>
            <a:pPr lvl="0"/>
            <a:r>
              <a:rPr lang="el-GR" sz="4000" dirty="0"/>
              <a:t>Μαύρα ή άσπρα ή κόκκινα τα πρόβατα</a:t>
            </a:r>
          </a:p>
          <a:p>
            <a:r>
              <a:rPr lang="el-GR" sz="4000" dirty="0"/>
              <a:t>κι ο τσοπάνος ξύλινος</a:t>
            </a:r>
          </a:p>
        </p:txBody>
      </p:sp>
      <p:grpSp>
        <p:nvGrpSpPr>
          <p:cNvPr id="12" name="Ομάδα 11"/>
          <p:cNvGrpSpPr/>
          <p:nvPr/>
        </p:nvGrpSpPr>
        <p:grpSpPr>
          <a:xfrm>
            <a:off x="696260" y="2159104"/>
            <a:ext cx="3974984" cy="2513412"/>
            <a:chOff x="332415" y="1739021"/>
            <a:chExt cx="4525959" cy="2643033"/>
          </a:xfrm>
        </p:grpSpPr>
        <p:pic>
          <p:nvPicPr>
            <p:cNvPr id="11" name="Εικόνα 10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50" t="9093" r="7476" b="4792"/>
            <a:stretch/>
          </p:blipFill>
          <p:spPr>
            <a:xfrm>
              <a:off x="1138925" y="1806452"/>
              <a:ext cx="3007715" cy="2039886"/>
            </a:xfrm>
            <a:prstGeom prst="rect">
              <a:avLst/>
            </a:prstGeom>
          </p:spPr>
        </p:pic>
        <p:pic>
          <p:nvPicPr>
            <p:cNvPr id="6" name="Εικόνα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671" t="4201" r="18497" b="8364"/>
            <a:stretch/>
          </p:blipFill>
          <p:spPr>
            <a:xfrm>
              <a:off x="332415" y="2269066"/>
              <a:ext cx="2437348" cy="2091848"/>
            </a:xfrm>
            <a:prstGeom prst="rect">
              <a:avLst/>
            </a:prstGeom>
          </p:spPr>
        </p:pic>
        <p:pic>
          <p:nvPicPr>
            <p:cNvPr id="4" name="Εικόνα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560536">
              <a:off x="2288314" y="1811995"/>
              <a:ext cx="2643033" cy="2497086"/>
            </a:xfrm>
            <a:prstGeom prst="rect">
              <a:avLst/>
            </a:prstGeom>
          </p:spPr>
        </p:pic>
      </p:grpSp>
      <p:sp>
        <p:nvSpPr>
          <p:cNvPr id="9" name="Ορθογώνιο 2"/>
          <p:cNvSpPr/>
          <p:nvPr/>
        </p:nvSpPr>
        <p:spPr>
          <a:xfrm>
            <a:off x="390609" y="2121922"/>
            <a:ext cx="4586287" cy="373247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Έλλειψη 7">
            <a:hlinkClick r:id="" action="ppaction://hlinkshowjump?jump=nextslide"/>
          </p:cNvPr>
          <p:cNvSpPr/>
          <p:nvPr/>
        </p:nvSpPr>
        <p:spPr>
          <a:xfrm>
            <a:off x="11306907" y="6172200"/>
            <a:ext cx="633047" cy="56270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B0E0D-7A8D-496D-A44F-304DE7AD1E68}" type="datetime1">
              <a:rPr lang="el-GR" smtClean="0"/>
              <a:t>15/12/2020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Ιατροπούλου Ράνια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93721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82 0.1 L -0.00182 0.3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1331203" y="754863"/>
            <a:ext cx="2705100" cy="9429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5400" dirty="0"/>
              <a:t>Τι είναι; </a:t>
            </a:r>
          </a:p>
        </p:txBody>
      </p:sp>
      <p:grpSp>
        <p:nvGrpSpPr>
          <p:cNvPr id="14" name="Ομάδα 13"/>
          <p:cNvGrpSpPr/>
          <p:nvPr/>
        </p:nvGrpSpPr>
        <p:grpSpPr>
          <a:xfrm>
            <a:off x="1523124" y="1861702"/>
            <a:ext cx="2064138" cy="2630367"/>
            <a:chOff x="3518343" y="605202"/>
            <a:chExt cx="2601103" cy="3329164"/>
          </a:xfrm>
        </p:grpSpPr>
        <p:pic>
          <p:nvPicPr>
            <p:cNvPr id="13" name="Εικόνα 1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27" r="15395"/>
            <a:stretch/>
          </p:blipFill>
          <p:spPr>
            <a:xfrm>
              <a:off x="4185138" y="605202"/>
              <a:ext cx="1934308" cy="3018692"/>
            </a:xfrm>
            <a:prstGeom prst="rect">
              <a:avLst/>
            </a:prstGeom>
          </p:spPr>
        </p:pic>
        <p:pic>
          <p:nvPicPr>
            <p:cNvPr id="3" name="Εικόνα 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74" r="21151" b="7197"/>
            <a:stretch/>
          </p:blipFill>
          <p:spPr>
            <a:xfrm rot="19950192">
              <a:off x="3518343" y="2300871"/>
              <a:ext cx="1206786" cy="1633495"/>
            </a:xfrm>
            <a:prstGeom prst="rect">
              <a:avLst/>
            </a:prstGeom>
          </p:spPr>
        </p:pic>
      </p:grpSp>
      <p:sp>
        <p:nvSpPr>
          <p:cNvPr id="9" name="Ορθογώνιο 2"/>
          <p:cNvSpPr/>
          <p:nvPr/>
        </p:nvSpPr>
        <p:spPr>
          <a:xfrm>
            <a:off x="438698" y="1861702"/>
            <a:ext cx="4586287" cy="373247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Έλλειψη 7">
            <a:hlinkClick r:id="" action="ppaction://hlinkshowjump?jump=nextslide"/>
          </p:cNvPr>
          <p:cNvSpPr/>
          <p:nvPr/>
        </p:nvSpPr>
        <p:spPr>
          <a:xfrm>
            <a:off x="11306907" y="6172200"/>
            <a:ext cx="633047" cy="56270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Θέση κειμένου 6"/>
          <p:cNvSpPr txBox="1">
            <a:spLocks/>
          </p:cNvSpPr>
          <p:nvPr/>
        </p:nvSpPr>
        <p:spPr>
          <a:xfrm>
            <a:off x="8582025" y="400782"/>
            <a:ext cx="3762375" cy="4769095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4000" dirty="0" smtClean="0"/>
              <a:t>Από στραβό κλαδί</a:t>
            </a:r>
          </a:p>
          <a:p>
            <a:r>
              <a:rPr lang="el-GR" sz="4000" dirty="0" smtClean="0"/>
              <a:t>κρέμεται κίτρινο φλουρί,</a:t>
            </a:r>
          </a:p>
          <a:p>
            <a:r>
              <a:rPr lang="el-GR" sz="4000" dirty="0" smtClean="0"/>
              <a:t>το κρέας του δροσίζει,</a:t>
            </a:r>
          </a:p>
          <a:p>
            <a:r>
              <a:rPr lang="el-GR" sz="4000" dirty="0" smtClean="0"/>
              <a:t>το αίμα του ζαλίζει</a:t>
            </a:r>
            <a:endParaRPr lang="el-GR" sz="4000" dirty="0"/>
          </a:p>
        </p:txBody>
      </p:sp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2F03D-164D-48C9-8BED-EC1AB3EF9819}" type="datetime1">
              <a:rPr lang="el-GR" smtClean="0"/>
              <a:t>15/12/2020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Ιατροπούλου Ράνια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6140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23148 L -0.00052 0.4814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1752416" y="694973"/>
            <a:ext cx="2705100" cy="9429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5400" dirty="0"/>
              <a:t>Τι είναι; </a:t>
            </a:r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984794"/>
            <a:ext cx="3487214" cy="2914141"/>
          </a:xfrm>
          <a:prstGeom prst="rect">
            <a:avLst/>
          </a:prstGeom>
        </p:spPr>
      </p:pic>
      <p:sp>
        <p:nvSpPr>
          <p:cNvPr id="7" name="Θέση κειμένου 6"/>
          <p:cNvSpPr>
            <a:spLocks noGrp="1"/>
          </p:cNvSpPr>
          <p:nvPr>
            <p:ph type="body" sz="half" idx="2"/>
          </p:nvPr>
        </p:nvSpPr>
        <p:spPr>
          <a:xfrm>
            <a:off x="8429625" y="248382"/>
            <a:ext cx="3762375" cy="5273187"/>
          </a:xfrm>
        </p:spPr>
        <p:txBody>
          <a:bodyPr>
            <a:normAutofit/>
          </a:bodyPr>
          <a:lstStyle/>
          <a:p>
            <a:pPr lvl="0"/>
            <a:r>
              <a:rPr lang="el-GR" sz="4000" dirty="0"/>
              <a:t>Άσχημος πατέρας, όμορφη η κόρη τρελός ο </a:t>
            </a:r>
            <a:r>
              <a:rPr lang="el-GR" sz="4000" dirty="0" err="1" smtClean="0"/>
              <a:t>εγγονός</a:t>
            </a:r>
            <a:endParaRPr lang="el-GR" sz="4000" dirty="0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7971" y="1984794"/>
            <a:ext cx="1274885" cy="2549769"/>
          </a:xfrm>
          <a:prstGeom prst="rect">
            <a:avLst/>
          </a:prstGeom>
        </p:spPr>
      </p:pic>
      <p:sp>
        <p:nvSpPr>
          <p:cNvPr id="9" name="Ορθογώνιο 2"/>
          <p:cNvSpPr/>
          <p:nvPr/>
        </p:nvSpPr>
        <p:spPr>
          <a:xfrm>
            <a:off x="811823" y="1984794"/>
            <a:ext cx="4586287" cy="373247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Έλλειψη 7">
            <a:hlinkClick r:id="" action="ppaction://hlinkshowjump?jump=nextslide"/>
          </p:cNvPr>
          <p:cNvSpPr/>
          <p:nvPr/>
        </p:nvSpPr>
        <p:spPr>
          <a:xfrm>
            <a:off x="11306907" y="6172200"/>
            <a:ext cx="633047" cy="56270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85A00-A690-40ED-AFE3-1F662557A87E}" type="datetime1">
              <a:rPr lang="el-GR" smtClean="0"/>
              <a:t>15/12/2020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Ιατροπούλου Ράνια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72722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83 0.1 L -0.00183 0.3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838200" y="685800"/>
            <a:ext cx="2705100" cy="9429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5400" dirty="0"/>
              <a:t>Τι είναι; </a:t>
            </a:r>
          </a:p>
        </p:txBody>
      </p:sp>
      <p:sp>
        <p:nvSpPr>
          <p:cNvPr id="7" name="Θέση κειμένου 6"/>
          <p:cNvSpPr>
            <a:spLocks noGrp="1"/>
          </p:cNvSpPr>
          <p:nvPr>
            <p:ph type="body" sz="half" idx="2"/>
          </p:nvPr>
        </p:nvSpPr>
        <p:spPr>
          <a:xfrm>
            <a:off x="8429625" y="248382"/>
            <a:ext cx="3762375" cy="5273187"/>
          </a:xfrm>
        </p:spPr>
        <p:txBody>
          <a:bodyPr>
            <a:normAutofit/>
          </a:bodyPr>
          <a:lstStyle/>
          <a:p>
            <a:pPr lvl="0"/>
            <a:r>
              <a:rPr lang="el-GR" sz="4000" dirty="0"/>
              <a:t>Περιστέρι μαδημένο</a:t>
            </a:r>
          </a:p>
          <a:p>
            <a:r>
              <a:rPr lang="el-GR" sz="4000" dirty="0"/>
              <a:t>και στη στράτα πεταμένο</a:t>
            </a:r>
          </a:p>
        </p:txBody>
      </p:sp>
      <p:pic>
        <p:nvPicPr>
          <p:cNvPr id="8194" name="Picture 2" descr="Branch grape empty for the trash — Stock Photo © flariv #574506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20438" y="1511348"/>
            <a:ext cx="2512644" cy="3459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Ορθογώνιο 2"/>
          <p:cNvSpPr/>
          <p:nvPr/>
        </p:nvSpPr>
        <p:spPr>
          <a:xfrm>
            <a:off x="373854" y="1984794"/>
            <a:ext cx="4586287" cy="373247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Έλλειψη 7">
            <a:hlinkClick r:id="" action="ppaction://hlinkshowjump?jump=nextslide"/>
          </p:cNvPr>
          <p:cNvSpPr/>
          <p:nvPr/>
        </p:nvSpPr>
        <p:spPr>
          <a:xfrm>
            <a:off x="11306907" y="6172200"/>
            <a:ext cx="633047" cy="56270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34ADC-D886-410D-BE60-824D22AA6AD4}" type="datetime1">
              <a:rPr lang="el-GR" smtClean="0"/>
              <a:t>15/12/2020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Ιατροπούλου Ράνια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16071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82 0.1 L -0.00182 0.3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838200" y="685800"/>
            <a:ext cx="2705100" cy="9429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5400" dirty="0"/>
              <a:t>Τι είναι; </a:t>
            </a:r>
          </a:p>
        </p:txBody>
      </p:sp>
      <p:sp>
        <p:nvSpPr>
          <p:cNvPr id="7" name="Θέση κειμένου 6"/>
          <p:cNvSpPr>
            <a:spLocks noGrp="1"/>
          </p:cNvSpPr>
          <p:nvPr>
            <p:ph type="body" sz="half" idx="2"/>
          </p:nvPr>
        </p:nvSpPr>
        <p:spPr>
          <a:xfrm>
            <a:off x="8429625" y="248382"/>
            <a:ext cx="3762375" cy="5273187"/>
          </a:xfrm>
        </p:spPr>
        <p:txBody>
          <a:bodyPr>
            <a:normAutofit lnSpcReduction="10000"/>
          </a:bodyPr>
          <a:lstStyle/>
          <a:p>
            <a:pPr lvl="0"/>
            <a:r>
              <a:rPr lang="el-GR" sz="4000" dirty="0"/>
              <a:t>Στάξε το μες΄ το κανάτι</a:t>
            </a:r>
          </a:p>
          <a:p>
            <a:r>
              <a:rPr lang="el-GR" sz="4000" dirty="0"/>
              <a:t>να το πας βόλτα εσύ,</a:t>
            </a:r>
          </a:p>
          <a:p>
            <a:r>
              <a:rPr lang="el-GR" sz="4000" dirty="0"/>
              <a:t>ρίξε το μες την κοιλιά σου</a:t>
            </a:r>
          </a:p>
          <a:p>
            <a:r>
              <a:rPr lang="el-GR" sz="4000" dirty="0"/>
              <a:t>να σε πάει βόλτα αυτό</a:t>
            </a:r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984794"/>
            <a:ext cx="2331043" cy="2839091"/>
          </a:xfrm>
          <a:prstGeom prst="rect">
            <a:avLst/>
          </a:prstGeom>
        </p:spPr>
      </p:pic>
      <p:sp>
        <p:nvSpPr>
          <p:cNvPr id="9" name="Ορθογώνιο 2"/>
          <p:cNvSpPr/>
          <p:nvPr/>
        </p:nvSpPr>
        <p:spPr>
          <a:xfrm>
            <a:off x="373854" y="1984794"/>
            <a:ext cx="4586287" cy="373247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Έλλειψη 7">
            <a:hlinkClick r:id="" action="ppaction://hlinkshowjump?jump=nextslide"/>
          </p:cNvPr>
          <p:cNvSpPr/>
          <p:nvPr/>
        </p:nvSpPr>
        <p:spPr>
          <a:xfrm>
            <a:off x="11306907" y="6172200"/>
            <a:ext cx="633047" cy="56270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05574-0536-4E26-BE6D-1CDD630F4984}" type="datetime1">
              <a:rPr lang="el-GR" smtClean="0"/>
              <a:t>15/12/2020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Ιατροπούλου Ράνια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90094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26 0.21366 L -0.00326 0.4636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838200" y="685800"/>
            <a:ext cx="2705100" cy="9429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5400" dirty="0"/>
              <a:t>Τι είναι; </a:t>
            </a:r>
          </a:p>
        </p:txBody>
      </p:sp>
      <p:pic>
        <p:nvPicPr>
          <p:cNvPr id="22534" name="Picture 6" descr="Triticum-Dicoccum/ Δίκοκκο Σιτάρι Ζειά: Το στάχυ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134" y="1984794"/>
            <a:ext cx="3387725" cy="2273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Έλλειψη 7">
            <a:hlinkClick r:id="" action="ppaction://hlinkshowjump?jump=nextslide"/>
          </p:cNvPr>
          <p:cNvSpPr/>
          <p:nvPr/>
        </p:nvSpPr>
        <p:spPr>
          <a:xfrm>
            <a:off x="11306907" y="6172200"/>
            <a:ext cx="633047" cy="56270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Ορθογώνιο 2"/>
          <p:cNvSpPr/>
          <p:nvPr/>
        </p:nvSpPr>
        <p:spPr>
          <a:xfrm>
            <a:off x="373854" y="1984794"/>
            <a:ext cx="4586287" cy="373247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Θέση κειμένου 5"/>
          <p:cNvSpPr>
            <a:spLocks noGrp="1"/>
          </p:cNvSpPr>
          <p:nvPr>
            <p:ph type="body" sz="half" idx="2"/>
          </p:nvPr>
        </p:nvSpPr>
        <p:spPr>
          <a:xfrm>
            <a:off x="8549640" y="175846"/>
            <a:ext cx="3642358" cy="5820508"/>
          </a:xfrm>
        </p:spPr>
        <p:txBody>
          <a:bodyPr>
            <a:normAutofit lnSpcReduction="10000"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l-GR" sz="4000" dirty="0"/>
              <a:t>Ψηλό, λιγνό, ξανθό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l-GR" sz="4000" dirty="0"/>
              <a:t>κυματίζει στον αγρό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l-GR" sz="4000" dirty="0"/>
              <a:t>κι όταν είναι ανθισμένο</a:t>
            </a:r>
          </a:p>
          <a:p>
            <a:r>
              <a:rPr lang="el-GR" sz="4000" dirty="0"/>
              <a:t>βγάζει φούντα για καρπό</a:t>
            </a:r>
          </a:p>
          <a:p>
            <a:endParaRPr lang="el-GR" dirty="0"/>
          </a:p>
        </p:txBody>
      </p:sp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BD596-DDD0-4F15-AC9D-990F76F58A8D}" type="datetime1">
              <a:rPr lang="el-GR" smtClean="0"/>
              <a:t>15/12/2020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Ιατροπούλου Ράνια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45195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82 0.1 L -0.00221 0.420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16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838200" y="685800"/>
            <a:ext cx="2705100" cy="9429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5400" dirty="0"/>
              <a:t>Τι είναι; </a:t>
            </a:r>
          </a:p>
        </p:txBody>
      </p:sp>
      <p:sp>
        <p:nvSpPr>
          <p:cNvPr id="7" name="Θέση κειμένου 6"/>
          <p:cNvSpPr>
            <a:spLocks noGrp="1"/>
          </p:cNvSpPr>
          <p:nvPr>
            <p:ph type="body" sz="half" idx="2"/>
          </p:nvPr>
        </p:nvSpPr>
        <p:spPr>
          <a:xfrm>
            <a:off x="8429625" y="685800"/>
            <a:ext cx="3762375" cy="5300662"/>
          </a:xfrm>
        </p:spPr>
        <p:txBody>
          <a:bodyPr/>
          <a:lstStyle/>
          <a:p>
            <a:pPr lvl="0"/>
            <a:r>
              <a:rPr lang="el-GR" sz="4000" dirty="0"/>
              <a:t>Νερό με γεννά, ήλιος με θρέφει, άρχοντες με τιμούν,</a:t>
            </a:r>
          </a:p>
          <a:p>
            <a:r>
              <a:rPr lang="el-GR" sz="4000" dirty="0"/>
              <a:t>αλλά σαν δω τη μάνα μου, πέφτω και πεθαίνω.</a:t>
            </a:r>
          </a:p>
          <a:p>
            <a:endParaRPr lang="el-GR" dirty="0"/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412" y="2656010"/>
            <a:ext cx="2095500" cy="2495550"/>
          </a:xfrm>
          <a:prstGeom prst="rect">
            <a:avLst/>
          </a:prstGeom>
        </p:spPr>
      </p:pic>
      <p:sp>
        <p:nvSpPr>
          <p:cNvPr id="9" name="Ορθογώνιο 2"/>
          <p:cNvSpPr/>
          <p:nvPr/>
        </p:nvSpPr>
        <p:spPr>
          <a:xfrm>
            <a:off x="838200" y="2037548"/>
            <a:ext cx="4586287" cy="373247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BB7CD-6EFF-4FD3-9456-882C66822EE0}" type="datetime1">
              <a:rPr lang="el-GR" smtClean="0"/>
              <a:t>15/12/2020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Ιατροπούλου Ράνια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15352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82 0.1 L -0.00182 0.3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838200" y="685800"/>
            <a:ext cx="2705100" cy="9429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5400" dirty="0"/>
              <a:t>Τι είναι; </a:t>
            </a:r>
          </a:p>
        </p:txBody>
      </p:sp>
      <p:pic>
        <p:nvPicPr>
          <p:cNvPr id="11" name="Picture 6" descr="Triticum-Dicoccum/ Δίκοκκο Σιτάρι Ζειά: Το στάχυ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134" y="1984794"/>
            <a:ext cx="3387725" cy="2273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Θέση κειμένου 6"/>
          <p:cNvSpPr>
            <a:spLocks noGrp="1"/>
          </p:cNvSpPr>
          <p:nvPr>
            <p:ph type="body" sz="half" idx="2"/>
          </p:nvPr>
        </p:nvSpPr>
        <p:spPr>
          <a:xfrm>
            <a:off x="8429625" y="248382"/>
            <a:ext cx="3762375" cy="5273187"/>
          </a:xfrm>
        </p:spPr>
        <p:txBody>
          <a:bodyPr>
            <a:normAutofit/>
          </a:bodyPr>
          <a:lstStyle/>
          <a:p>
            <a:pPr lvl="0"/>
            <a:r>
              <a:rPr lang="el-GR" sz="4000" dirty="0"/>
              <a:t>Όπου να το σπείρεις βγαίνει</a:t>
            </a:r>
          </a:p>
          <a:p>
            <a:r>
              <a:rPr lang="el-GR" sz="4000" dirty="0"/>
              <a:t>και τον κόσμο το χορταίνει</a:t>
            </a:r>
          </a:p>
        </p:txBody>
      </p:sp>
      <p:sp>
        <p:nvSpPr>
          <p:cNvPr id="9" name="Ορθογώνιο 2"/>
          <p:cNvSpPr/>
          <p:nvPr/>
        </p:nvSpPr>
        <p:spPr>
          <a:xfrm>
            <a:off x="373854" y="1984794"/>
            <a:ext cx="4586287" cy="373247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Έλλειψη 7">
            <a:hlinkClick r:id="" action="ppaction://hlinkshowjump?jump=nextslide"/>
          </p:cNvPr>
          <p:cNvSpPr/>
          <p:nvPr/>
        </p:nvSpPr>
        <p:spPr>
          <a:xfrm>
            <a:off x="11306907" y="6172200"/>
            <a:ext cx="633047" cy="56270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Θέση κειμένου 6"/>
          <p:cNvSpPr txBox="1">
            <a:spLocks/>
          </p:cNvSpPr>
          <p:nvPr/>
        </p:nvSpPr>
        <p:spPr>
          <a:xfrm>
            <a:off x="8429623" y="71438"/>
            <a:ext cx="3762375" cy="2971800"/>
          </a:xfrm>
          <a:prstGeom prst="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l-GR" sz="4000" dirty="0" smtClean="0"/>
          </a:p>
        </p:txBody>
      </p:sp>
      <p:sp>
        <p:nvSpPr>
          <p:cNvPr id="10" name="Θέση κειμένου 6"/>
          <p:cNvSpPr txBox="1">
            <a:spLocks/>
          </p:cNvSpPr>
          <p:nvPr/>
        </p:nvSpPr>
        <p:spPr>
          <a:xfrm>
            <a:off x="8429622" y="3213588"/>
            <a:ext cx="3762375" cy="2864095"/>
          </a:xfrm>
          <a:prstGeom prst="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4000" dirty="0" smtClean="0"/>
              <a:t>Κοντός, κοντός καλόγερος</a:t>
            </a:r>
          </a:p>
          <a:p>
            <a:r>
              <a:rPr lang="el-GR" sz="4000" dirty="0" smtClean="0"/>
              <a:t>πολλές μετάνοιες κάνει</a:t>
            </a:r>
            <a:endParaRPr lang="el-GR" sz="4000" dirty="0"/>
          </a:p>
        </p:txBody>
      </p:sp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075D1-C63F-4222-AE53-0C3A622AB40B}" type="datetime1">
              <a:rPr lang="el-GR" smtClean="0"/>
              <a:t>15/12/2020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Ιατροπούλου Ράνια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55948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82 0.1 L -0.00221 0.420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16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838200" y="685800"/>
            <a:ext cx="2705100" cy="9429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5400" dirty="0"/>
              <a:t>Τι είναι; </a:t>
            </a:r>
          </a:p>
        </p:txBody>
      </p:sp>
      <p:sp>
        <p:nvSpPr>
          <p:cNvPr id="7" name="Θέση κειμένου 6"/>
          <p:cNvSpPr>
            <a:spLocks noGrp="1"/>
          </p:cNvSpPr>
          <p:nvPr>
            <p:ph type="body" sz="half" idx="2"/>
          </p:nvPr>
        </p:nvSpPr>
        <p:spPr>
          <a:xfrm>
            <a:off x="8429625" y="248382"/>
            <a:ext cx="3762375" cy="5273187"/>
          </a:xfrm>
        </p:spPr>
        <p:txBody>
          <a:bodyPr>
            <a:normAutofit lnSpcReduction="10000"/>
          </a:bodyPr>
          <a:lstStyle/>
          <a:p>
            <a:pPr lvl="0"/>
            <a:r>
              <a:rPr lang="el-GR" sz="4000" dirty="0"/>
              <a:t>Με θερίζουν στον αγρό</a:t>
            </a:r>
          </a:p>
          <a:p>
            <a:r>
              <a:rPr lang="el-GR" sz="4000" dirty="0"/>
              <a:t>το ψωμί δημιουργώ</a:t>
            </a:r>
          </a:p>
          <a:p>
            <a:r>
              <a:rPr lang="el-GR" sz="4000" dirty="0"/>
              <a:t>και μαζί με το σουσάμι</a:t>
            </a:r>
          </a:p>
          <a:p>
            <a:r>
              <a:rPr lang="el-GR" sz="4000" dirty="0"/>
              <a:t>κουλουράκι κα σου κάνει</a:t>
            </a:r>
          </a:p>
        </p:txBody>
      </p:sp>
      <p:pic>
        <p:nvPicPr>
          <p:cNvPr id="24578" name="Picture 2" descr="Γνωριμία με το... αλεύρι και τους τύπους του | clickatlif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225" y="1984794"/>
            <a:ext cx="4305544" cy="2436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Ορθογώνιο 2"/>
          <p:cNvSpPr/>
          <p:nvPr/>
        </p:nvSpPr>
        <p:spPr>
          <a:xfrm>
            <a:off x="373854" y="1984794"/>
            <a:ext cx="4586287" cy="373247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Έλλειψη 7">
            <a:hlinkClick r:id="" action="ppaction://hlinkshowjump?jump=nextslide"/>
          </p:cNvPr>
          <p:cNvSpPr/>
          <p:nvPr/>
        </p:nvSpPr>
        <p:spPr>
          <a:xfrm>
            <a:off x="11306907" y="6172200"/>
            <a:ext cx="633047" cy="56270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05F19-02B0-44B2-B360-74368D905CC2}" type="datetime1">
              <a:rPr lang="el-GR" smtClean="0"/>
              <a:t>15/12/2020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Ιατροπούλου Ράνια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50626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82 0.1 L -0.00221 0.420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16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838200" y="685800"/>
            <a:ext cx="2705100" cy="9429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5400" dirty="0"/>
              <a:t>Τι είναι; </a:t>
            </a:r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225" y="1984794"/>
            <a:ext cx="3323492" cy="2269322"/>
          </a:xfrm>
          <a:prstGeom prst="rect">
            <a:avLst/>
          </a:prstGeom>
        </p:spPr>
      </p:pic>
      <p:sp>
        <p:nvSpPr>
          <p:cNvPr id="7" name="Θέση κειμένου 6"/>
          <p:cNvSpPr>
            <a:spLocks noGrp="1"/>
          </p:cNvSpPr>
          <p:nvPr>
            <p:ph type="body" sz="half" idx="2"/>
          </p:nvPr>
        </p:nvSpPr>
        <p:spPr>
          <a:xfrm>
            <a:off x="8429625" y="248382"/>
            <a:ext cx="3762375" cy="5273187"/>
          </a:xfrm>
        </p:spPr>
        <p:txBody>
          <a:bodyPr>
            <a:normAutofit/>
          </a:bodyPr>
          <a:lstStyle/>
          <a:p>
            <a:pPr lvl="0"/>
            <a:r>
              <a:rPr lang="el-GR" sz="4000" dirty="0"/>
              <a:t>Από τη γη χρυσάφι βγαίνει</a:t>
            </a:r>
          </a:p>
          <a:p>
            <a:r>
              <a:rPr lang="el-GR" sz="4000" dirty="0"/>
              <a:t>στο στομάχι κατεβαίνει</a:t>
            </a:r>
          </a:p>
        </p:txBody>
      </p:sp>
      <p:sp>
        <p:nvSpPr>
          <p:cNvPr id="9" name="Ορθογώνιο 2"/>
          <p:cNvSpPr/>
          <p:nvPr/>
        </p:nvSpPr>
        <p:spPr>
          <a:xfrm>
            <a:off x="373854" y="1984794"/>
            <a:ext cx="4586287" cy="373247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Έλλειψη 7">
            <a:hlinkClick r:id="" action="ppaction://hlinkshowjump?jump=nextslide"/>
          </p:cNvPr>
          <p:cNvSpPr/>
          <p:nvPr/>
        </p:nvSpPr>
        <p:spPr>
          <a:xfrm>
            <a:off x="11306907" y="6172200"/>
            <a:ext cx="633047" cy="56270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BA71E-DC80-4EBD-9E46-4DA28008C1CA}" type="datetime1">
              <a:rPr lang="el-GR" smtClean="0"/>
              <a:t>15/12/2020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Ιατροπούλου Ράνια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0221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82 0.1 L -0.00221 0.420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16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838200" y="685800"/>
            <a:ext cx="2705100" cy="9429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5400" dirty="0"/>
              <a:t>Τι είναι; </a:t>
            </a:r>
          </a:p>
        </p:txBody>
      </p:sp>
      <p:sp>
        <p:nvSpPr>
          <p:cNvPr id="7" name="Θέση κειμένου 6"/>
          <p:cNvSpPr>
            <a:spLocks noGrp="1"/>
          </p:cNvSpPr>
          <p:nvPr>
            <p:ph type="body" sz="half" idx="2"/>
          </p:nvPr>
        </p:nvSpPr>
        <p:spPr>
          <a:xfrm>
            <a:off x="8429625" y="248382"/>
            <a:ext cx="3762375" cy="5273187"/>
          </a:xfrm>
        </p:spPr>
        <p:txBody>
          <a:bodyPr>
            <a:normAutofit/>
          </a:bodyPr>
          <a:lstStyle/>
          <a:p>
            <a:pPr lvl="0"/>
            <a:endParaRPr lang="el-GR" sz="4000" dirty="0"/>
          </a:p>
        </p:txBody>
      </p:sp>
      <p:sp>
        <p:nvSpPr>
          <p:cNvPr id="9" name="Ορθογώνιο 2"/>
          <p:cNvSpPr/>
          <p:nvPr/>
        </p:nvSpPr>
        <p:spPr>
          <a:xfrm>
            <a:off x="373854" y="1984794"/>
            <a:ext cx="4586287" cy="373247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Έλλειψη 7">
            <a:hlinkClick r:id="" action="ppaction://hlinkshowjump?jump=nextslide"/>
          </p:cNvPr>
          <p:cNvSpPr/>
          <p:nvPr/>
        </p:nvSpPr>
        <p:spPr>
          <a:xfrm>
            <a:off x="11306907" y="6172200"/>
            <a:ext cx="633047" cy="56270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8A66D-731A-40F0-B211-891F8F9860C4}" type="datetime1">
              <a:rPr lang="el-GR" smtClean="0"/>
              <a:t>15/12/2020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Ιατροπούλου Ράνια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3598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82 0.1 L -0.00221 0.420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16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el-GR" dirty="0" smtClean="0"/>
              <a:t>δικτυογραφια</a:t>
            </a:r>
            <a:endParaRPr lang="el-GR" dirty="0"/>
          </a:p>
        </p:txBody>
      </p:sp>
      <p:sp>
        <p:nvSpPr>
          <p:cNvPr id="6" name="Υπότιτλος 5"/>
          <p:cNvSpPr>
            <a:spLocks noGrp="1"/>
          </p:cNvSpPr>
          <p:nvPr>
            <p:ph type="subTitle" idx="4294967295"/>
          </p:nvPr>
        </p:nvSpPr>
        <p:spPr>
          <a:xfrm>
            <a:off x="738553" y="2602523"/>
            <a:ext cx="10075985" cy="3920637"/>
          </a:xfrm>
        </p:spPr>
        <p:txBody>
          <a:bodyPr>
            <a:normAutofit/>
          </a:bodyPr>
          <a:lstStyle/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diaplasi.weebly.com/deltaiotaalphataurhoomicronphi942-pialpharhoomicroniotamu943epsilonsigmaf-alphaiotanu943gammamualphataualpha-phirho940sigmaepsiloniotasigmaf.html</a:t>
            </a:r>
            <a:endParaRPr lang="el-GR" dirty="0" smtClean="0"/>
          </a:p>
          <a:p>
            <a:r>
              <a:rPr lang="el-GR" dirty="0" smtClean="0"/>
              <a:t>Οι εικόνες όλες είναι σύμφωνες με </a:t>
            </a:r>
            <a:r>
              <a:rPr lang="en-US" dirty="0" smtClean="0"/>
              <a:t>creative commons</a:t>
            </a:r>
            <a:endParaRPr lang="el-GR" dirty="0" smtClean="0"/>
          </a:p>
          <a:p>
            <a:endParaRPr lang="el-GR" dirty="0"/>
          </a:p>
        </p:txBody>
      </p:sp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BFA68-C311-4A89-8C2E-728B8AD2187D}" type="datetime1">
              <a:rPr lang="el-GR" smtClean="0"/>
              <a:t>15/12/2020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Ιατροπούλου Ράνια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53039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838200" y="685800"/>
            <a:ext cx="2705100" cy="9429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5400" dirty="0"/>
              <a:t>Τι είναι; </a:t>
            </a:r>
          </a:p>
        </p:txBody>
      </p:sp>
      <p:sp>
        <p:nvSpPr>
          <p:cNvPr id="7" name="Θέση κειμένου 6"/>
          <p:cNvSpPr>
            <a:spLocks noGrp="1"/>
          </p:cNvSpPr>
          <p:nvPr>
            <p:ph type="body" sz="half" idx="2"/>
          </p:nvPr>
        </p:nvSpPr>
        <p:spPr>
          <a:xfrm>
            <a:off x="8429625" y="685800"/>
            <a:ext cx="3762375" cy="5300662"/>
          </a:xfrm>
        </p:spPr>
        <p:txBody>
          <a:bodyPr/>
          <a:lstStyle/>
          <a:p>
            <a:pPr lvl="0"/>
            <a:r>
              <a:rPr lang="el-GR" sz="4000" dirty="0"/>
              <a:t>Σε κήπο δε φυτεύεται, σε περιβόλι όχι,</a:t>
            </a:r>
          </a:p>
          <a:p>
            <a:r>
              <a:rPr lang="el-GR" sz="4000" dirty="0"/>
              <a:t>ο βασιλιάς το γεύεται, κι όλος ο κόσμος το </a:t>
            </a:r>
            <a:r>
              <a:rPr lang="el-GR" sz="4000" dirty="0" smtClean="0"/>
              <a:t>’χει</a:t>
            </a:r>
            <a:endParaRPr lang="el-GR" sz="4000" dirty="0"/>
          </a:p>
          <a:p>
            <a:endParaRPr lang="el-GR" dirty="0"/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412" y="2656010"/>
            <a:ext cx="2095500" cy="2495550"/>
          </a:xfrm>
          <a:prstGeom prst="rect">
            <a:avLst/>
          </a:prstGeom>
        </p:spPr>
      </p:pic>
      <p:sp>
        <p:nvSpPr>
          <p:cNvPr id="9" name="Ορθογώνιο 2"/>
          <p:cNvSpPr/>
          <p:nvPr/>
        </p:nvSpPr>
        <p:spPr>
          <a:xfrm>
            <a:off x="838200" y="2253988"/>
            <a:ext cx="4586287" cy="373247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" name="Έλλειψη 2">
            <a:hlinkClick r:id="rId3" action="ppaction://hlinksldjump"/>
          </p:cNvPr>
          <p:cNvSpPr/>
          <p:nvPr/>
        </p:nvSpPr>
        <p:spPr>
          <a:xfrm>
            <a:off x="11306907" y="6172200"/>
            <a:ext cx="633047" cy="56270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EE691-3AE1-4AE3-AB04-CAB8712B2FE8}" type="datetime1">
              <a:rPr lang="el-GR" smtClean="0"/>
              <a:t>15/12/2020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Ιατροπούλου Ράνια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30073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82 0.1 L -0.00182 0.3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838200" y="685800"/>
            <a:ext cx="2705100" cy="9429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5400" dirty="0"/>
              <a:t>Τι είναι; </a:t>
            </a:r>
          </a:p>
        </p:txBody>
      </p:sp>
      <p:sp>
        <p:nvSpPr>
          <p:cNvPr id="7" name="Θέση κειμένου 6"/>
          <p:cNvSpPr>
            <a:spLocks noGrp="1"/>
          </p:cNvSpPr>
          <p:nvPr>
            <p:ph type="body" sz="half" idx="2"/>
          </p:nvPr>
        </p:nvSpPr>
        <p:spPr>
          <a:xfrm>
            <a:off x="8429625" y="685800"/>
            <a:ext cx="3762375" cy="5300662"/>
          </a:xfrm>
        </p:spPr>
        <p:txBody>
          <a:bodyPr/>
          <a:lstStyle/>
          <a:p>
            <a:pPr lvl="0"/>
            <a:r>
              <a:rPr lang="el-GR" sz="4000" dirty="0"/>
              <a:t>Πράσινο λαχανικό,</a:t>
            </a:r>
          </a:p>
          <a:p>
            <a:r>
              <a:rPr lang="el-GR" sz="4000" dirty="0"/>
              <a:t>τραγανό σαν το καρότο,</a:t>
            </a:r>
          </a:p>
          <a:p>
            <a:r>
              <a:rPr lang="el-GR" sz="4000" dirty="0"/>
              <a:t>στο τζατζίκι μπαίνει </a:t>
            </a:r>
            <a:r>
              <a:rPr lang="el-GR" sz="4000" dirty="0" smtClean="0"/>
              <a:t>πρώτο</a:t>
            </a:r>
            <a:endParaRPr lang="el-GR" sz="4000" dirty="0"/>
          </a:p>
          <a:p>
            <a:endParaRPr lang="el-GR" dirty="0"/>
          </a:p>
        </p:txBody>
      </p:sp>
      <p:pic>
        <p:nvPicPr>
          <p:cNvPr id="1026" name="Picture 2" descr="Αγγούρι Μακρύ (cucumis sativus) 2γρ σπόροι αγγουριου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0926" y="2107332"/>
            <a:ext cx="2614890" cy="2614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Ορθογώνιο 2"/>
          <p:cNvSpPr/>
          <p:nvPr/>
        </p:nvSpPr>
        <p:spPr>
          <a:xfrm>
            <a:off x="838200" y="1873515"/>
            <a:ext cx="4586287" cy="373247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Έλλειψη 9">
            <a:hlinkClick r:id="rId3" action="ppaction://hlinksldjump"/>
          </p:cNvPr>
          <p:cNvSpPr/>
          <p:nvPr/>
        </p:nvSpPr>
        <p:spPr>
          <a:xfrm>
            <a:off x="11306907" y="6172200"/>
            <a:ext cx="633047" cy="56270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252EF-ECA9-4A0B-86FB-8C94B40CE4DC}" type="datetime1">
              <a:rPr lang="el-GR" smtClean="0"/>
              <a:t>15/12/2020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Ιατροπούλου Ράνια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44571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82 0.1 L -0.00182 0.3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838200" y="685800"/>
            <a:ext cx="2705100" cy="9429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5400" dirty="0"/>
              <a:t>Τι είναι; </a:t>
            </a:r>
          </a:p>
        </p:txBody>
      </p:sp>
      <p:sp>
        <p:nvSpPr>
          <p:cNvPr id="7" name="Θέση κειμένου 6"/>
          <p:cNvSpPr>
            <a:spLocks noGrp="1"/>
          </p:cNvSpPr>
          <p:nvPr>
            <p:ph type="body" sz="half" idx="2"/>
          </p:nvPr>
        </p:nvSpPr>
        <p:spPr>
          <a:xfrm>
            <a:off x="8429625" y="685800"/>
            <a:ext cx="3762375" cy="5300662"/>
          </a:xfrm>
        </p:spPr>
        <p:txBody>
          <a:bodyPr>
            <a:normAutofit lnSpcReduction="10000"/>
          </a:bodyPr>
          <a:lstStyle/>
          <a:p>
            <a:pPr lvl="0"/>
            <a:r>
              <a:rPr lang="el-GR" sz="4000" dirty="0"/>
              <a:t>Απ’ έξω είμαι καφετί</a:t>
            </a:r>
          </a:p>
          <a:p>
            <a:r>
              <a:rPr lang="el-GR" sz="4000" dirty="0"/>
              <a:t>κι έχω πολλά γενάκια ,</a:t>
            </a:r>
          </a:p>
          <a:p>
            <a:r>
              <a:rPr lang="el-GR" sz="4000" dirty="0"/>
              <a:t>μα μέσα είμαι πράσινο</a:t>
            </a:r>
          </a:p>
          <a:p>
            <a:r>
              <a:rPr lang="el-GR" sz="4000" dirty="0"/>
              <a:t>με χίλια δυο σποράκια </a:t>
            </a:r>
          </a:p>
          <a:p>
            <a:endParaRPr lang="el-GR" dirty="0"/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76264"/>
            <a:ext cx="3789101" cy="2719733"/>
          </a:xfrm>
          <a:prstGeom prst="rect">
            <a:avLst/>
          </a:prstGeom>
        </p:spPr>
      </p:pic>
      <p:sp>
        <p:nvSpPr>
          <p:cNvPr id="9" name="Ορθογώνιο 2"/>
          <p:cNvSpPr/>
          <p:nvPr/>
        </p:nvSpPr>
        <p:spPr>
          <a:xfrm>
            <a:off x="439606" y="1786463"/>
            <a:ext cx="4586287" cy="373247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Έλλειψη 5">
            <a:hlinkClick r:id="rId3" action="ppaction://hlinksldjump"/>
          </p:cNvPr>
          <p:cNvSpPr/>
          <p:nvPr/>
        </p:nvSpPr>
        <p:spPr>
          <a:xfrm>
            <a:off x="11306907" y="6172200"/>
            <a:ext cx="633047" cy="56270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0B8B3-D58C-430F-BD8A-186A21F5EB00}" type="datetime1">
              <a:rPr lang="el-GR" smtClean="0"/>
              <a:t>15/12/2020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Ιατροπούλου Ράνια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94264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82 0.1 L -0.00182 0.3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838200" y="685800"/>
            <a:ext cx="2705100" cy="9429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5400" dirty="0"/>
              <a:t>Τι είναι; </a:t>
            </a:r>
          </a:p>
        </p:txBody>
      </p:sp>
      <p:sp>
        <p:nvSpPr>
          <p:cNvPr id="7" name="Θέση κειμένου 6"/>
          <p:cNvSpPr>
            <a:spLocks noGrp="1"/>
          </p:cNvSpPr>
          <p:nvPr>
            <p:ph type="body" sz="half" idx="2"/>
          </p:nvPr>
        </p:nvSpPr>
        <p:spPr>
          <a:xfrm>
            <a:off x="8429625" y="248383"/>
            <a:ext cx="3762375" cy="2547572"/>
          </a:xfrm>
          <a:ln w="28575">
            <a:solidFill>
              <a:schemeClr val="accent1">
                <a:lumMod val="75000"/>
              </a:schemeClr>
            </a:solidFill>
          </a:ln>
        </p:spPr>
        <p:txBody>
          <a:bodyPr>
            <a:normAutofit lnSpcReduction="10000"/>
          </a:bodyPr>
          <a:lstStyle/>
          <a:p>
            <a:pPr lvl="0"/>
            <a:r>
              <a:rPr lang="el-GR" sz="4000" dirty="0"/>
              <a:t>Μάνα και θυγατέρα</a:t>
            </a:r>
          </a:p>
          <a:p>
            <a:r>
              <a:rPr lang="el-GR" sz="4000" dirty="0"/>
              <a:t>έχουν το ίδιο όνομα</a:t>
            </a:r>
          </a:p>
          <a:p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688" y="2285266"/>
            <a:ext cx="3418258" cy="2098143"/>
          </a:xfrm>
          <a:prstGeom prst="rect">
            <a:avLst/>
          </a:prstGeom>
        </p:spPr>
      </p:pic>
      <p:sp>
        <p:nvSpPr>
          <p:cNvPr id="9" name="Ορθογώνιο 2"/>
          <p:cNvSpPr/>
          <p:nvPr/>
        </p:nvSpPr>
        <p:spPr>
          <a:xfrm>
            <a:off x="620673" y="1974317"/>
            <a:ext cx="4586287" cy="373247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Θέση κειμένου 6"/>
          <p:cNvSpPr txBox="1">
            <a:spLocks/>
          </p:cNvSpPr>
          <p:nvPr/>
        </p:nvSpPr>
        <p:spPr>
          <a:xfrm>
            <a:off x="8429624" y="2866297"/>
            <a:ext cx="3762375" cy="3323491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l-GR" sz="4000" dirty="0"/>
              <a:t>Στα δέντρα πάνω κρέμεται</a:t>
            </a:r>
          </a:p>
          <a:p>
            <a:r>
              <a:rPr lang="el-GR" sz="4000" dirty="0"/>
              <a:t>στις εκκλησιές κοιμάται</a:t>
            </a:r>
          </a:p>
          <a:p>
            <a:r>
              <a:rPr lang="el-GR" sz="4000" dirty="0"/>
              <a:t>Και τα χρυσά της κόκαλα</a:t>
            </a:r>
          </a:p>
          <a:p>
            <a:r>
              <a:rPr lang="el-GR" sz="4000" dirty="0"/>
              <a:t>μες στη φωτιά τα </a:t>
            </a:r>
            <a:r>
              <a:rPr lang="el-GR" sz="4000" dirty="0" smtClean="0"/>
              <a:t>βάζω</a:t>
            </a:r>
            <a:endParaRPr lang="el-GR" sz="4000" dirty="0"/>
          </a:p>
          <a:p>
            <a:endParaRPr lang="el-GR" dirty="0"/>
          </a:p>
        </p:txBody>
      </p:sp>
      <p:sp>
        <p:nvSpPr>
          <p:cNvPr id="8" name="Έλλειψη 7">
            <a:hlinkClick r:id="rId3" action="ppaction://hlinksldjump"/>
          </p:cNvPr>
          <p:cNvSpPr/>
          <p:nvPr/>
        </p:nvSpPr>
        <p:spPr>
          <a:xfrm>
            <a:off x="11306907" y="6172200"/>
            <a:ext cx="633047" cy="56270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7B56-F76C-4E9A-B2BC-91A333C08519}" type="datetime1">
              <a:rPr lang="el-GR" smtClean="0"/>
              <a:t>15/12/2020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Ιατροπούλου Ράνια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61913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82 0.1 L -0.00182 0.3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838200" y="685800"/>
            <a:ext cx="2705100" cy="9429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5400" dirty="0"/>
              <a:t>Τι είναι; </a:t>
            </a:r>
          </a:p>
        </p:txBody>
      </p:sp>
      <p:sp>
        <p:nvSpPr>
          <p:cNvPr id="7" name="Θέση κειμένου 6"/>
          <p:cNvSpPr>
            <a:spLocks noGrp="1"/>
          </p:cNvSpPr>
          <p:nvPr>
            <p:ph type="body" sz="half" idx="2"/>
          </p:nvPr>
        </p:nvSpPr>
        <p:spPr>
          <a:xfrm>
            <a:off x="8429625" y="248382"/>
            <a:ext cx="3762375" cy="5273187"/>
          </a:xfrm>
        </p:spPr>
        <p:txBody>
          <a:bodyPr>
            <a:normAutofit lnSpcReduction="10000"/>
          </a:bodyPr>
          <a:lstStyle/>
          <a:p>
            <a:pPr lvl="0"/>
            <a:r>
              <a:rPr lang="el-GR" sz="4000" dirty="0"/>
              <a:t>Από κλαδάκι κρέμεται</a:t>
            </a:r>
          </a:p>
          <a:p>
            <a:r>
              <a:rPr lang="el-GR" sz="4000" dirty="0"/>
              <a:t>την αγορά πουλιέται.</a:t>
            </a:r>
          </a:p>
          <a:p>
            <a:r>
              <a:rPr lang="el-GR" sz="4000" dirty="0"/>
              <a:t>Το εξωτερικό της τρώγεται</a:t>
            </a:r>
          </a:p>
          <a:p>
            <a:r>
              <a:rPr lang="el-GR" sz="4000" dirty="0"/>
              <a:t>το μέσα της </a:t>
            </a:r>
            <a:r>
              <a:rPr lang="el-GR" sz="4000" dirty="0" smtClean="0"/>
              <a:t>πετιέται</a:t>
            </a:r>
            <a:endParaRPr lang="el-GR" sz="4000" dirty="0"/>
          </a:p>
          <a:p>
            <a:endParaRPr lang="el-GR" dirty="0"/>
          </a:p>
        </p:txBody>
      </p:sp>
      <p:pic>
        <p:nvPicPr>
          <p:cNvPr id="10" name="Εικόνα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688" y="2285266"/>
            <a:ext cx="3418258" cy="2098143"/>
          </a:xfrm>
          <a:prstGeom prst="rect">
            <a:avLst/>
          </a:prstGeom>
        </p:spPr>
      </p:pic>
      <p:sp>
        <p:nvSpPr>
          <p:cNvPr id="9" name="Ορθογώνιο 2"/>
          <p:cNvSpPr/>
          <p:nvPr/>
        </p:nvSpPr>
        <p:spPr>
          <a:xfrm>
            <a:off x="741485" y="1789095"/>
            <a:ext cx="4586287" cy="373247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Έλλειψη 7">
            <a:hlinkClick r:id="" action="ppaction://hlinkshowjump?jump=nextslide"/>
          </p:cNvPr>
          <p:cNvSpPr/>
          <p:nvPr/>
        </p:nvSpPr>
        <p:spPr>
          <a:xfrm>
            <a:off x="11306907" y="6172200"/>
            <a:ext cx="633047" cy="56270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FCB99-6E91-458F-A3F4-D81F6F87DFDE}" type="datetime1">
              <a:rPr lang="el-GR" smtClean="0"/>
              <a:t>15/12/2020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Ιατροπούλου Ράνια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75094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82 0.1 L -0.00182 0.3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838200" y="685800"/>
            <a:ext cx="2705100" cy="9429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5400" dirty="0"/>
              <a:t>Τι είναι; </a:t>
            </a:r>
          </a:p>
        </p:txBody>
      </p:sp>
      <p:sp>
        <p:nvSpPr>
          <p:cNvPr id="7" name="Θέση κειμένου 6"/>
          <p:cNvSpPr>
            <a:spLocks noGrp="1"/>
          </p:cNvSpPr>
          <p:nvPr>
            <p:ph type="body" sz="half" idx="2"/>
          </p:nvPr>
        </p:nvSpPr>
        <p:spPr>
          <a:xfrm>
            <a:off x="8429625" y="248382"/>
            <a:ext cx="3762375" cy="5273187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l-GR" sz="4000" dirty="0"/>
              <a:t>Πανωφόρι πράσινο,</a:t>
            </a:r>
          </a:p>
          <a:p>
            <a:r>
              <a:rPr lang="el-GR" sz="4000" dirty="0"/>
              <a:t>πουκάμισο λευκό.</a:t>
            </a:r>
          </a:p>
          <a:p>
            <a:r>
              <a:rPr lang="el-GR" sz="4000" dirty="0"/>
              <a:t>Πλήθος μουστάκια στην κορφή</a:t>
            </a:r>
          </a:p>
          <a:p>
            <a:r>
              <a:rPr lang="el-GR" sz="4000" dirty="0"/>
              <a:t>και κίτρινος καρπός</a:t>
            </a:r>
            <a:endParaRPr lang="el-GR" dirty="0"/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565" y="2433461"/>
            <a:ext cx="2878849" cy="2148064"/>
          </a:xfrm>
          <a:prstGeom prst="rect">
            <a:avLst/>
          </a:prstGeom>
        </p:spPr>
      </p:pic>
      <p:sp>
        <p:nvSpPr>
          <p:cNvPr id="9" name="Ορθογώνιο 2"/>
          <p:cNvSpPr/>
          <p:nvPr/>
        </p:nvSpPr>
        <p:spPr>
          <a:xfrm>
            <a:off x="821845" y="2028118"/>
            <a:ext cx="4586287" cy="373247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Έλλειψη 7">
            <a:hlinkClick r:id="" action="ppaction://hlinkshowjump?jump=nextslide"/>
          </p:cNvPr>
          <p:cNvSpPr/>
          <p:nvPr/>
        </p:nvSpPr>
        <p:spPr>
          <a:xfrm>
            <a:off x="11306907" y="6172200"/>
            <a:ext cx="633047" cy="56270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1B271-64BB-4480-B153-CB6A7B1E7830}" type="datetime1">
              <a:rPr lang="el-GR" smtClean="0"/>
              <a:t>15/12/2020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Ιατροπούλου Ράνια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38224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82 0.1 L -0.00182 0.3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Ξυλογραφία">
  <a:themeElements>
    <a:clrScheme name="Ξυλογραφία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Ξυλογραφία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Ξυλογραφία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TM03090434[[fn=Ξυλογραφία]]</Template>
  <TotalTime>272</TotalTime>
  <Words>732</Words>
  <Application>Microsoft Office PowerPoint</Application>
  <PresentationFormat>Ευρεία οθόνη</PresentationFormat>
  <Paragraphs>215</Paragraphs>
  <Slides>34</Slides>
  <Notes>1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34</vt:i4>
      </vt:variant>
    </vt:vector>
  </HeadingPairs>
  <TitlesOfParts>
    <vt:vector size="40" baseType="lpstr">
      <vt:lpstr>Calibri</vt:lpstr>
      <vt:lpstr>Cambria</vt:lpstr>
      <vt:lpstr>Rockwell</vt:lpstr>
      <vt:lpstr>Rockwell Condensed</vt:lpstr>
      <vt:lpstr>Wingdings</vt:lpstr>
      <vt:lpstr>Ξυλογραφία</vt:lpstr>
      <vt:lpstr>Αινιγματα 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δικτυογραφια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rania iatropoulou</dc:creator>
  <cp:lastModifiedBy>rania iatropoulou</cp:lastModifiedBy>
  <cp:revision>20</cp:revision>
  <dcterms:created xsi:type="dcterms:W3CDTF">2020-12-14T16:33:46Z</dcterms:created>
  <dcterms:modified xsi:type="dcterms:W3CDTF">2020-12-15T13:34:35Z</dcterms:modified>
</cp:coreProperties>
</file>