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7" r:id="rId5"/>
    <p:sldId id="260" r:id="rId6"/>
    <p:sldId id="261" r:id="rId7"/>
    <p:sldId id="262" r:id="rId8"/>
    <p:sldId id="265" r:id="rId9"/>
    <p:sldId id="266" r:id="rId10"/>
    <p:sldId id="264" r:id="rId11"/>
    <p:sldId id="263"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256FD3-E002-45BF-BD0A-5727B735AC7B}"/>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08CF9055-6008-4911-8B32-4E1F0D28B47D}"/>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0545823-01AA-4AA2-B9D1-39CA7C16EC6D}"/>
              </a:ext>
            </a:extLst>
          </p:cNvPr>
          <p:cNvSpPr txBox="1">
            <a:spLocks noGrp="1"/>
          </p:cNvSpPr>
          <p:nvPr>
            <p:ph type="dt" sz="half" idx="7"/>
          </p:nvPr>
        </p:nvSpPr>
        <p:spPr/>
        <p:txBody>
          <a:bodyPr/>
          <a:lstStyle>
            <a:lvl1pPr>
              <a:defRPr/>
            </a:lvl1pPr>
          </a:lstStyle>
          <a:p>
            <a:pPr lvl="0"/>
            <a:fld id="{B1FE4040-EA60-4D1C-A0E2-C8BAEB3A38AE}" type="datetime1">
              <a:rPr lang="el-GR"/>
              <a:pPr lvl="0"/>
              <a:t>26/4/2020</a:t>
            </a:fld>
            <a:endParaRPr lang="el-GR"/>
          </a:p>
        </p:txBody>
      </p:sp>
      <p:sp>
        <p:nvSpPr>
          <p:cNvPr id="5" name="Θέση υποσέλιδου 4">
            <a:extLst>
              <a:ext uri="{FF2B5EF4-FFF2-40B4-BE49-F238E27FC236}">
                <a16:creationId xmlns:a16="http://schemas.microsoft.com/office/drawing/2014/main" id="{89ED5196-C838-4BD2-9F46-2B7AC7D9F257}"/>
              </a:ext>
            </a:extLst>
          </p:cNvPr>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a:extLst>
              <a:ext uri="{FF2B5EF4-FFF2-40B4-BE49-F238E27FC236}">
                <a16:creationId xmlns:a16="http://schemas.microsoft.com/office/drawing/2014/main" id="{D66E777F-978D-4366-81A7-BDF834943D34}"/>
              </a:ext>
            </a:extLst>
          </p:cNvPr>
          <p:cNvSpPr txBox="1">
            <a:spLocks noGrp="1"/>
          </p:cNvSpPr>
          <p:nvPr>
            <p:ph type="sldNum" sz="quarter" idx="8"/>
          </p:nvPr>
        </p:nvSpPr>
        <p:spPr/>
        <p:txBody>
          <a:bodyPr/>
          <a:lstStyle>
            <a:lvl1pPr>
              <a:defRPr/>
            </a:lvl1pPr>
          </a:lstStyle>
          <a:p>
            <a:pPr lvl="0"/>
            <a:fld id="{78BD2A87-205B-401C-A009-3AF81A14B08D}" type="slidenum">
              <a:t>‹#›</a:t>
            </a:fld>
            <a:endParaRPr lang="el-GR"/>
          </a:p>
        </p:txBody>
      </p:sp>
    </p:spTree>
    <p:extLst>
      <p:ext uri="{BB962C8B-B14F-4D97-AF65-F5344CB8AC3E}">
        <p14:creationId xmlns:p14="http://schemas.microsoft.com/office/powerpoint/2010/main" val="1262013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A6FFC3-1C53-4253-9BBA-40DB752FB150}"/>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1438A95-7663-4F7B-9706-46A28520B5F5}"/>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C506E789-BB7C-416F-828E-8A0D175C90AC}"/>
              </a:ext>
            </a:extLst>
          </p:cNvPr>
          <p:cNvSpPr txBox="1">
            <a:spLocks noGrp="1"/>
          </p:cNvSpPr>
          <p:nvPr>
            <p:ph type="dt" sz="half" idx="7"/>
          </p:nvPr>
        </p:nvSpPr>
        <p:spPr/>
        <p:txBody>
          <a:bodyPr/>
          <a:lstStyle>
            <a:lvl1pPr>
              <a:defRPr/>
            </a:lvl1pPr>
          </a:lstStyle>
          <a:p>
            <a:pPr lvl="0"/>
            <a:fld id="{19AE4DDA-96D4-403F-ACEA-E9C1D895F905}" type="datetime1">
              <a:rPr lang="el-GR"/>
              <a:pPr lvl="0"/>
              <a:t>26/4/2020</a:t>
            </a:fld>
            <a:endParaRPr lang="el-GR"/>
          </a:p>
        </p:txBody>
      </p:sp>
      <p:sp>
        <p:nvSpPr>
          <p:cNvPr id="5" name="Θέση υποσέλιδου 4">
            <a:extLst>
              <a:ext uri="{FF2B5EF4-FFF2-40B4-BE49-F238E27FC236}">
                <a16:creationId xmlns:a16="http://schemas.microsoft.com/office/drawing/2014/main" id="{2043E145-D6E3-4888-97B0-99F19E784F6B}"/>
              </a:ext>
            </a:extLst>
          </p:cNvPr>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a:extLst>
              <a:ext uri="{FF2B5EF4-FFF2-40B4-BE49-F238E27FC236}">
                <a16:creationId xmlns:a16="http://schemas.microsoft.com/office/drawing/2014/main" id="{D109A67C-D89D-41A4-B3B0-10B70AF22884}"/>
              </a:ext>
            </a:extLst>
          </p:cNvPr>
          <p:cNvSpPr txBox="1">
            <a:spLocks noGrp="1"/>
          </p:cNvSpPr>
          <p:nvPr>
            <p:ph type="sldNum" sz="quarter" idx="8"/>
          </p:nvPr>
        </p:nvSpPr>
        <p:spPr/>
        <p:txBody>
          <a:bodyPr/>
          <a:lstStyle>
            <a:lvl1pPr>
              <a:defRPr/>
            </a:lvl1pPr>
          </a:lstStyle>
          <a:p>
            <a:pPr lvl="0"/>
            <a:fld id="{5F83ACF1-B4D9-423C-84F5-63890C77F49F}" type="slidenum">
              <a:t>‹#›</a:t>
            </a:fld>
            <a:endParaRPr lang="el-GR"/>
          </a:p>
        </p:txBody>
      </p:sp>
    </p:spTree>
    <p:extLst>
      <p:ext uri="{BB962C8B-B14F-4D97-AF65-F5344CB8AC3E}">
        <p14:creationId xmlns:p14="http://schemas.microsoft.com/office/powerpoint/2010/main" val="3978310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33B2424-E92B-47CF-BB31-3F2454637B86}"/>
              </a:ext>
            </a:extLst>
          </p:cNvPr>
          <p:cNvSpPr txBox="1">
            <a:spLocks noGrp="1"/>
          </p:cNvSpPr>
          <p:nvPr>
            <p:ph type="title" orient="vert"/>
          </p:nvPr>
        </p:nvSpPr>
        <p:spPr>
          <a:xfrm>
            <a:off x="8724903" y="365129"/>
            <a:ext cx="2628899" cy="5811834"/>
          </a:xfrm>
        </p:spPr>
        <p:txBody>
          <a:bodyPr vert="eaVert"/>
          <a:lstStyle>
            <a:lvl1pPr>
              <a:defRPr/>
            </a:lvl1pPr>
          </a:lstStyle>
          <a:p>
            <a:pPr lvl="0"/>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D5F9A93-3F79-4BBD-B1CF-D3D07D18CDAD}"/>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C0FFA8C1-837F-43A9-99B3-E21A47CBE3F5}"/>
              </a:ext>
            </a:extLst>
          </p:cNvPr>
          <p:cNvSpPr txBox="1">
            <a:spLocks noGrp="1"/>
          </p:cNvSpPr>
          <p:nvPr>
            <p:ph type="dt" sz="half" idx="7"/>
          </p:nvPr>
        </p:nvSpPr>
        <p:spPr/>
        <p:txBody>
          <a:bodyPr/>
          <a:lstStyle>
            <a:lvl1pPr>
              <a:defRPr/>
            </a:lvl1pPr>
          </a:lstStyle>
          <a:p>
            <a:pPr lvl="0"/>
            <a:fld id="{F325C7B2-F8BA-49C6-BD54-1C331088F3E3}" type="datetime1">
              <a:rPr lang="el-GR"/>
              <a:pPr lvl="0"/>
              <a:t>26/4/2020</a:t>
            </a:fld>
            <a:endParaRPr lang="el-GR"/>
          </a:p>
        </p:txBody>
      </p:sp>
      <p:sp>
        <p:nvSpPr>
          <p:cNvPr id="5" name="Θέση υποσέλιδου 4">
            <a:extLst>
              <a:ext uri="{FF2B5EF4-FFF2-40B4-BE49-F238E27FC236}">
                <a16:creationId xmlns:a16="http://schemas.microsoft.com/office/drawing/2014/main" id="{4072CF3E-BE40-4C53-9824-25D5F0BF32D6}"/>
              </a:ext>
            </a:extLst>
          </p:cNvPr>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a:extLst>
              <a:ext uri="{FF2B5EF4-FFF2-40B4-BE49-F238E27FC236}">
                <a16:creationId xmlns:a16="http://schemas.microsoft.com/office/drawing/2014/main" id="{1418D828-BC07-46B2-ABF5-9FFE84060ED9}"/>
              </a:ext>
            </a:extLst>
          </p:cNvPr>
          <p:cNvSpPr txBox="1">
            <a:spLocks noGrp="1"/>
          </p:cNvSpPr>
          <p:nvPr>
            <p:ph type="sldNum" sz="quarter" idx="8"/>
          </p:nvPr>
        </p:nvSpPr>
        <p:spPr/>
        <p:txBody>
          <a:bodyPr/>
          <a:lstStyle>
            <a:lvl1pPr>
              <a:defRPr/>
            </a:lvl1pPr>
          </a:lstStyle>
          <a:p>
            <a:pPr lvl="0"/>
            <a:fld id="{1AC9E0C3-EB5D-403F-ACB0-DF8513927054}" type="slidenum">
              <a:t>‹#›</a:t>
            </a:fld>
            <a:endParaRPr lang="el-GR"/>
          </a:p>
        </p:txBody>
      </p:sp>
    </p:spTree>
    <p:extLst>
      <p:ext uri="{BB962C8B-B14F-4D97-AF65-F5344CB8AC3E}">
        <p14:creationId xmlns:p14="http://schemas.microsoft.com/office/powerpoint/2010/main" val="396443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0F78A4-76C6-40DB-91F2-21EF94B4903E}"/>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60DFF72-6216-43AB-AF63-90C0D483062E}"/>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C24A7358-75B2-4B8E-86DC-B136AD6803D7}"/>
              </a:ext>
            </a:extLst>
          </p:cNvPr>
          <p:cNvSpPr txBox="1">
            <a:spLocks noGrp="1"/>
          </p:cNvSpPr>
          <p:nvPr>
            <p:ph type="dt" sz="half" idx="7"/>
          </p:nvPr>
        </p:nvSpPr>
        <p:spPr/>
        <p:txBody>
          <a:bodyPr/>
          <a:lstStyle>
            <a:lvl1pPr>
              <a:defRPr/>
            </a:lvl1pPr>
          </a:lstStyle>
          <a:p>
            <a:pPr lvl="0"/>
            <a:fld id="{68007E53-8AF6-48FC-85BA-52B32E88D4F9}" type="datetime1">
              <a:rPr lang="el-GR"/>
              <a:pPr lvl="0"/>
              <a:t>26/4/2020</a:t>
            </a:fld>
            <a:endParaRPr lang="el-GR"/>
          </a:p>
        </p:txBody>
      </p:sp>
      <p:sp>
        <p:nvSpPr>
          <p:cNvPr id="5" name="Θέση υποσέλιδου 4">
            <a:extLst>
              <a:ext uri="{FF2B5EF4-FFF2-40B4-BE49-F238E27FC236}">
                <a16:creationId xmlns:a16="http://schemas.microsoft.com/office/drawing/2014/main" id="{876C9C7C-779D-478D-A36A-38100D3FFE13}"/>
              </a:ext>
            </a:extLst>
          </p:cNvPr>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a:extLst>
              <a:ext uri="{FF2B5EF4-FFF2-40B4-BE49-F238E27FC236}">
                <a16:creationId xmlns:a16="http://schemas.microsoft.com/office/drawing/2014/main" id="{681B6D2E-7E5C-418C-BA18-3015CAA13741}"/>
              </a:ext>
            </a:extLst>
          </p:cNvPr>
          <p:cNvSpPr txBox="1">
            <a:spLocks noGrp="1"/>
          </p:cNvSpPr>
          <p:nvPr>
            <p:ph type="sldNum" sz="quarter" idx="8"/>
          </p:nvPr>
        </p:nvSpPr>
        <p:spPr/>
        <p:txBody>
          <a:bodyPr/>
          <a:lstStyle>
            <a:lvl1pPr>
              <a:defRPr/>
            </a:lvl1pPr>
          </a:lstStyle>
          <a:p>
            <a:pPr lvl="0"/>
            <a:fld id="{4035B55E-143A-44F3-9EDB-9346716259B7}" type="slidenum">
              <a:t>‹#›</a:t>
            </a:fld>
            <a:endParaRPr lang="el-GR"/>
          </a:p>
        </p:txBody>
      </p:sp>
    </p:spTree>
    <p:extLst>
      <p:ext uri="{BB962C8B-B14F-4D97-AF65-F5344CB8AC3E}">
        <p14:creationId xmlns:p14="http://schemas.microsoft.com/office/powerpoint/2010/main" val="30802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6DA41D-B5F0-4B60-8683-E4B46CAED9FA}"/>
              </a:ext>
            </a:extLst>
          </p:cNvPr>
          <p:cNvSpPr txBox="1">
            <a:spLocks noGrp="1"/>
          </p:cNvSpPr>
          <p:nvPr>
            <p:ph type="title"/>
          </p:nvPr>
        </p:nvSpPr>
        <p:spPr>
          <a:xfrm>
            <a:off x="831847" y="1709735"/>
            <a:ext cx="10515600" cy="2852735"/>
          </a:xfrm>
        </p:spPr>
        <p:txBody>
          <a:bodyPr anchor="b"/>
          <a:lstStyle>
            <a:lvl1pPr>
              <a:defRPr sz="6000"/>
            </a:lvl1pPr>
          </a:lstStyle>
          <a:p>
            <a:pPr lvl="0"/>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DF94EB7-8793-45A4-9E2A-44B1DCA881D3}"/>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9A75C08F-0B6C-479C-92E3-DE37E400EBDB}"/>
              </a:ext>
            </a:extLst>
          </p:cNvPr>
          <p:cNvSpPr txBox="1">
            <a:spLocks noGrp="1"/>
          </p:cNvSpPr>
          <p:nvPr>
            <p:ph type="dt" sz="half" idx="7"/>
          </p:nvPr>
        </p:nvSpPr>
        <p:spPr/>
        <p:txBody>
          <a:bodyPr/>
          <a:lstStyle>
            <a:lvl1pPr>
              <a:defRPr/>
            </a:lvl1pPr>
          </a:lstStyle>
          <a:p>
            <a:pPr lvl="0"/>
            <a:fld id="{A9FEFFDD-5CA8-47B9-86F8-DB3F8F2D7B21}" type="datetime1">
              <a:rPr lang="el-GR"/>
              <a:pPr lvl="0"/>
              <a:t>26/4/2020</a:t>
            </a:fld>
            <a:endParaRPr lang="el-GR"/>
          </a:p>
        </p:txBody>
      </p:sp>
      <p:sp>
        <p:nvSpPr>
          <p:cNvPr id="5" name="Θέση υποσέλιδου 4">
            <a:extLst>
              <a:ext uri="{FF2B5EF4-FFF2-40B4-BE49-F238E27FC236}">
                <a16:creationId xmlns:a16="http://schemas.microsoft.com/office/drawing/2014/main" id="{360A01E2-9D3B-4B95-B9AF-4FB9ECBC2E4D}"/>
              </a:ext>
            </a:extLst>
          </p:cNvPr>
          <p:cNvSpPr txBox="1">
            <a:spLocks noGrp="1"/>
          </p:cNvSpPr>
          <p:nvPr>
            <p:ph type="ftr" sz="quarter" idx="9"/>
          </p:nvPr>
        </p:nvSpPr>
        <p:spPr/>
        <p:txBody>
          <a:bodyPr/>
          <a:lstStyle>
            <a:lvl1pPr>
              <a:defRPr/>
            </a:lvl1pPr>
          </a:lstStyle>
          <a:p>
            <a:pPr lvl="0"/>
            <a:endParaRPr lang="el-GR"/>
          </a:p>
        </p:txBody>
      </p:sp>
      <p:sp>
        <p:nvSpPr>
          <p:cNvPr id="6" name="Θέση αριθμού διαφάνειας 5">
            <a:extLst>
              <a:ext uri="{FF2B5EF4-FFF2-40B4-BE49-F238E27FC236}">
                <a16:creationId xmlns:a16="http://schemas.microsoft.com/office/drawing/2014/main" id="{35818B8B-E49E-4FB8-872B-A4C207FAB7E4}"/>
              </a:ext>
            </a:extLst>
          </p:cNvPr>
          <p:cNvSpPr txBox="1">
            <a:spLocks noGrp="1"/>
          </p:cNvSpPr>
          <p:nvPr>
            <p:ph type="sldNum" sz="quarter" idx="8"/>
          </p:nvPr>
        </p:nvSpPr>
        <p:spPr/>
        <p:txBody>
          <a:bodyPr/>
          <a:lstStyle>
            <a:lvl1pPr>
              <a:defRPr/>
            </a:lvl1pPr>
          </a:lstStyle>
          <a:p>
            <a:pPr lvl="0"/>
            <a:fld id="{2E351BFB-8E7B-431B-8092-46444A963E92}" type="slidenum">
              <a:t>‹#›</a:t>
            </a:fld>
            <a:endParaRPr lang="el-GR"/>
          </a:p>
        </p:txBody>
      </p:sp>
    </p:spTree>
    <p:extLst>
      <p:ext uri="{BB962C8B-B14F-4D97-AF65-F5344CB8AC3E}">
        <p14:creationId xmlns:p14="http://schemas.microsoft.com/office/powerpoint/2010/main" val="2984804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3FBFE4-276E-425B-B695-397189CEBA54}"/>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0BBE920-3BF7-4800-9734-A4E5B7F5B0F2}"/>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857D6F8D-04BB-4F1B-B909-6B2996F3102C}"/>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A05BBC05-FE48-44C7-8063-A75C24BD2240}"/>
              </a:ext>
            </a:extLst>
          </p:cNvPr>
          <p:cNvSpPr txBox="1">
            <a:spLocks noGrp="1"/>
          </p:cNvSpPr>
          <p:nvPr>
            <p:ph type="dt" sz="half" idx="7"/>
          </p:nvPr>
        </p:nvSpPr>
        <p:spPr/>
        <p:txBody>
          <a:bodyPr/>
          <a:lstStyle>
            <a:lvl1pPr>
              <a:defRPr/>
            </a:lvl1pPr>
          </a:lstStyle>
          <a:p>
            <a:pPr lvl="0"/>
            <a:fld id="{D7180277-0B14-44F0-AA37-48EAAF667EBA}" type="datetime1">
              <a:rPr lang="el-GR"/>
              <a:pPr lvl="0"/>
              <a:t>26/4/2020</a:t>
            </a:fld>
            <a:endParaRPr lang="el-GR"/>
          </a:p>
        </p:txBody>
      </p:sp>
      <p:sp>
        <p:nvSpPr>
          <p:cNvPr id="6" name="Θέση υποσέλιδου 5">
            <a:extLst>
              <a:ext uri="{FF2B5EF4-FFF2-40B4-BE49-F238E27FC236}">
                <a16:creationId xmlns:a16="http://schemas.microsoft.com/office/drawing/2014/main" id="{13DEE789-3EA1-4A06-AB9C-D112A0B3394E}"/>
              </a:ext>
            </a:extLst>
          </p:cNvPr>
          <p:cNvSpPr txBox="1">
            <a:spLocks noGrp="1"/>
          </p:cNvSpPr>
          <p:nvPr>
            <p:ph type="ftr" sz="quarter" idx="9"/>
          </p:nvPr>
        </p:nvSpPr>
        <p:spPr/>
        <p:txBody>
          <a:bodyPr/>
          <a:lstStyle>
            <a:lvl1pPr>
              <a:defRPr/>
            </a:lvl1pPr>
          </a:lstStyle>
          <a:p>
            <a:pPr lvl="0"/>
            <a:endParaRPr lang="el-GR"/>
          </a:p>
        </p:txBody>
      </p:sp>
      <p:sp>
        <p:nvSpPr>
          <p:cNvPr id="7" name="Θέση αριθμού διαφάνειας 6">
            <a:extLst>
              <a:ext uri="{FF2B5EF4-FFF2-40B4-BE49-F238E27FC236}">
                <a16:creationId xmlns:a16="http://schemas.microsoft.com/office/drawing/2014/main" id="{D8AF5C5C-EDCD-4CDF-8E8F-75C4D7E936D9}"/>
              </a:ext>
            </a:extLst>
          </p:cNvPr>
          <p:cNvSpPr txBox="1">
            <a:spLocks noGrp="1"/>
          </p:cNvSpPr>
          <p:nvPr>
            <p:ph type="sldNum" sz="quarter" idx="8"/>
          </p:nvPr>
        </p:nvSpPr>
        <p:spPr/>
        <p:txBody>
          <a:bodyPr/>
          <a:lstStyle>
            <a:lvl1pPr>
              <a:defRPr/>
            </a:lvl1pPr>
          </a:lstStyle>
          <a:p>
            <a:pPr lvl="0"/>
            <a:fld id="{A512C2EA-EFB6-44A3-8807-1CF906C04ADB}" type="slidenum">
              <a:t>‹#›</a:t>
            </a:fld>
            <a:endParaRPr lang="el-GR"/>
          </a:p>
        </p:txBody>
      </p:sp>
    </p:spTree>
    <p:extLst>
      <p:ext uri="{BB962C8B-B14F-4D97-AF65-F5344CB8AC3E}">
        <p14:creationId xmlns:p14="http://schemas.microsoft.com/office/powerpoint/2010/main" val="42833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64CA31-F0B9-4582-9ECB-FFBBCBF56238}"/>
              </a:ext>
            </a:extLst>
          </p:cNvPr>
          <p:cNvSpPr txBox="1">
            <a:spLocks noGrp="1"/>
          </p:cNvSpPr>
          <p:nvPr>
            <p:ph type="title"/>
          </p:nvPr>
        </p:nvSpPr>
        <p:spPr>
          <a:xfrm>
            <a:off x="839784" y="365129"/>
            <a:ext cx="10515600" cy="1325559"/>
          </a:xfrm>
        </p:spPr>
        <p:txBody>
          <a:bodyPr/>
          <a:lstStyle>
            <a:lvl1pPr>
              <a:defRPr/>
            </a:lvl1pPr>
          </a:lstStyle>
          <a:p>
            <a:pPr lvl="0"/>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BE20820-FA11-4C54-823D-3B62C2C9AA7D}"/>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43D8E44E-0BC3-4743-884E-D41E0A0BE828}"/>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FA314254-F22E-48BC-A317-11A4848B723B}"/>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A065A95D-BDE2-4DA6-982A-848E588DA149}"/>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A346464C-7951-460D-99E0-B37360D58A77}"/>
              </a:ext>
            </a:extLst>
          </p:cNvPr>
          <p:cNvSpPr txBox="1">
            <a:spLocks noGrp="1"/>
          </p:cNvSpPr>
          <p:nvPr>
            <p:ph type="dt" sz="half" idx="7"/>
          </p:nvPr>
        </p:nvSpPr>
        <p:spPr/>
        <p:txBody>
          <a:bodyPr/>
          <a:lstStyle>
            <a:lvl1pPr>
              <a:defRPr/>
            </a:lvl1pPr>
          </a:lstStyle>
          <a:p>
            <a:pPr lvl="0"/>
            <a:fld id="{02ADE813-D23E-4695-83F3-012A5103866B}" type="datetime1">
              <a:rPr lang="el-GR"/>
              <a:pPr lvl="0"/>
              <a:t>26/4/2020</a:t>
            </a:fld>
            <a:endParaRPr lang="el-GR"/>
          </a:p>
        </p:txBody>
      </p:sp>
      <p:sp>
        <p:nvSpPr>
          <p:cNvPr id="8" name="Θέση υποσέλιδου 7">
            <a:extLst>
              <a:ext uri="{FF2B5EF4-FFF2-40B4-BE49-F238E27FC236}">
                <a16:creationId xmlns:a16="http://schemas.microsoft.com/office/drawing/2014/main" id="{9F10C8D2-5B0A-4E08-80F4-662ABBF07338}"/>
              </a:ext>
            </a:extLst>
          </p:cNvPr>
          <p:cNvSpPr txBox="1">
            <a:spLocks noGrp="1"/>
          </p:cNvSpPr>
          <p:nvPr>
            <p:ph type="ftr" sz="quarter" idx="9"/>
          </p:nvPr>
        </p:nvSpPr>
        <p:spPr/>
        <p:txBody>
          <a:bodyPr/>
          <a:lstStyle>
            <a:lvl1pPr>
              <a:defRPr/>
            </a:lvl1pPr>
          </a:lstStyle>
          <a:p>
            <a:pPr lvl="0"/>
            <a:endParaRPr lang="el-GR"/>
          </a:p>
        </p:txBody>
      </p:sp>
      <p:sp>
        <p:nvSpPr>
          <p:cNvPr id="9" name="Θέση αριθμού διαφάνειας 8">
            <a:extLst>
              <a:ext uri="{FF2B5EF4-FFF2-40B4-BE49-F238E27FC236}">
                <a16:creationId xmlns:a16="http://schemas.microsoft.com/office/drawing/2014/main" id="{979C3BD6-9F96-444F-A989-1F54DDD7E766}"/>
              </a:ext>
            </a:extLst>
          </p:cNvPr>
          <p:cNvSpPr txBox="1">
            <a:spLocks noGrp="1"/>
          </p:cNvSpPr>
          <p:nvPr>
            <p:ph type="sldNum" sz="quarter" idx="8"/>
          </p:nvPr>
        </p:nvSpPr>
        <p:spPr/>
        <p:txBody>
          <a:bodyPr/>
          <a:lstStyle>
            <a:lvl1pPr>
              <a:defRPr/>
            </a:lvl1pPr>
          </a:lstStyle>
          <a:p>
            <a:pPr lvl="0"/>
            <a:fld id="{30CD55D9-2EE8-4FE9-B9C6-2D3E2B03DA39}" type="slidenum">
              <a:t>‹#›</a:t>
            </a:fld>
            <a:endParaRPr lang="el-GR"/>
          </a:p>
        </p:txBody>
      </p:sp>
    </p:spTree>
    <p:extLst>
      <p:ext uri="{BB962C8B-B14F-4D97-AF65-F5344CB8AC3E}">
        <p14:creationId xmlns:p14="http://schemas.microsoft.com/office/powerpoint/2010/main" val="1256325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6485AB-39C8-45D5-AFFC-8F260B53C4E7}"/>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D3684B3-A7F7-49C8-B5B7-A9F2CEB3BA02}"/>
              </a:ext>
            </a:extLst>
          </p:cNvPr>
          <p:cNvSpPr txBox="1">
            <a:spLocks noGrp="1"/>
          </p:cNvSpPr>
          <p:nvPr>
            <p:ph type="dt" sz="half" idx="7"/>
          </p:nvPr>
        </p:nvSpPr>
        <p:spPr/>
        <p:txBody>
          <a:bodyPr/>
          <a:lstStyle>
            <a:lvl1pPr>
              <a:defRPr/>
            </a:lvl1pPr>
          </a:lstStyle>
          <a:p>
            <a:pPr lvl="0"/>
            <a:fld id="{48FE7185-5708-4469-9D3A-A851F888B078}" type="datetime1">
              <a:rPr lang="el-GR"/>
              <a:pPr lvl="0"/>
              <a:t>26/4/2020</a:t>
            </a:fld>
            <a:endParaRPr lang="el-GR"/>
          </a:p>
        </p:txBody>
      </p:sp>
      <p:sp>
        <p:nvSpPr>
          <p:cNvPr id="4" name="Θέση υποσέλιδου 3">
            <a:extLst>
              <a:ext uri="{FF2B5EF4-FFF2-40B4-BE49-F238E27FC236}">
                <a16:creationId xmlns:a16="http://schemas.microsoft.com/office/drawing/2014/main" id="{24965EA5-B440-4499-ADD7-BA5D04C7AC68}"/>
              </a:ext>
            </a:extLst>
          </p:cNvPr>
          <p:cNvSpPr txBox="1">
            <a:spLocks noGrp="1"/>
          </p:cNvSpPr>
          <p:nvPr>
            <p:ph type="ftr" sz="quarter" idx="9"/>
          </p:nvPr>
        </p:nvSpPr>
        <p:spPr/>
        <p:txBody>
          <a:bodyPr/>
          <a:lstStyle>
            <a:lvl1pPr>
              <a:defRPr/>
            </a:lvl1pPr>
          </a:lstStyle>
          <a:p>
            <a:pPr lvl="0"/>
            <a:endParaRPr lang="el-GR"/>
          </a:p>
        </p:txBody>
      </p:sp>
      <p:sp>
        <p:nvSpPr>
          <p:cNvPr id="5" name="Θέση αριθμού διαφάνειας 4">
            <a:extLst>
              <a:ext uri="{FF2B5EF4-FFF2-40B4-BE49-F238E27FC236}">
                <a16:creationId xmlns:a16="http://schemas.microsoft.com/office/drawing/2014/main" id="{00052AA8-BE0A-4DBC-AF63-3A1B3619FE34}"/>
              </a:ext>
            </a:extLst>
          </p:cNvPr>
          <p:cNvSpPr txBox="1">
            <a:spLocks noGrp="1"/>
          </p:cNvSpPr>
          <p:nvPr>
            <p:ph type="sldNum" sz="quarter" idx="8"/>
          </p:nvPr>
        </p:nvSpPr>
        <p:spPr/>
        <p:txBody>
          <a:bodyPr/>
          <a:lstStyle>
            <a:lvl1pPr>
              <a:defRPr/>
            </a:lvl1pPr>
          </a:lstStyle>
          <a:p>
            <a:pPr lvl="0"/>
            <a:fld id="{251205CF-8C64-4545-8C8B-FFC160ECB4B6}" type="slidenum">
              <a:t>‹#›</a:t>
            </a:fld>
            <a:endParaRPr lang="el-GR"/>
          </a:p>
        </p:txBody>
      </p:sp>
    </p:spTree>
    <p:extLst>
      <p:ext uri="{BB962C8B-B14F-4D97-AF65-F5344CB8AC3E}">
        <p14:creationId xmlns:p14="http://schemas.microsoft.com/office/powerpoint/2010/main" val="1148911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6BBAEBD-6DA5-4E97-B3E5-9EF30C16908F}"/>
              </a:ext>
            </a:extLst>
          </p:cNvPr>
          <p:cNvSpPr txBox="1">
            <a:spLocks noGrp="1"/>
          </p:cNvSpPr>
          <p:nvPr>
            <p:ph type="dt" sz="half" idx="7"/>
          </p:nvPr>
        </p:nvSpPr>
        <p:spPr/>
        <p:txBody>
          <a:bodyPr/>
          <a:lstStyle>
            <a:lvl1pPr>
              <a:defRPr/>
            </a:lvl1pPr>
          </a:lstStyle>
          <a:p>
            <a:pPr lvl="0"/>
            <a:fld id="{4105759F-A55F-4544-91C9-8E7FE416628C}" type="datetime1">
              <a:rPr lang="el-GR"/>
              <a:pPr lvl="0"/>
              <a:t>26/4/2020</a:t>
            </a:fld>
            <a:endParaRPr lang="el-GR"/>
          </a:p>
        </p:txBody>
      </p:sp>
      <p:sp>
        <p:nvSpPr>
          <p:cNvPr id="3" name="Θέση υποσέλιδου 2">
            <a:extLst>
              <a:ext uri="{FF2B5EF4-FFF2-40B4-BE49-F238E27FC236}">
                <a16:creationId xmlns:a16="http://schemas.microsoft.com/office/drawing/2014/main" id="{BD26DB57-AD28-4D73-88EE-CD8B29746A7E}"/>
              </a:ext>
            </a:extLst>
          </p:cNvPr>
          <p:cNvSpPr txBox="1">
            <a:spLocks noGrp="1"/>
          </p:cNvSpPr>
          <p:nvPr>
            <p:ph type="ftr" sz="quarter" idx="9"/>
          </p:nvPr>
        </p:nvSpPr>
        <p:spPr/>
        <p:txBody>
          <a:bodyPr/>
          <a:lstStyle>
            <a:lvl1pPr>
              <a:defRPr/>
            </a:lvl1pPr>
          </a:lstStyle>
          <a:p>
            <a:pPr lvl="0"/>
            <a:endParaRPr lang="el-GR"/>
          </a:p>
        </p:txBody>
      </p:sp>
      <p:sp>
        <p:nvSpPr>
          <p:cNvPr id="4" name="Θέση αριθμού διαφάνειας 3">
            <a:extLst>
              <a:ext uri="{FF2B5EF4-FFF2-40B4-BE49-F238E27FC236}">
                <a16:creationId xmlns:a16="http://schemas.microsoft.com/office/drawing/2014/main" id="{EAAC9578-5321-48BC-839D-6150E6681BD3}"/>
              </a:ext>
            </a:extLst>
          </p:cNvPr>
          <p:cNvSpPr txBox="1">
            <a:spLocks noGrp="1"/>
          </p:cNvSpPr>
          <p:nvPr>
            <p:ph type="sldNum" sz="quarter" idx="8"/>
          </p:nvPr>
        </p:nvSpPr>
        <p:spPr/>
        <p:txBody>
          <a:bodyPr/>
          <a:lstStyle>
            <a:lvl1pPr>
              <a:defRPr/>
            </a:lvl1pPr>
          </a:lstStyle>
          <a:p>
            <a:pPr lvl="0"/>
            <a:fld id="{B9311B23-9E76-4D04-B923-A7D860998A99}" type="slidenum">
              <a:t>‹#›</a:t>
            </a:fld>
            <a:endParaRPr lang="el-GR"/>
          </a:p>
        </p:txBody>
      </p:sp>
    </p:spTree>
    <p:extLst>
      <p:ext uri="{BB962C8B-B14F-4D97-AF65-F5344CB8AC3E}">
        <p14:creationId xmlns:p14="http://schemas.microsoft.com/office/powerpoint/2010/main" val="5568610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488A8B-6714-43CD-8EB0-A2E66EF6D509}"/>
              </a:ext>
            </a:extLst>
          </p:cNvPr>
          <p:cNvSpPr txBox="1">
            <a:spLocks noGrp="1"/>
          </p:cNvSpPr>
          <p:nvPr>
            <p:ph type="title"/>
          </p:nvPr>
        </p:nvSpPr>
        <p:spPr>
          <a:xfrm>
            <a:off x="839784" y="457200"/>
            <a:ext cx="3932240" cy="1600200"/>
          </a:xfrm>
        </p:spPr>
        <p:txBody>
          <a:bodyPr anchor="b"/>
          <a:lstStyle>
            <a:lvl1pPr>
              <a:defRPr sz="3200"/>
            </a:lvl1pPr>
          </a:lstStyle>
          <a:p>
            <a:pPr lvl="0"/>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5B68575-4776-40C3-8A76-22C11E0CE99E}"/>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5A097223-F886-4E26-AB09-6337089DAA78}"/>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1C3410D8-22E2-42E1-A1AA-AAF1283F7A40}"/>
              </a:ext>
            </a:extLst>
          </p:cNvPr>
          <p:cNvSpPr txBox="1">
            <a:spLocks noGrp="1"/>
          </p:cNvSpPr>
          <p:nvPr>
            <p:ph type="dt" sz="half" idx="7"/>
          </p:nvPr>
        </p:nvSpPr>
        <p:spPr/>
        <p:txBody>
          <a:bodyPr/>
          <a:lstStyle>
            <a:lvl1pPr>
              <a:defRPr/>
            </a:lvl1pPr>
          </a:lstStyle>
          <a:p>
            <a:pPr lvl="0"/>
            <a:fld id="{007911A1-871F-4592-BDC3-8F5774928188}" type="datetime1">
              <a:rPr lang="el-GR"/>
              <a:pPr lvl="0"/>
              <a:t>26/4/2020</a:t>
            </a:fld>
            <a:endParaRPr lang="el-GR"/>
          </a:p>
        </p:txBody>
      </p:sp>
      <p:sp>
        <p:nvSpPr>
          <p:cNvPr id="6" name="Θέση υποσέλιδου 5">
            <a:extLst>
              <a:ext uri="{FF2B5EF4-FFF2-40B4-BE49-F238E27FC236}">
                <a16:creationId xmlns:a16="http://schemas.microsoft.com/office/drawing/2014/main" id="{709CB8DA-2C75-4FC8-9474-F62185E9F20C}"/>
              </a:ext>
            </a:extLst>
          </p:cNvPr>
          <p:cNvSpPr txBox="1">
            <a:spLocks noGrp="1"/>
          </p:cNvSpPr>
          <p:nvPr>
            <p:ph type="ftr" sz="quarter" idx="9"/>
          </p:nvPr>
        </p:nvSpPr>
        <p:spPr/>
        <p:txBody>
          <a:bodyPr/>
          <a:lstStyle>
            <a:lvl1pPr>
              <a:defRPr/>
            </a:lvl1pPr>
          </a:lstStyle>
          <a:p>
            <a:pPr lvl="0"/>
            <a:endParaRPr lang="el-GR"/>
          </a:p>
        </p:txBody>
      </p:sp>
      <p:sp>
        <p:nvSpPr>
          <p:cNvPr id="7" name="Θέση αριθμού διαφάνειας 6">
            <a:extLst>
              <a:ext uri="{FF2B5EF4-FFF2-40B4-BE49-F238E27FC236}">
                <a16:creationId xmlns:a16="http://schemas.microsoft.com/office/drawing/2014/main" id="{B09B1976-A1A2-4DEA-9332-FB954208B8C0}"/>
              </a:ext>
            </a:extLst>
          </p:cNvPr>
          <p:cNvSpPr txBox="1">
            <a:spLocks noGrp="1"/>
          </p:cNvSpPr>
          <p:nvPr>
            <p:ph type="sldNum" sz="quarter" idx="8"/>
          </p:nvPr>
        </p:nvSpPr>
        <p:spPr/>
        <p:txBody>
          <a:bodyPr/>
          <a:lstStyle>
            <a:lvl1pPr>
              <a:defRPr/>
            </a:lvl1pPr>
          </a:lstStyle>
          <a:p>
            <a:pPr lvl="0"/>
            <a:fld id="{BC8050FF-C0AD-48A7-BF26-445E04C9D1FD}" type="slidenum">
              <a:t>‹#›</a:t>
            </a:fld>
            <a:endParaRPr lang="el-GR"/>
          </a:p>
        </p:txBody>
      </p:sp>
    </p:spTree>
    <p:extLst>
      <p:ext uri="{BB962C8B-B14F-4D97-AF65-F5344CB8AC3E}">
        <p14:creationId xmlns:p14="http://schemas.microsoft.com/office/powerpoint/2010/main" val="474458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68F712-E047-42CE-AE5C-7B3AC07FAEDC}"/>
              </a:ext>
            </a:extLst>
          </p:cNvPr>
          <p:cNvSpPr txBox="1">
            <a:spLocks noGrp="1"/>
          </p:cNvSpPr>
          <p:nvPr>
            <p:ph type="title"/>
          </p:nvPr>
        </p:nvSpPr>
        <p:spPr>
          <a:xfrm>
            <a:off x="839784" y="457200"/>
            <a:ext cx="3932240" cy="1600200"/>
          </a:xfrm>
        </p:spPr>
        <p:txBody>
          <a:bodyPr anchor="b"/>
          <a:lstStyle>
            <a:lvl1pPr>
              <a:defRPr sz="3200"/>
            </a:lvl1pPr>
          </a:lstStyle>
          <a:p>
            <a:pPr lvl="0"/>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CB5F286-F9E4-42F8-AFAB-C8E53CB5F425}"/>
              </a:ext>
            </a:extLst>
          </p:cNvPr>
          <p:cNvSpPr txBox="1">
            <a:spLocks noGrp="1"/>
          </p:cNvSpPr>
          <p:nvPr>
            <p:ph type="pic" idx="1"/>
          </p:nvPr>
        </p:nvSpPr>
        <p:spPr>
          <a:xfrm>
            <a:off x="5183184" y="987423"/>
            <a:ext cx="6172200" cy="4873623"/>
          </a:xfrm>
        </p:spPr>
        <p:txBody>
          <a:bodyPr/>
          <a:lstStyle>
            <a:lvl1pPr marL="0" indent="0">
              <a:buNone/>
              <a:defRPr sz="3200"/>
            </a:lvl1pPr>
          </a:lstStyle>
          <a:p>
            <a:pPr lvl="0"/>
            <a:r>
              <a:rPr lang="el-GR"/>
              <a:t>Κάντε κλικ στο εικονίδιο για να προσθέσετε εικόνα</a:t>
            </a:r>
          </a:p>
        </p:txBody>
      </p:sp>
      <p:sp>
        <p:nvSpPr>
          <p:cNvPr id="4" name="Θέση κειμένου 3">
            <a:extLst>
              <a:ext uri="{FF2B5EF4-FFF2-40B4-BE49-F238E27FC236}">
                <a16:creationId xmlns:a16="http://schemas.microsoft.com/office/drawing/2014/main" id="{2A883C56-298F-4238-B6CA-1A9FB1A112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26737BC7-EE3A-4B28-8D91-9E17FBEE7F5C}"/>
              </a:ext>
            </a:extLst>
          </p:cNvPr>
          <p:cNvSpPr txBox="1">
            <a:spLocks noGrp="1"/>
          </p:cNvSpPr>
          <p:nvPr>
            <p:ph type="dt" sz="half" idx="7"/>
          </p:nvPr>
        </p:nvSpPr>
        <p:spPr/>
        <p:txBody>
          <a:bodyPr/>
          <a:lstStyle>
            <a:lvl1pPr>
              <a:defRPr/>
            </a:lvl1pPr>
          </a:lstStyle>
          <a:p>
            <a:pPr lvl="0"/>
            <a:fld id="{FEFF2E6F-5D17-4E38-A2A7-9A4F79E21F87}" type="datetime1">
              <a:rPr lang="el-GR"/>
              <a:pPr lvl="0"/>
              <a:t>26/4/2020</a:t>
            </a:fld>
            <a:endParaRPr lang="el-GR"/>
          </a:p>
        </p:txBody>
      </p:sp>
      <p:sp>
        <p:nvSpPr>
          <p:cNvPr id="6" name="Θέση υποσέλιδου 5">
            <a:extLst>
              <a:ext uri="{FF2B5EF4-FFF2-40B4-BE49-F238E27FC236}">
                <a16:creationId xmlns:a16="http://schemas.microsoft.com/office/drawing/2014/main" id="{BE376C62-A158-4CBB-AD0F-B2F0F76675E9}"/>
              </a:ext>
            </a:extLst>
          </p:cNvPr>
          <p:cNvSpPr txBox="1">
            <a:spLocks noGrp="1"/>
          </p:cNvSpPr>
          <p:nvPr>
            <p:ph type="ftr" sz="quarter" idx="9"/>
          </p:nvPr>
        </p:nvSpPr>
        <p:spPr/>
        <p:txBody>
          <a:bodyPr/>
          <a:lstStyle>
            <a:lvl1pPr>
              <a:defRPr/>
            </a:lvl1pPr>
          </a:lstStyle>
          <a:p>
            <a:pPr lvl="0"/>
            <a:endParaRPr lang="el-GR"/>
          </a:p>
        </p:txBody>
      </p:sp>
      <p:sp>
        <p:nvSpPr>
          <p:cNvPr id="7" name="Θέση αριθμού διαφάνειας 6">
            <a:extLst>
              <a:ext uri="{FF2B5EF4-FFF2-40B4-BE49-F238E27FC236}">
                <a16:creationId xmlns:a16="http://schemas.microsoft.com/office/drawing/2014/main" id="{BE993501-9AB6-4317-B8B5-5B2E4F27F98B}"/>
              </a:ext>
            </a:extLst>
          </p:cNvPr>
          <p:cNvSpPr txBox="1">
            <a:spLocks noGrp="1"/>
          </p:cNvSpPr>
          <p:nvPr>
            <p:ph type="sldNum" sz="quarter" idx="8"/>
          </p:nvPr>
        </p:nvSpPr>
        <p:spPr/>
        <p:txBody>
          <a:bodyPr/>
          <a:lstStyle>
            <a:lvl1pPr>
              <a:defRPr/>
            </a:lvl1pPr>
          </a:lstStyle>
          <a:p>
            <a:pPr lvl="0"/>
            <a:fld id="{85C4E18C-C4FE-47E5-98FC-0C2719FB3908}" type="slidenum">
              <a:t>‹#›</a:t>
            </a:fld>
            <a:endParaRPr lang="el-GR"/>
          </a:p>
        </p:txBody>
      </p:sp>
    </p:spTree>
    <p:extLst>
      <p:ext uri="{BB962C8B-B14F-4D97-AF65-F5344CB8AC3E}">
        <p14:creationId xmlns:p14="http://schemas.microsoft.com/office/powerpoint/2010/main" val="230292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970FE0A5-86F8-4AE4-BC64-8B3A01979E8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1FFB477-4118-406E-8946-CAA0DDA67B4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786F2DC7-97E6-4F94-98D6-023D19E351CB}"/>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l-GR" sz="1200" b="0" i="0" u="none" strike="noStrike" kern="1200" cap="none" spc="0" baseline="0">
                <a:solidFill>
                  <a:srgbClr val="898989"/>
                </a:solidFill>
                <a:uFillTx/>
                <a:latin typeface="Calibri"/>
              </a:defRPr>
            </a:lvl1pPr>
          </a:lstStyle>
          <a:p>
            <a:pPr lvl="0"/>
            <a:fld id="{3BF6F4E1-E660-492D-8224-7FEED1518C02}" type="datetime1">
              <a:rPr lang="el-GR"/>
              <a:pPr lvl="0"/>
              <a:t>26/4/2020</a:t>
            </a:fld>
            <a:endParaRPr lang="el-GR"/>
          </a:p>
        </p:txBody>
      </p:sp>
      <p:sp>
        <p:nvSpPr>
          <p:cNvPr id="5" name="Θέση υποσέλιδου 4">
            <a:extLst>
              <a:ext uri="{FF2B5EF4-FFF2-40B4-BE49-F238E27FC236}">
                <a16:creationId xmlns:a16="http://schemas.microsoft.com/office/drawing/2014/main" id="{567B62A4-AEBD-4D64-A50E-D8D9589CD025}"/>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l-GR" sz="1200" b="0" i="0" u="none" strike="noStrike" kern="1200" cap="none" spc="0" baseline="0">
                <a:solidFill>
                  <a:srgbClr val="898989"/>
                </a:solidFill>
                <a:uFillTx/>
                <a:latin typeface="Calibri"/>
              </a:defRPr>
            </a:lvl1pPr>
          </a:lstStyle>
          <a:p>
            <a:pPr lvl="0"/>
            <a:endParaRPr lang="el-GR"/>
          </a:p>
        </p:txBody>
      </p:sp>
      <p:sp>
        <p:nvSpPr>
          <p:cNvPr id="6" name="Θέση αριθμού διαφάνειας 5">
            <a:extLst>
              <a:ext uri="{FF2B5EF4-FFF2-40B4-BE49-F238E27FC236}">
                <a16:creationId xmlns:a16="http://schemas.microsoft.com/office/drawing/2014/main" id="{444D4BC5-2124-4B75-B4DF-5C117FEAFD88}"/>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l-GR" sz="1200" b="0" i="0" u="none" strike="noStrike" kern="1200" cap="none" spc="0" baseline="0">
                <a:solidFill>
                  <a:srgbClr val="898989"/>
                </a:solidFill>
                <a:uFillTx/>
                <a:latin typeface="Calibri"/>
              </a:defRPr>
            </a:lvl1pPr>
          </a:lstStyle>
          <a:p>
            <a:pPr lvl="0"/>
            <a:fld id="{E8E50E1D-9F20-41E2-AF45-3FFA2348C58B}" type="slidenum">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l-GR"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l-GR"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l-GR"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l-GR"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l-GR"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l-GR"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3.e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31.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3.emf"/><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3.png"/><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9.png"/><Relationship Id="rId5" Type="http://schemas.openxmlformats.org/officeDocument/2006/relationships/image" Target="../media/image3.e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30.e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name="Slide2">
    <p:bg>
      <p:bgPr>
        <a:solidFill>
          <a:srgbClr val="E2F0D9"/>
        </a:solidFill>
        <a:effectLst/>
      </p:bgPr>
    </p:b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D2BAA1C-7D80-4B6E-B948-541EABD4119F}"/>
              </a:ext>
            </a:extLst>
          </p:cNvPr>
          <p:cNvSpPr/>
          <p:nvPr/>
        </p:nvSpPr>
        <p:spPr>
          <a:xfrm>
            <a:off x="0" y="0"/>
            <a:ext cx="12191996" cy="45720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3" name="Θέση υποσέλιδου 1">
            <a:extLst>
              <a:ext uri="{FF2B5EF4-FFF2-40B4-BE49-F238E27FC236}">
                <a16:creationId xmlns:a16="http://schemas.microsoft.com/office/drawing/2014/main" id="{BDCF099B-0E38-49A8-844C-9360531C46B1}"/>
              </a:ext>
            </a:extLst>
          </p:cNvPr>
          <p:cNvSpPr txBox="1"/>
          <p:nvPr/>
        </p:nvSpPr>
        <p:spPr>
          <a:xfrm>
            <a:off x="4165604" y="6356351"/>
            <a:ext cx="3860797"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1" u="none" strike="noStrike" kern="1200" cap="none" spc="0" baseline="0">
                <a:solidFill>
                  <a:srgbClr val="0070C0"/>
                </a:solidFill>
                <a:uFillTx/>
                <a:latin typeface="Calibri"/>
              </a:rPr>
              <a:t>ylikonet.gr</a:t>
            </a:r>
            <a:endParaRPr lang="el-GR" sz="1200" b="1" i="1" u="none" strike="noStrike" kern="1200" cap="none" spc="0" baseline="0">
              <a:solidFill>
                <a:srgbClr val="0070C0"/>
              </a:solidFill>
              <a:uFillTx/>
              <a:latin typeface="Calibri"/>
            </a:endParaRPr>
          </a:p>
        </p:txBody>
      </p:sp>
      <p:graphicFrame>
        <p:nvGraphicFramePr>
          <p:cNvPr id="4" name="Πίνακας 7">
            <a:extLst>
              <a:ext uri="{FF2B5EF4-FFF2-40B4-BE49-F238E27FC236}">
                <a16:creationId xmlns:a16="http://schemas.microsoft.com/office/drawing/2014/main" id="{85C93741-FA18-4FBB-B3FB-B340764506E5}"/>
              </a:ext>
            </a:extLst>
          </p:cNvPr>
          <p:cNvGraphicFramePr>
            <a:graphicFrameLocks noGrp="1"/>
          </p:cNvGraphicFramePr>
          <p:nvPr>
            <p:extLst>
              <p:ext uri="{D42A27DB-BD31-4B8C-83A1-F6EECF244321}">
                <p14:modId xmlns:p14="http://schemas.microsoft.com/office/powerpoint/2010/main" val="1357591312"/>
              </p:ext>
            </p:extLst>
          </p:nvPr>
        </p:nvGraphicFramePr>
        <p:xfrm>
          <a:off x="2119460" y="2150897"/>
          <a:ext cx="8128001" cy="890883"/>
        </p:xfrm>
        <a:graphic>
          <a:graphicData uri="http://schemas.openxmlformats.org/drawingml/2006/table">
            <a:tbl>
              <a:tblPr firstRow="1" bandRow="1">
                <a:effectLst/>
                <a:tableStyleId>{5C22544A-7EE6-4342-B048-85BDC9FD1C3A}</a:tableStyleId>
              </a:tblPr>
              <a:tblGrid>
                <a:gridCol w="8128001">
                  <a:extLst>
                    <a:ext uri="{9D8B030D-6E8A-4147-A177-3AD203B41FA5}">
                      <a16:colId xmlns:a16="http://schemas.microsoft.com/office/drawing/2014/main" val="472575245"/>
                    </a:ext>
                  </a:extLst>
                </a:gridCol>
              </a:tblGrid>
              <a:tr h="890883">
                <a:tc>
                  <a:txBody>
                    <a:bodyPr/>
                    <a:lstStyle/>
                    <a:p>
                      <a:pPr lvl="0" algn="ctr"/>
                      <a:r>
                        <a:rPr lang="el-GR" sz="2400" b="1" i="1" kern="1200" dirty="0">
                          <a:solidFill>
                            <a:srgbClr val="FFFFFF"/>
                          </a:solidFill>
                          <a:latin typeface="Calibri"/>
                        </a:rPr>
                        <a:t>Το πέρασμα του πλαισίου από το πεδίο</a:t>
                      </a:r>
                      <a:endParaRPr lang="el-GR" sz="2400" i="1" dirty="0"/>
                    </a:p>
                  </a:txBody>
                  <a:tcPr anchor="ctr"/>
                </a:tc>
                <a:extLst>
                  <a:ext uri="{0D108BD9-81ED-4DB2-BD59-A6C34878D82A}">
                    <a16:rowId xmlns:a16="http://schemas.microsoft.com/office/drawing/2014/main" val="1113455518"/>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9">
    <p:bg>
      <p:bgPr>
        <a:solidFill>
          <a:srgbClr val="E2F0D9"/>
        </a:solidFill>
        <a:effectLst/>
      </p:bgPr>
    </p:b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B3DBC20-74D6-45E7-AA98-7354B0D33BD9}"/>
              </a:ext>
            </a:extLst>
          </p:cNvPr>
          <p:cNvSpPr/>
          <p:nvPr/>
        </p:nvSpPr>
        <p:spPr>
          <a:xfrm>
            <a:off x="0" y="0"/>
            <a:ext cx="12191996" cy="45720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pic>
        <p:nvPicPr>
          <p:cNvPr id="3" name="Picture 9">
            <a:extLst>
              <a:ext uri="{FF2B5EF4-FFF2-40B4-BE49-F238E27FC236}">
                <a16:creationId xmlns:a16="http://schemas.microsoft.com/office/drawing/2014/main" id="{E62C2375-EA4D-4C06-B7B5-63A089FAC1AE}"/>
              </a:ext>
            </a:extLst>
          </p:cNvPr>
          <p:cNvPicPr>
            <a:picLocks noChangeAspect="1"/>
          </p:cNvPicPr>
          <p:nvPr/>
        </p:nvPicPr>
        <p:blipFill>
          <a:blip r:embed="rId3"/>
          <a:srcRect/>
          <a:stretch>
            <a:fillRect/>
          </a:stretch>
        </p:blipFill>
        <p:spPr>
          <a:xfrm>
            <a:off x="343448" y="850730"/>
            <a:ext cx="1227902" cy="1170340"/>
          </a:xfrm>
          <a:prstGeom prst="rect">
            <a:avLst/>
          </a:prstGeom>
          <a:noFill/>
          <a:ln cap="flat">
            <a:noFill/>
          </a:ln>
          <a:effectLst>
            <a:outerShdw dist="139699" dir="2700000" algn="tl">
              <a:srgbClr val="333333">
                <a:alpha val="65000"/>
              </a:srgbClr>
            </a:outerShdw>
          </a:effectLst>
        </p:spPr>
      </p:pic>
      <p:sp>
        <p:nvSpPr>
          <p:cNvPr id="4" name="Θέση υποσέλιδου 1">
            <a:extLst>
              <a:ext uri="{FF2B5EF4-FFF2-40B4-BE49-F238E27FC236}">
                <a16:creationId xmlns:a16="http://schemas.microsoft.com/office/drawing/2014/main" id="{F2F73558-4C06-43EB-8D06-8D536D6CC099}"/>
              </a:ext>
            </a:extLst>
          </p:cNvPr>
          <p:cNvSpPr txBox="1"/>
          <p:nvPr/>
        </p:nvSpPr>
        <p:spPr>
          <a:xfrm>
            <a:off x="4165604" y="6356351"/>
            <a:ext cx="3860797"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1" u="none" strike="noStrike" kern="1200" cap="none" spc="0" baseline="0">
                <a:solidFill>
                  <a:srgbClr val="0070C0"/>
                </a:solidFill>
                <a:uFillTx/>
                <a:latin typeface="Calibri"/>
              </a:rPr>
              <a:t>ylikonet.gr</a:t>
            </a:r>
            <a:endParaRPr lang="el-GR" sz="1200" b="1" i="1" u="none" strike="noStrike" kern="1200" cap="none" spc="0" baseline="0">
              <a:solidFill>
                <a:srgbClr val="0070C0"/>
              </a:solidFill>
              <a:uFillTx/>
              <a:latin typeface="Calibri"/>
            </a:endParaRPr>
          </a:p>
        </p:txBody>
      </p:sp>
      <p:sp>
        <p:nvSpPr>
          <p:cNvPr id="5" name="TextBox 7">
            <a:extLst>
              <a:ext uri="{FF2B5EF4-FFF2-40B4-BE49-F238E27FC236}">
                <a16:creationId xmlns:a16="http://schemas.microsoft.com/office/drawing/2014/main" id="{636F2DA8-56C0-4A0E-89C4-9388B64FC3A6}"/>
              </a:ext>
            </a:extLst>
          </p:cNvPr>
          <p:cNvSpPr txBox="1"/>
          <p:nvPr/>
        </p:nvSpPr>
        <p:spPr>
          <a:xfrm>
            <a:off x="1571350" y="228600"/>
            <a:ext cx="10310673" cy="923333"/>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β) Να υπολογιστεί το συνολικό έργο της ασκούμενης εξωτερικής δύναμης F, η οποία είναι απαραίτητη να ασκείται στο πλαίσιο, για να μπορεί να κινείται με σταθερή ταχύτητα και να συγκριθεί με την ηλεκτρική ενέργεια που εμφανίστηκε στο πλαίσιο, κατά το πέρασμα του πλαισίου από το πεδίο.</a:t>
            </a:r>
          </a:p>
        </p:txBody>
      </p:sp>
      <p:sp>
        <p:nvSpPr>
          <p:cNvPr id="6" name="Ορθογώνιο 1">
            <a:extLst>
              <a:ext uri="{FF2B5EF4-FFF2-40B4-BE49-F238E27FC236}">
                <a16:creationId xmlns:a16="http://schemas.microsoft.com/office/drawing/2014/main" id="{BE41A322-F94B-4AD5-AE79-366A1CD1CCE4}"/>
              </a:ext>
            </a:extLst>
          </p:cNvPr>
          <p:cNvSpPr/>
          <p:nvPr/>
        </p:nvSpPr>
        <p:spPr>
          <a:xfrm>
            <a:off x="888760" y="3197464"/>
            <a:ext cx="11543669" cy="463070"/>
          </a:xfrm>
          <a:prstGeom prst="rect">
            <a:avLst/>
          </a:prstGeom>
          <a:noFill/>
          <a:ln cap="flat">
            <a:noFill/>
            <a:prstDash val="solid"/>
          </a:ln>
        </p:spPr>
        <p:txBody>
          <a:bodyPr vert="horz" wrap="square" lIns="91440" tIns="45720" rIns="91440" bIns="45720" anchor="t" anchorCtr="0" compatLnSpc="1">
            <a:spAutoFit/>
          </a:bodyPr>
          <a:lstStyle/>
          <a:p>
            <a:pPr marL="215898" marR="0" lvl="0" indent="-215898" algn="just" defTabSz="914400" rtl="0" fontAlgn="auto" hangingPunct="1">
              <a:lnSpc>
                <a:spcPct val="150000"/>
              </a:lnSpc>
              <a:spcBef>
                <a:spcPts val="0"/>
              </a:spcBef>
              <a:spcAft>
                <a:spcPts val="0"/>
              </a:spcAft>
              <a:buNone/>
              <a:tabLst>
                <a:tab pos="269875" algn="l"/>
              </a:tabLst>
              <a:defRPr sz="1800" b="0" i="0" u="none" strike="noStrike" kern="0" cap="none" spc="0" baseline="0">
                <a:solidFill>
                  <a:srgbClr val="000000"/>
                </a:solidFill>
                <a:uFillTx/>
              </a:defRPr>
            </a:pPr>
            <a:r>
              <a:rPr lang="el-GR" sz="1800" b="0" i="0" u="none" strike="noStrike" kern="1200" cap="none" spc="0" baseline="0">
                <a:solidFill>
                  <a:srgbClr val="000000"/>
                </a:solidFill>
                <a:uFillTx/>
                <a:latin typeface="Calibri"/>
                <a:ea typeface="Calibri" pitchFamily="34"/>
              </a:rPr>
              <a:t>Αφού υ=0 πρέπει να  ασκείται εξωτερική δύναμη μέτρου F=0,4Ν, τόσο κατά την είσοδο, όσο και κατά την έξοδο. </a:t>
            </a:r>
            <a:endParaRPr lang="el-GR" sz="1800" b="0" i="0" u="none" strike="noStrike" kern="1200" cap="none" spc="0" baseline="0">
              <a:solidFill>
                <a:srgbClr val="000000"/>
              </a:solidFill>
              <a:uFillTx/>
              <a:latin typeface="Calibri"/>
            </a:endParaRPr>
          </a:p>
        </p:txBody>
      </p:sp>
      <p:graphicFrame>
        <p:nvGraphicFramePr>
          <p:cNvPr id="7" name="Αντικείμενο 8">
            <a:extLst>
              <a:ext uri="{FF2B5EF4-FFF2-40B4-BE49-F238E27FC236}">
                <a16:creationId xmlns:a16="http://schemas.microsoft.com/office/drawing/2014/main" id="{30A661B9-39DD-4FC8-BD6B-35C27019391F}"/>
              </a:ext>
            </a:extLst>
          </p:cNvPr>
          <p:cNvGraphicFramePr/>
          <p:nvPr/>
        </p:nvGraphicFramePr>
        <p:xfrm>
          <a:off x="2735281" y="1282729"/>
          <a:ext cx="7181075" cy="1828745"/>
        </p:xfrm>
        <a:graphic>
          <a:graphicData uri="http://schemas.openxmlformats.org/presentationml/2006/ole">
            <mc:AlternateContent xmlns:mc="http://schemas.openxmlformats.org/markup-compatibility/2006">
              <mc:Choice xmlns:v="urn:schemas-microsoft-com:vml" Requires="v">
                <p:oleObj spid="_x0000_s5127" name="Visio" r:id="rId4" imgW="7033260" imgH="1805940" progId="">
                  <p:embed/>
                </p:oleObj>
              </mc:Choice>
              <mc:Fallback>
                <p:oleObj name="Visio" r:id="rId4" imgW="7033260" imgH="1805940" progId="">
                  <p:embed/>
                  <p:pic>
                    <p:nvPicPr>
                      <p:cNvPr id="0" name=""/>
                      <p:cNvPicPr/>
                      <p:nvPr/>
                    </p:nvPicPr>
                    <p:blipFill>
                      <a:blip r:embed="rId5"/>
                      <a:stretch>
                        <a:fillRect/>
                      </a:stretch>
                    </p:blipFill>
                    <p:spPr>
                      <a:xfrm>
                        <a:off x="2735281" y="1282729"/>
                        <a:ext cx="7181075" cy="1828745"/>
                      </a:xfrm>
                      <a:prstGeom prst="rect">
                        <a:avLst/>
                      </a:prstGeom>
                      <a:solidFill>
                        <a:srgbClr val="B6DDE8"/>
                      </a:solidFill>
                      <a:ln cap="flat">
                        <a:noFill/>
                      </a:ln>
                    </p:spPr>
                  </p:pic>
                </p:oleObj>
              </mc:Fallback>
            </mc:AlternateContent>
          </a:graphicData>
        </a:graphic>
      </p:graphicFrame>
      <p:sp>
        <p:nvSpPr>
          <p:cNvPr id="8" name="Ορθογώνιο 10">
            <a:extLst>
              <a:ext uri="{FF2B5EF4-FFF2-40B4-BE49-F238E27FC236}">
                <a16:creationId xmlns:a16="http://schemas.microsoft.com/office/drawing/2014/main" id="{51B516E9-EB49-49C4-AFB7-DE4628D41ED9}"/>
              </a:ext>
            </a:extLst>
          </p:cNvPr>
          <p:cNvSpPr/>
          <p:nvPr/>
        </p:nvSpPr>
        <p:spPr>
          <a:xfrm>
            <a:off x="808869" y="4235893"/>
            <a:ext cx="7822618" cy="464871"/>
          </a:xfrm>
          <a:prstGeom prst="rect">
            <a:avLst/>
          </a:prstGeom>
          <a:noFill/>
          <a:ln cap="flat">
            <a:noFill/>
            <a:prstDash val="solid"/>
          </a:ln>
        </p:spPr>
        <p:txBody>
          <a:bodyPr vert="horz" wrap="square" lIns="91440" tIns="45720" rIns="91440" bIns="45720" anchor="t" anchorCtr="0" compatLnSpc="1">
            <a:spAutoFit/>
          </a:bodyPr>
          <a:lstStyle/>
          <a:p>
            <a:pPr marL="180337" marR="0" lvl="0" indent="0" algn="just"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r>
              <a:rPr lang="el-GR" sz="1800" b="0" i="0" u="none" strike="noStrike" kern="1200" cap="none" spc="0" baseline="0">
                <a:solidFill>
                  <a:srgbClr val="000000"/>
                </a:solidFill>
                <a:uFillTx/>
                <a:latin typeface="Calibri"/>
                <a:ea typeface="Calibri" pitchFamily="34"/>
              </a:rPr>
              <a:t>Ενώ η αντίστοιχη ηλεκτρική ενέργεια: που εμφανίζεται στο πλαίσιο είναι:</a:t>
            </a:r>
          </a:p>
        </p:txBody>
      </p:sp>
      <p:sp>
        <p:nvSpPr>
          <p:cNvPr id="9" name="Ορθογώνιο 11">
            <a:extLst>
              <a:ext uri="{FF2B5EF4-FFF2-40B4-BE49-F238E27FC236}">
                <a16:creationId xmlns:a16="http://schemas.microsoft.com/office/drawing/2014/main" id="{70811706-434F-4E47-A11C-E9A8423B09D3}"/>
              </a:ext>
            </a:extLst>
          </p:cNvPr>
          <p:cNvSpPr/>
          <p:nvPr/>
        </p:nvSpPr>
        <p:spPr>
          <a:xfrm>
            <a:off x="2464993" y="3642859"/>
            <a:ext cx="6096003" cy="498658"/>
          </a:xfrm>
          <a:prstGeom prst="rect">
            <a:avLst/>
          </a:prstGeom>
          <a:noFill/>
          <a:ln cap="flat">
            <a:noFill/>
            <a:prstDash val="solid"/>
          </a:ln>
        </p:spPr>
        <p:txBody>
          <a:bodyPr vert="horz" wrap="square" lIns="91440" tIns="45720" rIns="91440" bIns="45720" anchor="t" anchorCtr="1" compatLnSpc="1">
            <a:spAutoFit/>
          </a:bodyPr>
          <a:lstStyle/>
          <a:p>
            <a:pPr marL="396236" marR="0" lvl="0" indent="-215898" algn="ctr" defTabSz="914400" rtl="0" fontAlgn="auto" hangingPunct="1">
              <a:lnSpc>
                <a:spcPct val="150000"/>
              </a:lnSpc>
              <a:spcBef>
                <a:spcPts val="0"/>
              </a:spcBef>
              <a:spcAft>
                <a:spcPts val="0"/>
              </a:spcAft>
              <a:buNone/>
              <a:tabLst>
                <a:tab pos="269876" algn="l"/>
              </a:tabLst>
              <a:defRPr sz="1800" b="0" i="0" u="none" strike="noStrike" kern="0" cap="none" spc="0" baseline="0">
                <a:solidFill>
                  <a:srgbClr val="000000"/>
                </a:solidFill>
                <a:uFillTx/>
              </a:defRPr>
            </a:pPr>
            <a:r>
              <a:rPr lang="el-GR" sz="2000" b="0" i="1" u="none" strike="noStrike" kern="1200" cap="none" spc="0" baseline="0">
                <a:solidFill>
                  <a:srgbClr val="000000"/>
                </a:solidFill>
                <a:uFillTx/>
                <a:latin typeface="Times New Roman" pitchFamily="18"/>
                <a:ea typeface="Calibri" pitchFamily="34"/>
              </a:rPr>
              <a:t>W</a:t>
            </a:r>
            <a:r>
              <a:rPr lang="el-GR" sz="2000" b="0" i="1" u="none" strike="noStrike" kern="1200" cap="none" spc="0" baseline="-25000">
                <a:solidFill>
                  <a:srgbClr val="000000"/>
                </a:solidFill>
                <a:uFillTx/>
                <a:latin typeface="Times New Roman" pitchFamily="18"/>
                <a:ea typeface="Calibri" pitchFamily="34"/>
              </a:rPr>
              <a:t>F</a:t>
            </a:r>
            <a:r>
              <a:rPr lang="el-GR" sz="2000" b="0" i="1" u="none" strike="noStrike" kern="1200" cap="none" spc="0" baseline="0">
                <a:solidFill>
                  <a:srgbClr val="000000"/>
                </a:solidFill>
                <a:uFillTx/>
                <a:latin typeface="Times New Roman" pitchFamily="18"/>
                <a:ea typeface="Calibri" pitchFamily="34"/>
              </a:rPr>
              <a:t>=W</a:t>
            </a:r>
            <a:r>
              <a:rPr lang="el-GR" sz="2000" b="0" i="1" u="none" strike="noStrike" kern="1200" cap="none" spc="0" baseline="-25000">
                <a:solidFill>
                  <a:srgbClr val="000000"/>
                </a:solidFill>
                <a:uFillTx/>
                <a:latin typeface="Times New Roman" pitchFamily="18"/>
                <a:ea typeface="Calibri" pitchFamily="34"/>
              </a:rPr>
              <a:t>1</a:t>
            </a:r>
            <a:r>
              <a:rPr lang="el-GR" sz="2000" b="0" i="1" u="none" strike="noStrike" kern="1200" cap="none" spc="0" baseline="0">
                <a:solidFill>
                  <a:srgbClr val="000000"/>
                </a:solidFill>
                <a:uFillTx/>
                <a:latin typeface="Times New Roman" pitchFamily="18"/>
                <a:ea typeface="Calibri" pitchFamily="34"/>
              </a:rPr>
              <a:t>+W</a:t>
            </a:r>
            <a:r>
              <a:rPr lang="el-GR" sz="2000" b="0" i="1" u="none" strike="noStrike" kern="1200" cap="none" spc="0" baseline="-25000">
                <a:solidFill>
                  <a:srgbClr val="000000"/>
                </a:solidFill>
                <a:uFillTx/>
                <a:latin typeface="Times New Roman" pitchFamily="18"/>
                <a:ea typeface="Calibri" pitchFamily="34"/>
              </a:rPr>
              <a:t>2</a:t>
            </a:r>
            <a:r>
              <a:rPr lang="el-GR" sz="2000" b="0" i="1" u="none" strike="noStrike" kern="1200" cap="none" spc="0" baseline="0">
                <a:solidFill>
                  <a:srgbClr val="000000"/>
                </a:solidFill>
                <a:uFillTx/>
                <a:latin typeface="Times New Roman" pitchFamily="18"/>
                <a:ea typeface="Calibri" pitchFamily="34"/>
              </a:rPr>
              <a:t>=F∙Δx</a:t>
            </a:r>
            <a:r>
              <a:rPr lang="el-GR" sz="2000" b="0" i="1" u="none" strike="noStrike" kern="1200" cap="none" spc="0" baseline="-25000">
                <a:solidFill>
                  <a:srgbClr val="000000"/>
                </a:solidFill>
                <a:uFillTx/>
                <a:latin typeface="Times New Roman" pitchFamily="18"/>
                <a:ea typeface="Calibri" pitchFamily="34"/>
              </a:rPr>
              <a:t>1</a:t>
            </a:r>
            <a:r>
              <a:rPr lang="el-GR" sz="2000" b="0" i="1" u="none" strike="noStrike" kern="1200" cap="none" spc="0" baseline="0">
                <a:solidFill>
                  <a:srgbClr val="000000"/>
                </a:solidFill>
                <a:uFillTx/>
                <a:latin typeface="Times New Roman" pitchFamily="18"/>
                <a:ea typeface="Calibri" pitchFamily="34"/>
              </a:rPr>
              <a:t>+F∙Δx</a:t>
            </a:r>
            <a:r>
              <a:rPr lang="el-GR" sz="2000" b="0" i="1" u="none" strike="noStrike" kern="1200" cap="none" spc="0" baseline="-25000">
                <a:solidFill>
                  <a:srgbClr val="000000"/>
                </a:solidFill>
                <a:uFillTx/>
                <a:latin typeface="Times New Roman" pitchFamily="18"/>
                <a:ea typeface="Calibri" pitchFamily="34"/>
              </a:rPr>
              <a:t>2</a:t>
            </a:r>
            <a:r>
              <a:rPr lang="el-GR" sz="2000" b="0" i="1" u="none" strike="noStrike" kern="1200" cap="none" spc="0" baseline="0">
                <a:solidFill>
                  <a:srgbClr val="000000"/>
                </a:solidFill>
                <a:uFillTx/>
                <a:latin typeface="Times New Roman" pitchFamily="18"/>
                <a:ea typeface="Calibri" pitchFamily="34"/>
              </a:rPr>
              <a:t>=2F∙α=2∙0,4∙0,8Ν=0,64Ν</a:t>
            </a:r>
            <a:endParaRPr lang="el-GR" sz="1800" b="0" i="1" u="none" strike="noStrike" kern="1200" cap="none" spc="0" baseline="0">
              <a:solidFill>
                <a:srgbClr val="000000"/>
              </a:solidFill>
              <a:uFillTx/>
              <a:latin typeface="Times New Roman" pitchFamily="18"/>
              <a:ea typeface="Calibri" pitchFamily="34"/>
            </a:endParaRPr>
          </a:p>
        </p:txBody>
      </p:sp>
      <p:sp>
        <p:nvSpPr>
          <p:cNvPr id="10" name="Ορθογώνιο 2">
            <a:extLst>
              <a:ext uri="{FF2B5EF4-FFF2-40B4-BE49-F238E27FC236}">
                <a16:creationId xmlns:a16="http://schemas.microsoft.com/office/drawing/2014/main" id="{4801F815-9063-44F7-B533-CFAD052C04FA}"/>
              </a:ext>
            </a:extLst>
          </p:cNvPr>
          <p:cNvSpPr/>
          <p:nvPr/>
        </p:nvSpPr>
        <p:spPr>
          <a:xfrm>
            <a:off x="1426308" y="4771074"/>
            <a:ext cx="8173373" cy="498658"/>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r>
              <a:rPr lang="el-GR" sz="2000" b="0" i="1" u="none" strike="noStrike" kern="1200" cap="none" spc="0" baseline="0">
                <a:solidFill>
                  <a:srgbClr val="000000"/>
                </a:solidFill>
                <a:uFillTx/>
                <a:latin typeface="Times New Roman" pitchFamily="18"/>
                <a:ea typeface="Calibri" pitchFamily="34"/>
              </a:rPr>
              <a:t>Ε</a:t>
            </a:r>
            <a:r>
              <a:rPr lang="el-GR" sz="2000" b="0" i="1" u="none" strike="noStrike" kern="1200" cap="none" spc="0" baseline="-25000">
                <a:solidFill>
                  <a:srgbClr val="000000"/>
                </a:solidFill>
                <a:uFillTx/>
                <a:latin typeface="Times New Roman" pitchFamily="18"/>
                <a:ea typeface="Calibri" pitchFamily="34"/>
              </a:rPr>
              <a:t>ηλ</a:t>
            </a:r>
            <a:r>
              <a:rPr lang="el-GR" sz="2000" b="0" i="1" u="none" strike="noStrike" kern="1200" cap="none" spc="0" baseline="0">
                <a:solidFill>
                  <a:srgbClr val="000000"/>
                </a:solidFill>
                <a:uFillTx/>
                <a:latin typeface="Times New Roman" pitchFamily="18"/>
                <a:ea typeface="Calibri" pitchFamily="34"/>
              </a:rPr>
              <a:t>=Ε</a:t>
            </a:r>
            <a:r>
              <a:rPr lang="el-GR" sz="2000" b="0" i="1" u="none" strike="noStrike" kern="1200" cap="none" spc="0" baseline="-25000">
                <a:solidFill>
                  <a:srgbClr val="000000"/>
                </a:solidFill>
                <a:uFillTx/>
                <a:latin typeface="Times New Roman" pitchFamily="18"/>
                <a:ea typeface="Calibri" pitchFamily="34"/>
              </a:rPr>
              <a:t>1</a:t>
            </a:r>
            <a:r>
              <a:rPr lang="el-GR" sz="2000" b="0" i="1" u="none" strike="noStrike" kern="1200" cap="none" spc="0" baseline="0">
                <a:solidFill>
                  <a:srgbClr val="000000"/>
                </a:solidFill>
                <a:uFillTx/>
                <a:latin typeface="Times New Roman" pitchFamily="18"/>
                <a:ea typeface="Calibri" pitchFamily="34"/>
              </a:rPr>
              <a:t>+Ε</a:t>
            </a:r>
            <a:r>
              <a:rPr lang="el-GR" sz="2000" b="0" i="1" u="none" strike="noStrike" kern="1200" cap="none" spc="0" baseline="-25000">
                <a:solidFill>
                  <a:srgbClr val="000000"/>
                </a:solidFill>
                <a:uFillTx/>
                <a:latin typeface="Times New Roman" pitchFamily="18"/>
                <a:ea typeface="Calibri" pitchFamily="34"/>
              </a:rPr>
              <a:t>2</a:t>
            </a:r>
            <a:r>
              <a:rPr lang="el-GR" sz="2000" b="0" i="1" u="none" strike="noStrike" kern="1200" cap="none" spc="0" baseline="0">
                <a:solidFill>
                  <a:srgbClr val="000000"/>
                </a:solidFill>
                <a:uFillTx/>
                <a:latin typeface="Times New Roman" pitchFamily="18"/>
                <a:ea typeface="Calibri" pitchFamily="34"/>
              </a:rPr>
              <a:t>=Ε∙Ι∙Δt</a:t>
            </a:r>
            <a:r>
              <a:rPr lang="el-GR" sz="2000" b="0" i="1" u="none" strike="noStrike" kern="1200" cap="none" spc="0" baseline="-25000">
                <a:solidFill>
                  <a:srgbClr val="000000"/>
                </a:solidFill>
                <a:uFillTx/>
                <a:latin typeface="Times New Roman" pitchFamily="18"/>
                <a:ea typeface="Calibri" pitchFamily="34"/>
              </a:rPr>
              <a:t>1</a:t>
            </a:r>
            <a:r>
              <a:rPr lang="el-GR" sz="2000" b="0" i="1" u="none" strike="noStrike" kern="1200" cap="none" spc="0" baseline="0">
                <a:solidFill>
                  <a:srgbClr val="000000"/>
                </a:solidFill>
                <a:uFillTx/>
                <a:latin typeface="Times New Roman" pitchFamily="18"/>
                <a:ea typeface="Calibri" pitchFamily="34"/>
              </a:rPr>
              <a:t>+Ε΄∙Ι΄∙Δt</a:t>
            </a:r>
            <a:r>
              <a:rPr lang="el-GR" sz="2000" b="0" i="1" u="none" strike="noStrike" kern="1200" cap="none" spc="0" baseline="-25000">
                <a:solidFill>
                  <a:srgbClr val="000000"/>
                </a:solidFill>
                <a:uFillTx/>
                <a:latin typeface="Times New Roman" pitchFamily="18"/>
                <a:ea typeface="Calibri" pitchFamily="34"/>
              </a:rPr>
              <a:t>2</a:t>
            </a:r>
            <a:r>
              <a:rPr lang="el-GR" sz="2000" b="0" i="1" u="none" strike="noStrike" kern="1200" cap="none" spc="0" baseline="0">
                <a:solidFill>
                  <a:srgbClr val="000000"/>
                </a:solidFill>
                <a:uFillTx/>
                <a:latin typeface="Times New Roman" pitchFamily="18"/>
                <a:ea typeface="Calibri" pitchFamily="34"/>
              </a:rPr>
              <a:t>=(-0,4)∙(-1)∙0,8J+0,4∙1∙0,8J=0,64J</a:t>
            </a:r>
            <a:endParaRPr lang="el-GR" sz="1800" b="0" i="0" u="none" strike="noStrike" kern="1200" cap="none" spc="0" baseline="0">
              <a:solidFill>
                <a:srgbClr val="000000"/>
              </a:solidFill>
              <a:uFillTx/>
              <a:latin typeface="Times New Roman" pitchFamily="18"/>
              <a:ea typeface="Calibri" pitchFamily="34"/>
            </a:endParaRPr>
          </a:p>
        </p:txBody>
      </p:sp>
      <p:sp>
        <p:nvSpPr>
          <p:cNvPr id="11" name="Ορθογώνιο 3">
            <a:extLst>
              <a:ext uri="{FF2B5EF4-FFF2-40B4-BE49-F238E27FC236}">
                <a16:creationId xmlns:a16="http://schemas.microsoft.com/office/drawing/2014/main" id="{6D360487-1E98-4215-BFD6-1FCEA0109676}"/>
              </a:ext>
            </a:extLst>
          </p:cNvPr>
          <p:cNvSpPr/>
          <p:nvPr/>
        </p:nvSpPr>
        <p:spPr>
          <a:xfrm>
            <a:off x="1047564" y="5338276"/>
            <a:ext cx="10280343" cy="923333"/>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0" i="0" u="none" strike="noStrike" kern="1200" cap="none" spc="0" baseline="0">
                <a:solidFill>
                  <a:srgbClr val="000000"/>
                </a:solidFill>
                <a:uFillTx/>
                <a:latin typeface="Calibri"/>
                <a:ea typeface="Calibri" pitchFamily="34"/>
              </a:rPr>
              <a:t>Παρατηρούμε ότι </a:t>
            </a:r>
            <a:r>
              <a:rPr lang="el-GR" sz="1800" b="0" i="0" u="none" strike="noStrike" kern="1200" cap="none" spc="0" baseline="0">
                <a:solidFill>
                  <a:srgbClr val="000000"/>
                </a:solidFill>
                <a:uFillTx/>
                <a:latin typeface="Calibri"/>
                <a:ea typeface="Calibri" pitchFamily="34"/>
                <a:cs typeface="Times New Roman" pitchFamily="18"/>
              </a:rPr>
              <a:t>W</a:t>
            </a:r>
            <a:r>
              <a:rPr lang="el-GR" sz="1800" b="0" i="0" u="none" strike="noStrike" kern="1200" cap="none" spc="0" baseline="-25000">
                <a:solidFill>
                  <a:srgbClr val="000000"/>
                </a:solidFill>
                <a:uFillTx/>
                <a:latin typeface="Calibri"/>
                <a:ea typeface="Calibri" pitchFamily="34"/>
                <a:cs typeface="Times New Roman" pitchFamily="18"/>
              </a:rPr>
              <a:t>F</a:t>
            </a:r>
            <a:r>
              <a:rPr lang="el-GR" sz="1800" b="0" i="0" u="none" strike="noStrike" kern="1200" cap="none" spc="0" baseline="0">
                <a:solidFill>
                  <a:srgbClr val="000000"/>
                </a:solidFill>
                <a:uFillTx/>
                <a:latin typeface="Calibri"/>
                <a:ea typeface="Calibri" pitchFamily="34"/>
              </a:rPr>
              <a:t>=Ε</a:t>
            </a:r>
            <a:r>
              <a:rPr lang="el-GR" sz="1800" b="0" i="0" u="none" strike="noStrike" kern="1200" cap="none" spc="0" baseline="-25000">
                <a:solidFill>
                  <a:srgbClr val="000000"/>
                </a:solidFill>
                <a:uFillTx/>
                <a:latin typeface="Calibri"/>
                <a:ea typeface="Calibri" pitchFamily="34"/>
              </a:rPr>
              <a:t>ηλ</a:t>
            </a:r>
            <a:r>
              <a:rPr lang="el-GR" sz="1800" b="0" i="0" u="none" strike="noStrike" kern="1200" cap="none" spc="0" baseline="0">
                <a:solidFill>
                  <a:srgbClr val="000000"/>
                </a:solidFill>
                <a:uFillTx/>
                <a:latin typeface="Calibri"/>
                <a:ea typeface="Calibri" pitchFamily="34"/>
              </a:rPr>
              <a:t>, αφού όλη η ενέργεια που μεταφέρεται στο πλαίσιο, μέσω του έργου της ασκούμενης δύναμης, αφαιρείται από την δύναμη </a:t>
            </a:r>
            <a:r>
              <a:rPr lang="en-US" sz="1800" b="0" i="0" u="none" strike="noStrike" kern="1200" cap="none" spc="0" baseline="0">
                <a:solidFill>
                  <a:srgbClr val="000000"/>
                </a:solidFill>
                <a:uFillTx/>
                <a:latin typeface="Calibri"/>
                <a:ea typeface="Calibri" pitchFamily="34"/>
              </a:rPr>
              <a:t>Laplace </a:t>
            </a:r>
            <a:r>
              <a:rPr lang="el-GR" sz="1800" b="0" i="0" u="none" strike="noStrike" kern="1200" cap="none" spc="0" baseline="0">
                <a:solidFill>
                  <a:srgbClr val="000000"/>
                </a:solidFill>
                <a:uFillTx/>
                <a:latin typeface="Calibri"/>
                <a:ea typeface="Calibri" pitchFamily="34"/>
              </a:rPr>
              <a:t>και μετατρέπεται σε ηλεκτρική ενέργεια στο κύκλωμα</a:t>
            </a:r>
            <a:endParaRPr lang="el-GR" sz="1800" b="0" i="0" u="none" strike="noStrike" kern="1200" cap="none" spc="0" baseline="0">
              <a:solidFill>
                <a:srgbClr val="000000"/>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name="Slide8">
    <p:bg>
      <p:bgPr>
        <a:solidFill>
          <a:srgbClr val="E2F0D9"/>
        </a:solidFill>
        <a:effectLst/>
      </p:bgPr>
    </p:bg>
    <p:spTree>
      <p:nvGrpSpPr>
        <p:cNvPr id="1" name=""/>
        <p:cNvGrpSpPr/>
        <p:nvPr/>
      </p:nvGrpSpPr>
      <p:grpSpPr>
        <a:xfrm>
          <a:off x="0" y="0"/>
          <a:ext cx="0" cy="0"/>
          <a:chOff x="0" y="0"/>
          <a:chExt cx="0" cy="0"/>
        </a:xfrm>
      </p:grpSpPr>
      <p:sp>
        <p:nvSpPr>
          <p:cNvPr id="2" name="Θέση υποσέλιδου 1">
            <a:extLst>
              <a:ext uri="{FF2B5EF4-FFF2-40B4-BE49-F238E27FC236}">
                <a16:creationId xmlns:a16="http://schemas.microsoft.com/office/drawing/2014/main" id="{A30F7AF0-522F-46DA-A71C-0DDBEED37FDC}"/>
              </a:ext>
            </a:extLst>
          </p:cNvPr>
          <p:cNvSpPr txBox="1"/>
          <p:nvPr/>
        </p:nvSpPr>
        <p:spPr>
          <a:xfrm>
            <a:off x="4165604" y="6356351"/>
            <a:ext cx="3860797"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1" u="none" strike="noStrike" kern="1200" cap="none" spc="0" baseline="0">
                <a:solidFill>
                  <a:srgbClr val="0070C0"/>
                </a:solidFill>
                <a:uFillTx/>
                <a:latin typeface="Calibri"/>
              </a:rPr>
              <a:t>ylikonet.gr</a:t>
            </a:r>
            <a:endParaRPr lang="el-GR" sz="1200" b="1" i="1" u="none" strike="noStrike" kern="1200" cap="none" spc="0" baseline="0">
              <a:solidFill>
                <a:srgbClr val="0070C0"/>
              </a:solidFill>
              <a:uFillTx/>
              <a:latin typeface="Calibri"/>
            </a:endParaRPr>
          </a:p>
        </p:txBody>
      </p:sp>
      <p:graphicFrame>
        <p:nvGraphicFramePr>
          <p:cNvPr id="3" name="Αντικείμενο 2">
            <a:extLst>
              <a:ext uri="{FF2B5EF4-FFF2-40B4-BE49-F238E27FC236}">
                <a16:creationId xmlns:a16="http://schemas.microsoft.com/office/drawing/2014/main" id="{407FF88B-995B-416D-8791-D24717AA80C0}"/>
              </a:ext>
            </a:extLst>
          </p:cNvPr>
          <p:cNvGraphicFramePr/>
          <p:nvPr/>
        </p:nvGraphicFramePr>
        <p:xfrm>
          <a:off x="7244178" y="929542"/>
          <a:ext cx="4124300" cy="1862724"/>
        </p:xfrm>
        <a:graphic>
          <a:graphicData uri="http://schemas.openxmlformats.org/presentationml/2006/ole">
            <mc:AlternateContent xmlns:mc="http://schemas.openxmlformats.org/markup-compatibility/2006">
              <mc:Choice xmlns:v="urn:schemas-microsoft-com:vml" Requires="v">
                <p:oleObj spid="_x0000_s6151" name="Visio" r:id="rId3" imgW="3931920" imgH="1767840" progId="">
                  <p:embed/>
                </p:oleObj>
              </mc:Choice>
              <mc:Fallback>
                <p:oleObj name="Visio" r:id="rId3" imgW="3931920" imgH="1767840" progId="">
                  <p:embed/>
                  <p:pic>
                    <p:nvPicPr>
                      <p:cNvPr id="0" name=""/>
                      <p:cNvPicPr/>
                      <p:nvPr/>
                    </p:nvPicPr>
                    <p:blipFill>
                      <a:blip r:embed="rId4"/>
                      <a:stretch>
                        <a:fillRect/>
                      </a:stretch>
                    </p:blipFill>
                    <p:spPr>
                      <a:xfrm>
                        <a:off x="7244178" y="929542"/>
                        <a:ext cx="4124300" cy="1862724"/>
                      </a:xfrm>
                      <a:prstGeom prst="rect">
                        <a:avLst/>
                      </a:prstGeom>
                      <a:solidFill>
                        <a:srgbClr val="B6DDE8"/>
                      </a:solidFill>
                      <a:ln cap="flat">
                        <a:noFill/>
                      </a:ln>
                    </p:spPr>
                  </p:pic>
                </p:oleObj>
              </mc:Fallback>
            </mc:AlternateContent>
          </a:graphicData>
        </a:graphic>
      </p:graphicFrame>
      <p:sp>
        <p:nvSpPr>
          <p:cNvPr id="4" name="TextBox 3">
            <a:extLst>
              <a:ext uri="{FF2B5EF4-FFF2-40B4-BE49-F238E27FC236}">
                <a16:creationId xmlns:a16="http://schemas.microsoft.com/office/drawing/2014/main" id="{B4C5A891-2015-4924-A7B5-B924C1E71DB9}"/>
              </a:ext>
            </a:extLst>
          </p:cNvPr>
          <p:cNvSpPr txBox="1"/>
          <p:nvPr/>
        </p:nvSpPr>
        <p:spPr>
          <a:xfrm>
            <a:off x="1355323" y="177311"/>
            <a:ext cx="2112885" cy="40011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2000" b="1" i="1" u="none" strike="noStrike" kern="1200" cap="none" spc="0" baseline="0">
                <a:solidFill>
                  <a:srgbClr val="FF0000"/>
                </a:solidFill>
                <a:uFillTx/>
                <a:latin typeface="Calibri"/>
              </a:rPr>
              <a:t>Σχόλια</a:t>
            </a:r>
          </a:p>
        </p:txBody>
      </p:sp>
      <p:sp>
        <p:nvSpPr>
          <p:cNvPr id="5" name="Ορθογώνιο 7">
            <a:extLst>
              <a:ext uri="{FF2B5EF4-FFF2-40B4-BE49-F238E27FC236}">
                <a16:creationId xmlns:a16="http://schemas.microsoft.com/office/drawing/2014/main" id="{59BECB86-8E58-4AAB-9F17-EAAD264916F4}"/>
              </a:ext>
            </a:extLst>
          </p:cNvPr>
          <p:cNvSpPr/>
          <p:nvPr/>
        </p:nvSpPr>
        <p:spPr>
          <a:xfrm>
            <a:off x="1355323" y="3765407"/>
            <a:ext cx="10013155" cy="2120063"/>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50000"/>
              </a:lnSpc>
              <a:spcBef>
                <a:spcPts val="600"/>
              </a:spcBef>
              <a:spcAft>
                <a:spcPts val="0"/>
              </a:spcAft>
              <a:buNone/>
              <a:tabLst>
                <a:tab pos="228600" algn="l"/>
                <a:tab pos="269876" algn="l"/>
              </a:tabLst>
              <a:defRPr sz="1800" b="0" i="0" u="none" strike="noStrike" kern="0" cap="none" spc="0" baseline="0">
                <a:solidFill>
                  <a:srgbClr val="000000"/>
                </a:solidFill>
                <a:uFillTx/>
              </a:defRPr>
            </a:pPr>
            <a:r>
              <a:rPr lang="el-GR" sz="1800" b="0" i="0" u="none" strike="noStrike" kern="1200" cap="none" spc="0" baseline="0" dirty="0">
                <a:solidFill>
                  <a:srgbClr val="000000"/>
                </a:solidFill>
                <a:uFillTx/>
                <a:latin typeface="Calibri"/>
                <a:ea typeface="Times New Roman" pitchFamily="18"/>
              </a:rPr>
              <a:t>Έχουμε πάρει την κάθετη στο πλαίσιο να έχει φορά προς τα έξω. Μπορούμε να διαπιστώσουμε ότι κατά την είσοδο η ένταση του ρεύματος (και η ΗΕΔ…) έχει αρνητική τιμή, αφού προκαλεί μαγνητικό πεδίο αντίθετης φοράς από την φορά της κάθετης. Αντίθετα κατά την έξοδο η ένταση του επαγωγικού ρεύματος προκαλεί ένταση μαγνητικού πεδίου με φορά προς τα έξω, ίδιας κατεύθυνσης με την κάθετη, με αποτέλεσμα να υπολογίζεται ως θετική.</a:t>
            </a:r>
          </a:p>
        </p:txBody>
      </p:sp>
      <p:sp>
        <p:nvSpPr>
          <p:cNvPr id="6" name="TextBox 8">
            <a:extLst>
              <a:ext uri="{FF2B5EF4-FFF2-40B4-BE49-F238E27FC236}">
                <a16:creationId xmlns:a16="http://schemas.microsoft.com/office/drawing/2014/main" id="{FA3201D2-E00C-484B-A5D3-43DEDE34CC9D}"/>
              </a:ext>
            </a:extLst>
          </p:cNvPr>
          <p:cNvSpPr txBox="1"/>
          <p:nvPr/>
        </p:nvSpPr>
        <p:spPr>
          <a:xfrm>
            <a:off x="1355323" y="816732"/>
            <a:ext cx="5888854" cy="295786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l-GR" sz="1800" b="0" i="0" u="none" strike="noStrike" kern="1200" cap="none" spc="0" baseline="0" dirty="0">
                <a:solidFill>
                  <a:srgbClr val="000000"/>
                </a:solidFill>
                <a:uFillTx/>
                <a:latin typeface="Calibri"/>
                <a:ea typeface="Times New Roman" pitchFamily="18"/>
              </a:rPr>
              <a:t>Δυνάμεις </a:t>
            </a:r>
            <a:r>
              <a:rPr lang="en-US" sz="1800" b="0" i="0" u="none" strike="noStrike" kern="1200" cap="none" spc="0" baseline="0" dirty="0">
                <a:solidFill>
                  <a:srgbClr val="000000"/>
                </a:solidFill>
                <a:uFillTx/>
                <a:latin typeface="Calibri"/>
                <a:ea typeface="Times New Roman" pitchFamily="18"/>
              </a:rPr>
              <a:t>Laplace </a:t>
            </a:r>
            <a:r>
              <a:rPr lang="el-GR" sz="1800" b="0" i="0" u="none" strike="noStrike" kern="1200" cap="none" spc="0" baseline="0" dirty="0">
                <a:solidFill>
                  <a:srgbClr val="000000"/>
                </a:solidFill>
                <a:uFillTx/>
                <a:latin typeface="Calibri"/>
                <a:ea typeface="Times New Roman" pitchFamily="18"/>
              </a:rPr>
              <a:t>ασκούνται και στα τμήματα των πλευρών ΔΑ και ΓΒ που βρίσκονται μέσα στο πεδίο, στη διάρκεια της εισόδου και της εξόδου, όπως στο διπλανό σχήμα. Αλλά η συνισταμένη τους είναι μηδενική, με αποτέλεσμα να συζητάμε μόνο για τη δύναμη που ασκείται είτε στην ΑΒ (κατά την είσοδο), είτε στην ΔΓ (κατά την διάρκεια της εξόδου). </a:t>
            </a:r>
          </a:p>
        </p:txBody>
      </p:sp>
      <p:sp>
        <p:nvSpPr>
          <p:cNvPr id="7" name="TextBox 10">
            <a:extLst>
              <a:ext uri="{FF2B5EF4-FFF2-40B4-BE49-F238E27FC236}">
                <a16:creationId xmlns:a16="http://schemas.microsoft.com/office/drawing/2014/main" id="{04285710-2EEC-4B76-836E-D85359DDF650}"/>
              </a:ext>
            </a:extLst>
          </p:cNvPr>
          <p:cNvSpPr txBox="1"/>
          <p:nvPr/>
        </p:nvSpPr>
        <p:spPr>
          <a:xfrm>
            <a:off x="982458" y="3815699"/>
            <a:ext cx="372864"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0" i="0" u="none" strike="noStrike" kern="1200" cap="none" spc="0" baseline="0">
                <a:solidFill>
                  <a:srgbClr val="000000"/>
                </a:solidFill>
                <a:uFillTx/>
                <a:latin typeface="Calibri"/>
              </a:rPr>
              <a:t>2)</a:t>
            </a:r>
          </a:p>
        </p:txBody>
      </p:sp>
      <p:sp>
        <p:nvSpPr>
          <p:cNvPr id="8" name="TextBox 11">
            <a:extLst>
              <a:ext uri="{FF2B5EF4-FFF2-40B4-BE49-F238E27FC236}">
                <a16:creationId xmlns:a16="http://schemas.microsoft.com/office/drawing/2014/main" id="{856AA256-19B4-4862-BDE2-B0BA77E39604}"/>
              </a:ext>
            </a:extLst>
          </p:cNvPr>
          <p:cNvSpPr txBox="1"/>
          <p:nvPr/>
        </p:nvSpPr>
        <p:spPr>
          <a:xfrm>
            <a:off x="958784" y="929542"/>
            <a:ext cx="372864"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0" i="0" u="none" strike="noStrike" kern="1200" cap="none" spc="0" baseline="0">
                <a:solidFill>
                  <a:srgbClr val="000000"/>
                </a:solidFill>
                <a:uFillTx/>
                <a:latin typeface="Calibri"/>
              </a:rPr>
              <a:t>1)</a:t>
            </a:r>
          </a:p>
        </p:txBody>
      </p:sp>
      <p:sp>
        <p:nvSpPr>
          <p:cNvPr id="9" name="Θέση υποσέλιδου 1">
            <a:extLst>
              <a:ext uri="{FF2B5EF4-FFF2-40B4-BE49-F238E27FC236}">
                <a16:creationId xmlns:a16="http://schemas.microsoft.com/office/drawing/2014/main" id="{73A10E3A-04A2-4999-959E-28640790C157}"/>
              </a:ext>
            </a:extLst>
          </p:cNvPr>
          <p:cNvSpPr txBox="1"/>
          <p:nvPr/>
        </p:nvSpPr>
        <p:spPr>
          <a:xfrm>
            <a:off x="7769931" y="6124788"/>
            <a:ext cx="2634697"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600" b="1" i="1" u="none" strike="noStrike" kern="1200" cap="none" spc="0" baseline="0">
                <a:solidFill>
                  <a:srgbClr val="0070C0"/>
                </a:solidFill>
                <a:uFillTx/>
                <a:latin typeface="Calibri"/>
              </a:rPr>
              <a:t>dmargaris@gmail.com</a:t>
            </a:r>
            <a:endParaRPr lang="el-GR" sz="1600" b="1" i="1" u="none" strike="noStrike" kern="1200" cap="none" spc="0" baseline="0">
              <a:solidFill>
                <a:srgbClr val="0070C0"/>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name="Slide3">
    <p:bg>
      <p:bgPr>
        <a:solidFill>
          <a:srgbClr val="E2F0D9"/>
        </a:solidFill>
        <a:effectLst/>
      </p:bgPr>
    </p:b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F5A40B2-08B7-4FD4-A65E-AC0C9E041439}"/>
              </a:ext>
            </a:extLst>
          </p:cNvPr>
          <p:cNvSpPr/>
          <p:nvPr/>
        </p:nvSpPr>
        <p:spPr>
          <a:xfrm>
            <a:off x="0" y="0"/>
            <a:ext cx="12191996" cy="45720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pic>
        <p:nvPicPr>
          <p:cNvPr id="3" name="Picture 9">
            <a:extLst>
              <a:ext uri="{FF2B5EF4-FFF2-40B4-BE49-F238E27FC236}">
                <a16:creationId xmlns:a16="http://schemas.microsoft.com/office/drawing/2014/main" id="{12E82942-CD02-4241-B6C5-9A8DA2DDDFF0}"/>
              </a:ext>
            </a:extLst>
          </p:cNvPr>
          <p:cNvPicPr>
            <a:picLocks noChangeAspect="1"/>
          </p:cNvPicPr>
          <p:nvPr/>
        </p:nvPicPr>
        <p:blipFill>
          <a:blip r:embed="rId2"/>
          <a:srcRect/>
          <a:stretch>
            <a:fillRect/>
          </a:stretch>
        </p:blipFill>
        <p:spPr>
          <a:xfrm>
            <a:off x="343448" y="850730"/>
            <a:ext cx="1227902" cy="1170340"/>
          </a:xfrm>
          <a:prstGeom prst="rect">
            <a:avLst/>
          </a:prstGeom>
          <a:noFill/>
          <a:ln cap="flat">
            <a:noFill/>
          </a:ln>
          <a:effectLst>
            <a:outerShdw dist="139699" dir="2700000" algn="tl">
              <a:srgbClr val="333333">
                <a:alpha val="65000"/>
              </a:srgbClr>
            </a:outerShdw>
          </a:effectLst>
        </p:spPr>
      </p:pic>
      <p:sp>
        <p:nvSpPr>
          <p:cNvPr id="4" name="Θέση υποσέλιδου 1">
            <a:extLst>
              <a:ext uri="{FF2B5EF4-FFF2-40B4-BE49-F238E27FC236}">
                <a16:creationId xmlns:a16="http://schemas.microsoft.com/office/drawing/2014/main" id="{958DD559-BF4D-4448-9370-BC6163CE2817}"/>
              </a:ext>
            </a:extLst>
          </p:cNvPr>
          <p:cNvSpPr txBox="1"/>
          <p:nvPr/>
        </p:nvSpPr>
        <p:spPr>
          <a:xfrm>
            <a:off x="4165604" y="6356351"/>
            <a:ext cx="3860797"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1" u="none" strike="noStrike" kern="1200" cap="none" spc="0" baseline="0">
                <a:solidFill>
                  <a:srgbClr val="0070C0"/>
                </a:solidFill>
                <a:uFillTx/>
                <a:latin typeface="Calibri"/>
              </a:rPr>
              <a:t>ylikonet.gr</a:t>
            </a:r>
            <a:endParaRPr lang="el-GR" sz="1200" b="1" i="1" u="none" strike="noStrike" kern="1200" cap="none" spc="0" baseline="0">
              <a:solidFill>
                <a:srgbClr val="0070C0"/>
              </a:solidFill>
              <a:uFillTx/>
              <a:latin typeface="Calibri"/>
            </a:endParaRPr>
          </a:p>
        </p:txBody>
      </p:sp>
      <p:sp>
        <p:nvSpPr>
          <p:cNvPr id="5" name="TextBox 9">
            <a:extLst>
              <a:ext uri="{FF2B5EF4-FFF2-40B4-BE49-F238E27FC236}">
                <a16:creationId xmlns:a16="http://schemas.microsoft.com/office/drawing/2014/main" id="{1B1999B9-D0BC-44D2-BF5D-1B324A341B11}"/>
              </a:ext>
            </a:extLst>
          </p:cNvPr>
          <p:cNvSpPr txBox="1"/>
          <p:nvPr/>
        </p:nvSpPr>
        <p:spPr>
          <a:xfrm>
            <a:off x="1638668" y="205072"/>
            <a:ext cx="6560746" cy="235295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l-GR" sz="2000" b="1" i="0" u="none" strike="noStrike" kern="1200" cap="none" spc="0" baseline="0">
                <a:solidFill>
                  <a:srgbClr val="000000"/>
                </a:solidFill>
                <a:uFillTx/>
                <a:latin typeface="Calibri"/>
              </a:rPr>
              <a:t>Το τετράγωνο άκαμπτο μεταλλικό πλαίσιο πλευράς α=0,8m και αντίστασης R=0,4Ω κινείται οριζόντια με σταθερή ταχύτητα υ=1m/s και τη στιγμή t=0, φτάνει στα όρια ενός κατακόρυφου ομογενούς μαγνητικού πεδίου με ένταση Β=0,5Τ, όπως στο σχήμα (κάτοψη), πλάτους d=1,2m. Αν σε</a:t>
            </a:r>
          </a:p>
        </p:txBody>
      </p:sp>
      <p:pic>
        <p:nvPicPr>
          <p:cNvPr id="6" name="Picture 1">
            <a:extLst>
              <a:ext uri="{FF2B5EF4-FFF2-40B4-BE49-F238E27FC236}">
                <a16:creationId xmlns:a16="http://schemas.microsoft.com/office/drawing/2014/main" id="{10C1389D-E202-4E45-9B29-D07A4F043458}"/>
              </a:ext>
            </a:extLst>
          </p:cNvPr>
          <p:cNvPicPr>
            <a:picLocks noChangeAspect="1"/>
          </p:cNvPicPr>
          <p:nvPr/>
        </p:nvPicPr>
        <p:blipFill>
          <a:blip r:embed="rId3"/>
          <a:srcRect/>
          <a:stretch>
            <a:fillRect/>
          </a:stretch>
        </p:blipFill>
        <p:spPr>
          <a:xfrm>
            <a:off x="8637971" y="430398"/>
            <a:ext cx="3210577" cy="2176207"/>
          </a:xfrm>
          <a:prstGeom prst="rect">
            <a:avLst/>
          </a:prstGeom>
          <a:noFill/>
          <a:ln cap="flat">
            <a:noFill/>
          </a:ln>
        </p:spPr>
      </p:pic>
      <p:sp>
        <p:nvSpPr>
          <p:cNvPr id="7" name="TextBox 1">
            <a:extLst>
              <a:ext uri="{FF2B5EF4-FFF2-40B4-BE49-F238E27FC236}">
                <a16:creationId xmlns:a16="http://schemas.microsoft.com/office/drawing/2014/main" id="{DACC0729-4B72-43BF-96ED-B69CA96687F4}"/>
              </a:ext>
            </a:extLst>
          </p:cNvPr>
          <p:cNvSpPr txBox="1"/>
          <p:nvPr/>
        </p:nvSpPr>
        <p:spPr>
          <a:xfrm>
            <a:off x="1638668" y="2681231"/>
            <a:ext cx="10142561" cy="70788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2000" b="1" i="0" u="none" strike="noStrike" kern="1200" cap="none" spc="0" baseline="0">
                <a:solidFill>
                  <a:srgbClr val="000000"/>
                </a:solidFill>
                <a:uFillTx/>
                <a:latin typeface="Calibri"/>
              </a:rPr>
              <a:t>όλη τη διάρκεια της κίνησης, μέχρι να ολοκληρωθεί το πέρασμα του πλαισίου από το μαγνητικό πεδίο, η ταχύτητά του παραμένει σταθερή:</a:t>
            </a:r>
            <a:endParaRPr lang="el-GR" sz="2000" b="0" i="0" u="none" strike="noStrike" kern="1200" cap="none" spc="0" baseline="0">
              <a:solidFill>
                <a:srgbClr val="000000"/>
              </a:solidFill>
              <a:uFillTx/>
              <a:latin typeface="Calibri"/>
            </a:endParaRPr>
          </a:p>
        </p:txBody>
      </p:sp>
      <p:sp>
        <p:nvSpPr>
          <p:cNvPr id="8" name="TextBox 7">
            <a:extLst>
              <a:ext uri="{FF2B5EF4-FFF2-40B4-BE49-F238E27FC236}">
                <a16:creationId xmlns:a16="http://schemas.microsoft.com/office/drawing/2014/main" id="{0928C056-BA2B-4D70-83B5-801DC0DC2F07}"/>
              </a:ext>
            </a:extLst>
          </p:cNvPr>
          <p:cNvSpPr txBox="1"/>
          <p:nvPr/>
        </p:nvSpPr>
        <p:spPr>
          <a:xfrm>
            <a:off x="1571350" y="3217846"/>
            <a:ext cx="6897950" cy="203132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l-GR" sz="1800" b="0" i="0" u="none" strike="noStrike" kern="1200" cap="none" spc="0" baseline="0" dirty="0">
                <a:solidFill>
                  <a:srgbClr val="000000"/>
                </a:solidFill>
                <a:uFillTx/>
                <a:latin typeface="Calibri"/>
              </a:rPr>
              <a:t>α) Να γίνουν οι γραφικές παραστάσεις σε συνάρτηση με το χρόνο: </a:t>
            </a:r>
          </a:p>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l-GR" sz="1800" b="0" i="0" u="none" strike="noStrike" kern="1200" cap="none" spc="0" baseline="0" dirty="0">
                <a:solidFill>
                  <a:srgbClr val="000000"/>
                </a:solidFill>
                <a:uFillTx/>
                <a:latin typeface="Calibri"/>
              </a:rPr>
              <a:t>   i) της μαγνητικής ροής που διέρχεται από το πλαίσιο.</a:t>
            </a:r>
          </a:p>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l-GR" sz="1800" b="0" i="0" u="none" strike="noStrike" kern="1200" cap="none" spc="0" baseline="0" dirty="0">
                <a:solidFill>
                  <a:srgbClr val="000000"/>
                </a:solidFill>
                <a:uFillTx/>
                <a:latin typeface="Calibri"/>
              </a:rPr>
              <a:t>   </a:t>
            </a:r>
            <a:r>
              <a:rPr lang="el-GR" sz="1800" b="0" i="0" u="none" strike="noStrike" kern="1200" cap="none" spc="0" baseline="0" dirty="0" err="1">
                <a:solidFill>
                  <a:srgbClr val="000000"/>
                </a:solidFill>
                <a:uFillTx/>
                <a:latin typeface="Calibri"/>
              </a:rPr>
              <a:t>ii</a:t>
            </a:r>
            <a:r>
              <a:rPr lang="el-GR" sz="1800" b="0" i="0" u="none" strike="noStrike" kern="1200" cap="none" spc="0" baseline="0" dirty="0">
                <a:solidFill>
                  <a:srgbClr val="000000"/>
                </a:solidFill>
                <a:uFillTx/>
                <a:latin typeface="Calibri"/>
              </a:rPr>
              <a:t>) της ηλεκτρεγερτικής δύναμης που αναπτύσσεται στο πλαίσιο</a:t>
            </a:r>
          </a:p>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l-GR" sz="1800" b="0" i="0" u="none" strike="noStrike" kern="1200" cap="none" spc="0" baseline="0" dirty="0">
                <a:solidFill>
                  <a:srgbClr val="000000"/>
                </a:solidFill>
                <a:uFillTx/>
                <a:latin typeface="Calibri"/>
              </a:rPr>
              <a:t>   </a:t>
            </a:r>
            <a:r>
              <a:rPr lang="el-GR" sz="1800" b="0" i="0" u="none" strike="noStrike" kern="1200" cap="none" spc="0" baseline="0" dirty="0" err="1">
                <a:solidFill>
                  <a:srgbClr val="000000"/>
                </a:solidFill>
                <a:uFillTx/>
                <a:latin typeface="Calibri"/>
              </a:rPr>
              <a:t>iii</a:t>
            </a:r>
            <a:r>
              <a:rPr lang="el-GR" sz="1800" b="0" i="0" u="none" strike="noStrike" kern="1200" cap="none" spc="0" baseline="0" dirty="0">
                <a:solidFill>
                  <a:srgbClr val="000000"/>
                </a:solidFill>
                <a:uFillTx/>
                <a:latin typeface="Calibri"/>
              </a:rPr>
              <a:t>) της έντασης του ρεύματος που διαρρέει το πλαίσιο.</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0" i="0" u="none" strike="noStrike" kern="1200" cap="none" spc="0" baseline="0" dirty="0">
                <a:solidFill>
                  <a:srgbClr val="000000"/>
                </a:solidFill>
                <a:uFillTx/>
                <a:latin typeface="Calibri"/>
              </a:rPr>
              <a:t>   </a:t>
            </a:r>
            <a:r>
              <a:rPr lang="el-GR" sz="1800" b="0" i="0" u="none" strike="noStrike" kern="1200" cap="none" spc="0" baseline="0" dirty="0" err="1">
                <a:solidFill>
                  <a:srgbClr val="000000"/>
                </a:solidFill>
                <a:uFillTx/>
                <a:latin typeface="Calibri"/>
              </a:rPr>
              <a:t>iv</a:t>
            </a:r>
            <a:r>
              <a:rPr lang="el-GR" sz="1800" b="0" i="0" u="none" strike="noStrike" kern="1200" cap="none" spc="0" baseline="0" dirty="0">
                <a:solidFill>
                  <a:srgbClr val="000000"/>
                </a:solidFill>
                <a:uFillTx/>
                <a:latin typeface="Calibri"/>
              </a:rPr>
              <a:t>) της δύναμης </a:t>
            </a:r>
            <a:r>
              <a:rPr lang="en-US" sz="1800" b="0" i="0" u="none" strike="noStrike" kern="1200" cap="none" spc="0" baseline="0" dirty="0">
                <a:solidFill>
                  <a:srgbClr val="000000"/>
                </a:solidFill>
                <a:uFillTx/>
                <a:latin typeface="Calibri"/>
              </a:rPr>
              <a:t>Laplace </a:t>
            </a:r>
            <a:r>
              <a:rPr lang="el-GR" sz="1800" b="0" i="0" u="none" strike="noStrike" kern="1200" cap="none" spc="0" baseline="0" dirty="0">
                <a:solidFill>
                  <a:srgbClr val="000000"/>
                </a:solidFill>
                <a:uFillTx/>
                <a:latin typeface="Calibri"/>
              </a:rPr>
              <a:t>η οποία ασκείται στο πλαίσιο.</a:t>
            </a:r>
          </a:p>
        </p:txBody>
      </p:sp>
      <p:sp>
        <p:nvSpPr>
          <p:cNvPr id="9" name="TextBox 8">
            <a:extLst>
              <a:ext uri="{FF2B5EF4-FFF2-40B4-BE49-F238E27FC236}">
                <a16:creationId xmlns:a16="http://schemas.microsoft.com/office/drawing/2014/main" id="{1A741518-650D-498E-B52B-755B66A39CC0}"/>
              </a:ext>
            </a:extLst>
          </p:cNvPr>
          <p:cNvSpPr txBox="1"/>
          <p:nvPr/>
        </p:nvSpPr>
        <p:spPr>
          <a:xfrm>
            <a:off x="1638668" y="5270537"/>
            <a:ext cx="10310673" cy="923333"/>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0" i="0" u="none" strike="noStrike" kern="1200" cap="none" spc="0" baseline="0">
                <a:solidFill>
                  <a:srgbClr val="000000"/>
                </a:solidFill>
                <a:uFillTx/>
                <a:latin typeface="Calibri"/>
              </a:rPr>
              <a:t>β) Να υπολογιστεί το συνολικό έργο της ασκούμενης εξωτερικής δύναμης F, η οποία είναι απαραίτητη να ασκείται στο πλαίσιο, για να μπορεί να κινείται με σταθερή ταχύτητα και να συγκριθεί με την ηλεκτρική ενέργεια που εμφανίστηκε στο πλαίσιο, κατά το πέρασμα του πλαισίου από το πεδίο.</a:t>
            </a:r>
          </a:p>
        </p:txBody>
      </p:sp>
    </p:spTree>
  </p:cSld>
  <p:clrMapOvr>
    <a:masterClrMapping/>
  </p:clrMapOvr>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4">
    <p:bg>
      <p:bgPr>
        <a:solidFill>
          <a:srgbClr val="E2F0D9"/>
        </a:solidFill>
        <a:effectLst/>
      </p:bgPr>
    </p:b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258C524-993D-41EC-8CE6-3B60DC4E73DC}"/>
              </a:ext>
            </a:extLst>
          </p:cNvPr>
          <p:cNvSpPr/>
          <p:nvPr/>
        </p:nvSpPr>
        <p:spPr>
          <a:xfrm>
            <a:off x="0" y="0"/>
            <a:ext cx="12191996" cy="45720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pic>
        <p:nvPicPr>
          <p:cNvPr id="3" name="Picture 9">
            <a:extLst>
              <a:ext uri="{FF2B5EF4-FFF2-40B4-BE49-F238E27FC236}">
                <a16:creationId xmlns:a16="http://schemas.microsoft.com/office/drawing/2014/main" id="{A953113E-D2C0-454D-BC8C-97E402C9FBB2}"/>
              </a:ext>
            </a:extLst>
          </p:cNvPr>
          <p:cNvPicPr>
            <a:picLocks noChangeAspect="1"/>
          </p:cNvPicPr>
          <p:nvPr/>
        </p:nvPicPr>
        <p:blipFill>
          <a:blip r:embed="rId3"/>
          <a:srcRect/>
          <a:stretch>
            <a:fillRect/>
          </a:stretch>
        </p:blipFill>
        <p:spPr>
          <a:xfrm>
            <a:off x="343448" y="850730"/>
            <a:ext cx="1227902" cy="1170340"/>
          </a:xfrm>
          <a:prstGeom prst="rect">
            <a:avLst/>
          </a:prstGeom>
          <a:noFill/>
          <a:ln cap="flat">
            <a:noFill/>
          </a:ln>
          <a:effectLst>
            <a:outerShdw dist="139699" dir="2700000" algn="tl">
              <a:srgbClr val="333333">
                <a:alpha val="65000"/>
              </a:srgbClr>
            </a:outerShdw>
          </a:effectLst>
        </p:spPr>
      </p:pic>
      <p:sp>
        <p:nvSpPr>
          <p:cNvPr id="4" name="Θέση υποσέλιδου 1">
            <a:extLst>
              <a:ext uri="{FF2B5EF4-FFF2-40B4-BE49-F238E27FC236}">
                <a16:creationId xmlns:a16="http://schemas.microsoft.com/office/drawing/2014/main" id="{6C42BA47-5684-4969-8C5C-80F332D2973C}"/>
              </a:ext>
            </a:extLst>
          </p:cNvPr>
          <p:cNvSpPr txBox="1"/>
          <p:nvPr/>
        </p:nvSpPr>
        <p:spPr>
          <a:xfrm>
            <a:off x="4165604" y="6356351"/>
            <a:ext cx="3860797"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1" u="none" strike="noStrike" kern="1200" cap="none" spc="0" baseline="0">
                <a:solidFill>
                  <a:srgbClr val="0070C0"/>
                </a:solidFill>
                <a:uFillTx/>
                <a:latin typeface="Calibri"/>
              </a:rPr>
              <a:t>ylikonet.gr</a:t>
            </a:r>
            <a:endParaRPr lang="el-GR" sz="1200" b="1" i="1" u="none" strike="noStrike" kern="1200" cap="none" spc="0" baseline="0">
              <a:solidFill>
                <a:srgbClr val="0070C0"/>
              </a:solidFill>
              <a:uFillTx/>
              <a:latin typeface="Calibri"/>
            </a:endParaRPr>
          </a:p>
        </p:txBody>
      </p:sp>
      <p:sp>
        <p:nvSpPr>
          <p:cNvPr id="5" name="TextBox 7">
            <a:extLst>
              <a:ext uri="{FF2B5EF4-FFF2-40B4-BE49-F238E27FC236}">
                <a16:creationId xmlns:a16="http://schemas.microsoft.com/office/drawing/2014/main" id="{A41299F4-7956-48CC-92FB-4770912E93B2}"/>
              </a:ext>
            </a:extLst>
          </p:cNvPr>
          <p:cNvSpPr txBox="1"/>
          <p:nvPr/>
        </p:nvSpPr>
        <p:spPr>
          <a:xfrm>
            <a:off x="1668999" y="0"/>
            <a:ext cx="6897950" cy="203132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α) Να γίνουν οι γραφικές παραστάσεις σε συνάρτηση με το χρόνο: </a:t>
            </a:r>
          </a:p>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   i) της μαγνητικής ροής που διέρχεται από το πλαίσιο.</a:t>
            </a:r>
          </a:p>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   ii) της ηλεκτρεγερτικής δύναμης που αναπτύσσεται στο πλαίσιο</a:t>
            </a:r>
          </a:p>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   iii) της έντασης του ρεύματος που διαρρέει το πλαίσιο.</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   iv) της δύναμης </a:t>
            </a:r>
            <a:r>
              <a:rPr lang="en-US" sz="1800" b="1" i="0" u="none" strike="noStrike" kern="1200" cap="none" spc="0" baseline="0">
                <a:solidFill>
                  <a:srgbClr val="000000"/>
                </a:solidFill>
                <a:uFillTx/>
                <a:latin typeface="Calibri"/>
              </a:rPr>
              <a:t>Laplace </a:t>
            </a:r>
            <a:r>
              <a:rPr lang="el-GR" sz="1800" b="1" i="0" u="none" strike="noStrike" kern="1200" cap="none" spc="0" baseline="0">
                <a:solidFill>
                  <a:srgbClr val="000000"/>
                </a:solidFill>
                <a:uFillTx/>
                <a:latin typeface="Calibri"/>
              </a:rPr>
              <a:t>η οποία ασκείται στο πλαίσιο.</a:t>
            </a:r>
          </a:p>
        </p:txBody>
      </p:sp>
      <p:sp>
        <p:nvSpPr>
          <p:cNvPr id="6" name="TextBox 8">
            <a:extLst>
              <a:ext uri="{FF2B5EF4-FFF2-40B4-BE49-F238E27FC236}">
                <a16:creationId xmlns:a16="http://schemas.microsoft.com/office/drawing/2014/main" id="{7E0217F9-28A2-4FD8-B40D-638B7D77930C}"/>
              </a:ext>
            </a:extLst>
          </p:cNvPr>
          <p:cNvSpPr txBox="1"/>
          <p:nvPr/>
        </p:nvSpPr>
        <p:spPr>
          <a:xfrm>
            <a:off x="989120" y="4172997"/>
            <a:ext cx="10365381" cy="1162113"/>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l-GR" sz="1600" b="0" i="0" u="none" strike="noStrike" kern="1200" cap="none" spc="0" baseline="0" dirty="0">
                <a:solidFill>
                  <a:srgbClr val="000000"/>
                </a:solidFill>
                <a:uFillTx/>
                <a:latin typeface="Calibri"/>
              </a:rPr>
              <a:t>Ας θεωρήσουμε την προς τα δεξιά κατεύθυνση ως θετική (φορά της ταχύτητας) και x=0 την θέση της πλευράς ΑΒ τη στιγμή t=0 (που αρχίζει η είσοδος) και επίσης την κάθετη στο πλαίσιο να έχει φορά προς τα έξω, ίδια με την φορά της έντασης του μαγνητικού πεδίου Β.</a:t>
            </a:r>
          </a:p>
        </p:txBody>
      </p:sp>
      <p:sp>
        <p:nvSpPr>
          <p:cNvPr id="7" name="TextBox 10">
            <a:extLst>
              <a:ext uri="{FF2B5EF4-FFF2-40B4-BE49-F238E27FC236}">
                <a16:creationId xmlns:a16="http://schemas.microsoft.com/office/drawing/2014/main" id="{FB3B8336-6788-4CEB-889F-320A26C84057}"/>
              </a:ext>
            </a:extLst>
          </p:cNvPr>
          <p:cNvSpPr txBox="1"/>
          <p:nvPr/>
        </p:nvSpPr>
        <p:spPr>
          <a:xfrm>
            <a:off x="989120" y="5453089"/>
            <a:ext cx="10217795" cy="88036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l-GR" sz="1800" b="0" i="0" u="none" strike="noStrike" kern="1200" cap="none" spc="0" baseline="0" dirty="0">
                <a:solidFill>
                  <a:srgbClr val="000000"/>
                </a:solidFill>
                <a:uFillTx/>
                <a:latin typeface="Calibri"/>
              </a:rPr>
              <a:t>Βρίσκουμε τις χρονικές στιγμές, t</a:t>
            </a:r>
            <a:r>
              <a:rPr lang="el-GR" sz="1800" b="0" i="0" u="none" strike="noStrike" kern="1200" cap="none" spc="0" baseline="-25000" dirty="0">
                <a:solidFill>
                  <a:srgbClr val="000000"/>
                </a:solidFill>
                <a:uFillTx/>
                <a:latin typeface="Calibri"/>
              </a:rPr>
              <a:t>1</a:t>
            </a:r>
            <a:r>
              <a:rPr lang="el-GR" sz="1800" b="0" i="0" u="none" strike="noStrike" kern="1200" cap="none" spc="0" baseline="0" dirty="0">
                <a:solidFill>
                  <a:srgbClr val="000000"/>
                </a:solidFill>
                <a:uFillTx/>
                <a:latin typeface="Calibri"/>
              </a:rPr>
              <a:t> όπου ολοκληρώνεται η είσοδος, t</a:t>
            </a:r>
            <a:r>
              <a:rPr lang="el-GR" sz="1800" b="0" i="0" u="none" strike="noStrike" kern="1200" cap="none" spc="0" baseline="-25000" dirty="0">
                <a:solidFill>
                  <a:srgbClr val="000000"/>
                </a:solidFill>
                <a:uFillTx/>
                <a:latin typeface="Calibri"/>
              </a:rPr>
              <a:t>2</a:t>
            </a:r>
            <a:r>
              <a:rPr lang="el-GR" sz="1800" b="0" i="0" u="none" strike="noStrike" kern="1200" cap="none" spc="0" baseline="0" dirty="0">
                <a:solidFill>
                  <a:srgbClr val="000000"/>
                </a:solidFill>
                <a:uFillTx/>
                <a:latin typeface="Calibri"/>
              </a:rPr>
              <a:t> η στιγμή που αρχίζει η έξοδος και t</a:t>
            </a:r>
            <a:r>
              <a:rPr lang="el-GR" sz="1800" b="0" i="0" u="none" strike="noStrike" kern="1200" cap="none" spc="0" baseline="-25000" dirty="0">
                <a:solidFill>
                  <a:srgbClr val="000000"/>
                </a:solidFill>
                <a:uFillTx/>
                <a:latin typeface="Calibri"/>
              </a:rPr>
              <a:t>3</a:t>
            </a:r>
            <a:r>
              <a:rPr lang="el-GR" sz="1800" b="0" i="0" u="none" strike="noStrike" kern="1200" cap="none" spc="0" baseline="0" dirty="0">
                <a:solidFill>
                  <a:srgbClr val="000000"/>
                </a:solidFill>
                <a:uFillTx/>
                <a:latin typeface="Calibri"/>
              </a:rPr>
              <a:t> η στιγμή που ολοκληρώνεται η έξοδος. </a:t>
            </a:r>
          </a:p>
        </p:txBody>
      </p:sp>
      <p:graphicFrame>
        <p:nvGraphicFramePr>
          <p:cNvPr id="17" name="Αντικείμενο 21">
            <a:extLst>
              <a:ext uri="{FF2B5EF4-FFF2-40B4-BE49-F238E27FC236}">
                <a16:creationId xmlns:a16="http://schemas.microsoft.com/office/drawing/2014/main" id="{2543FDA8-6FB8-4A9F-B6A4-4C6D41E4D910}"/>
              </a:ext>
            </a:extLst>
          </p:cNvPr>
          <p:cNvGraphicFramePr/>
          <p:nvPr>
            <p:extLst>
              <p:ext uri="{D42A27DB-BD31-4B8C-83A1-F6EECF244321}">
                <p14:modId xmlns:p14="http://schemas.microsoft.com/office/powerpoint/2010/main" val="3652625421"/>
              </p:ext>
            </p:extLst>
          </p:nvPr>
        </p:nvGraphicFramePr>
        <p:xfrm>
          <a:off x="1754155" y="2016302"/>
          <a:ext cx="8181281" cy="1930547"/>
        </p:xfrm>
        <a:graphic>
          <a:graphicData uri="http://schemas.openxmlformats.org/presentationml/2006/ole">
            <mc:AlternateContent xmlns:mc="http://schemas.openxmlformats.org/markup-compatibility/2006">
              <mc:Choice xmlns:v="urn:schemas-microsoft-com:vml" Requires="v">
                <p:oleObj spid="_x0000_s1031" name="Visio" r:id="rId4" imgW="7033260" imgH="1805940" progId="">
                  <p:embed/>
                </p:oleObj>
              </mc:Choice>
              <mc:Fallback>
                <p:oleObj name="Visio" r:id="rId4" imgW="7033260" imgH="1805940" progId="">
                  <p:embed/>
                  <p:pic>
                    <p:nvPicPr>
                      <p:cNvPr id="0" name=""/>
                      <p:cNvPicPr/>
                      <p:nvPr/>
                    </p:nvPicPr>
                    <p:blipFill>
                      <a:blip r:embed="rId5"/>
                      <a:stretch>
                        <a:fillRect/>
                      </a:stretch>
                    </p:blipFill>
                    <p:spPr>
                      <a:xfrm>
                        <a:off x="1754155" y="2016302"/>
                        <a:ext cx="8181281" cy="1930547"/>
                      </a:xfrm>
                      <a:prstGeom prst="rect">
                        <a:avLst/>
                      </a:prstGeom>
                      <a:solidFill>
                        <a:srgbClr val="B6DDE8"/>
                      </a:solidFill>
                      <a:ln cap="flat">
                        <a:noFill/>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2F0D9"/>
        </a:solidFill>
        <a:effectLst/>
      </p:bgPr>
    </p:b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258C524-993D-41EC-8CE6-3B60DC4E73DC}"/>
              </a:ext>
            </a:extLst>
          </p:cNvPr>
          <p:cNvSpPr/>
          <p:nvPr/>
        </p:nvSpPr>
        <p:spPr>
          <a:xfrm>
            <a:off x="0" y="0"/>
            <a:ext cx="12191996" cy="45720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4" name="Θέση υποσέλιδου 1">
            <a:extLst>
              <a:ext uri="{FF2B5EF4-FFF2-40B4-BE49-F238E27FC236}">
                <a16:creationId xmlns:a16="http://schemas.microsoft.com/office/drawing/2014/main" id="{6C42BA47-5684-4969-8C5C-80F332D2973C}"/>
              </a:ext>
            </a:extLst>
          </p:cNvPr>
          <p:cNvSpPr txBox="1"/>
          <p:nvPr/>
        </p:nvSpPr>
        <p:spPr>
          <a:xfrm>
            <a:off x="4165604" y="6356351"/>
            <a:ext cx="3860797"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1" u="none" strike="noStrike" kern="1200" cap="none" spc="0" baseline="0">
                <a:solidFill>
                  <a:srgbClr val="0070C0"/>
                </a:solidFill>
                <a:uFillTx/>
                <a:latin typeface="Calibri"/>
              </a:rPr>
              <a:t>ylikonet.gr</a:t>
            </a:r>
            <a:endParaRPr lang="el-GR" sz="1200" b="1" i="1" u="none" strike="noStrike" kern="1200" cap="none" spc="0" baseline="0">
              <a:solidFill>
                <a:srgbClr val="0070C0"/>
              </a:solidFill>
              <a:uFillTx/>
              <a:latin typeface="Calibri"/>
            </a:endParaRPr>
          </a:p>
        </p:txBody>
      </p:sp>
      <mc:AlternateContent xmlns:mc="http://schemas.openxmlformats.org/markup-compatibility/2006">
        <mc:Choice xmlns:a14="http://schemas.microsoft.com/office/drawing/2010/main" Requires="a14">
          <p:sp>
            <p:nvSpPr>
              <p:cNvPr id="8" name="Ορθογώνιο 1">
                <a:extLst>
                  <a:ext uri="{FF2B5EF4-FFF2-40B4-BE49-F238E27FC236}">
                    <a16:creationId xmlns:a16="http://schemas.microsoft.com/office/drawing/2014/main" id="{569C4D70-1026-4337-8AAE-3F881C2B4420}"/>
                  </a:ext>
                </a:extLst>
              </p:cNvPr>
              <p:cNvSpPr/>
              <p:nvPr/>
            </p:nvSpPr>
            <p:spPr>
              <a:xfrm>
                <a:off x="5390731" y="4761609"/>
                <a:ext cx="1903277" cy="919676"/>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f>
                        <m:fPr>
                          <m:ctrlPr>
                            <a:rPr lang="el-GR" i="1">
                              <a:latin typeface="Cambria Math" panose="02040503050406030204" pitchFamily="18" charset="0"/>
                            </a:rPr>
                          </m:ctrlPr>
                        </m:fPr>
                        <m:num>
                          <m:r>
                            <a:rPr lang="el-GR">
                              <a:latin typeface="Cambria Math" panose="02040503050406030204" pitchFamily="18" charset="0"/>
                            </a:rPr>
                            <m:t>0</m:t>
                          </m:r>
                          <m:r>
                            <a:rPr lang="el-GR" i="0">
                              <a:latin typeface="Cambria Math" panose="02040503050406030204" pitchFamily="18" charset="0"/>
                            </a:rPr>
                            <m:t>,8+1,2</m:t>
                          </m:r>
                        </m:num>
                        <m:den>
                          <m:r>
                            <a:rPr lang="el-GR" i="0">
                              <a:latin typeface="Cambria Math" panose="02040503050406030204" pitchFamily="18" charset="0"/>
                            </a:rPr>
                            <m:t>1</m:t>
                          </m:r>
                        </m:den>
                      </m:f>
                      <m:r>
                        <a:rPr lang="el-GR" i="1">
                          <a:latin typeface="Cambria Math" panose="02040503050406030204" pitchFamily="18" charset="0"/>
                        </a:rPr>
                        <m:t>𝑠</m:t>
                      </m:r>
                      <m:r>
                        <a:rPr lang="el-GR" i="0">
                          <a:latin typeface="Cambria Math" panose="02040503050406030204" pitchFamily="18" charset="0"/>
                        </a:rPr>
                        <m:t>=2</m:t>
                      </m:r>
                      <m:r>
                        <a:rPr lang="el-GR" i="1">
                          <a:latin typeface="Cambria Math" panose="02040503050406030204" pitchFamily="18" charset="0"/>
                        </a:rPr>
                        <m:t>𝑠</m:t>
                      </m:r>
                    </m:oMath>
                  </m:oMathPara>
                </a14:m>
                <a:endParaRPr lang="el-GR" sz="1800" b="0" i="0" u="none" strike="noStrike" kern="1200" cap="none" spc="0" baseline="0">
                  <a:solidFill>
                    <a:srgbClr val="000000"/>
                  </a:solidFill>
                  <a:uFillTx/>
                  <a:latin typeface="Times New Roman" pitchFamily="18"/>
                  <a:ea typeface="Calibri" pitchFamily="34"/>
                </a:endParaRPr>
              </a:p>
            </p:txBody>
          </p:sp>
        </mc:Choice>
        <mc:Fallback>
          <p:sp>
            <p:nvSpPr>
              <p:cNvPr id="8" name="Ορθογώνιο 1">
                <a:extLst>
                  <a:ext uri="{FF2B5EF4-FFF2-40B4-BE49-F238E27FC236}">
                    <a16:creationId xmlns:a16="http://schemas.microsoft.com/office/drawing/2014/main" id="{569C4D70-1026-4337-8AAE-3F881C2B4420}"/>
                  </a:ext>
                </a:extLst>
              </p:cNvPr>
              <p:cNvSpPr>
                <a:spLocks noRot="1" noChangeAspect="1" noMove="1" noResize="1" noEditPoints="1" noAdjustHandles="1" noChangeArrowheads="1" noChangeShapeType="1" noTextEdit="1"/>
              </p:cNvSpPr>
              <p:nvPr/>
            </p:nvSpPr>
            <p:spPr>
              <a:xfrm>
                <a:off x="5390731" y="4761609"/>
                <a:ext cx="1903277" cy="919676"/>
              </a:xfrm>
              <a:prstGeom prst="rect">
                <a:avLst/>
              </a:prstGeom>
              <a:blipFill>
                <a:blip r:embed="rId3"/>
                <a:stretch>
                  <a:fillRect/>
                </a:stretch>
              </a:blipFill>
              <a:ln cap="flat">
                <a:noFill/>
                <a:prstDash val="solid"/>
              </a:ln>
            </p:spPr>
            <p:txBody>
              <a:bodyPr/>
              <a:lstStyle/>
              <a:p>
                <a:r>
                  <a:rPr lang="el-GR">
                    <a:noFill/>
                  </a:rPr>
                  <a:t> </a:t>
                </a:r>
              </a:p>
            </p:txBody>
          </p:sp>
        </mc:Fallback>
      </mc:AlternateContent>
      <mc:AlternateContent xmlns:mc="http://schemas.openxmlformats.org/markup-compatibility/2006">
        <mc:Choice xmlns:a14="http://schemas.microsoft.com/office/drawing/2010/main" Requires="a14">
          <p:sp>
            <p:nvSpPr>
              <p:cNvPr id="9" name="Ορθογώνιο 12">
                <a:extLst>
                  <a:ext uri="{FF2B5EF4-FFF2-40B4-BE49-F238E27FC236}">
                    <a16:creationId xmlns:a16="http://schemas.microsoft.com/office/drawing/2014/main" id="{C4F88660-B9B2-497E-954F-9D342A13DA0D}"/>
                  </a:ext>
                </a:extLst>
              </p:cNvPr>
              <p:cNvSpPr/>
              <p:nvPr/>
            </p:nvSpPr>
            <p:spPr>
              <a:xfrm>
                <a:off x="3386338" y="2767624"/>
                <a:ext cx="1571350" cy="842345"/>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sSub>
                        <m:sSubPr>
                          <m:ctrlPr>
                            <a:rPr lang="el-GR" i="1">
                              <a:latin typeface="Cambria Math" panose="02040503050406030204" pitchFamily="18" charset="0"/>
                            </a:rPr>
                          </m:ctrlPr>
                        </m:sSubPr>
                        <m:e>
                          <m:r>
                            <a:rPr lang="el-GR" i="1">
                              <a:latin typeface="Cambria Math" panose="02040503050406030204" pitchFamily="18" charset="0"/>
                            </a:rPr>
                            <m:t>𝑡</m:t>
                          </m:r>
                        </m:e>
                        <m:sub>
                          <m:r>
                            <a:rPr lang="el-GR" i="0">
                              <a:latin typeface="Cambria Math" panose="02040503050406030204" pitchFamily="18" charset="0"/>
                            </a:rPr>
                            <m:t>1</m:t>
                          </m:r>
                        </m:sub>
                      </m:sSub>
                      <m:r>
                        <a:rPr lang="el-GR" i="0">
                          <a:latin typeface="Cambria Math" panose="02040503050406030204" pitchFamily="18" charset="0"/>
                        </a:rPr>
                        <m:t>=</m:t>
                      </m:r>
                      <m:f>
                        <m:fPr>
                          <m:ctrlPr>
                            <a:rPr lang="el-GR" i="1">
                              <a:latin typeface="Cambria Math" panose="02040503050406030204" pitchFamily="18" charset="0"/>
                            </a:rPr>
                          </m:ctrlPr>
                        </m:fPr>
                        <m:num>
                          <m:sSub>
                            <m:sSubPr>
                              <m:ctrlPr>
                                <a:rPr lang="el-GR" i="1">
                                  <a:latin typeface="Cambria Math" panose="02040503050406030204" pitchFamily="18" charset="0"/>
                                </a:rPr>
                              </m:ctrlPr>
                            </m:sSubPr>
                            <m:e>
                              <m:r>
                                <a:rPr lang="el-GR" i="1">
                                  <a:latin typeface="Cambria Math" panose="02040503050406030204" pitchFamily="18" charset="0"/>
                                </a:rPr>
                                <m:t>𝑥</m:t>
                              </m:r>
                            </m:e>
                            <m:sub>
                              <m:r>
                                <a:rPr lang="el-GR" i="0">
                                  <a:latin typeface="Cambria Math" panose="02040503050406030204" pitchFamily="18" charset="0"/>
                                </a:rPr>
                                <m:t>1</m:t>
                              </m:r>
                            </m:sub>
                          </m:sSub>
                        </m:num>
                        <m:den>
                          <m:r>
                            <a:rPr lang="el-GR" i="1">
                              <a:latin typeface="Cambria Math" panose="02040503050406030204" pitchFamily="18" charset="0"/>
                            </a:rPr>
                            <m:t>𝜐</m:t>
                          </m:r>
                        </m:den>
                      </m:f>
                      <m:r>
                        <a:rPr lang="el-GR" i="0">
                          <a:latin typeface="Cambria Math" panose="02040503050406030204" pitchFamily="18" charset="0"/>
                        </a:rPr>
                        <m:t>=</m:t>
                      </m:r>
                    </m:oMath>
                  </m:oMathPara>
                </a14:m>
                <a:endParaRPr lang="el-GR" sz="1800" b="0" i="0" u="none" strike="noStrike" kern="1200" cap="none" spc="0" baseline="0">
                  <a:solidFill>
                    <a:srgbClr val="000000"/>
                  </a:solidFill>
                  <a:uFillTx/>
                  <a:latin typeface="Times New Roman" pitchFamily="18"/>
                  <a:ea typeface="Calibri" pitchFamily="34"/>
                </a:endParaRPr>
              </a:p>
            </p:txBody>
          </p:sp>
        </mc:Choice>
        <mc:Fallback>
          <p:sp>
            <p:nvSpPr>
              <p:cNvPr id="9" name="Ορθογώνιο 12">
                <a:extLst>
                  <a:ext uri="{FF2B5EF4-FFF2-40B4-BE49-F238E27FC236}">
                    <a16:creationId xmlns:a16="http://schemas.microsoft.com/office/drawing/2014/main" id="{C4F88660-B9B2-497E-954F-9D342A13DA0D}"/>
                  </a:ext>
                </a:extLst>
              </p:cNvPr>
              <p:cNvSpPr>
                <a:spLocks noRot="1" noChangeAspect="1" noMove="1" noResize="1" noEditPoints="1" noAdjustHandles="1" noChangeArrowheads="1" noChangeShapeType="1" noTextEdit="1"/>
              </p:cNvSpPr>
              <p:nvPr/>
            </p:nvSpPr>
            <p:spPr>
              <a:xfrm>
                <a:off x="3386338" y="2767624"/>
                <a:ext cx="1571350" cy="842345"/>
              </a:xfrm>
              <a:prstGeom prst="rect">
                <a:avLst/>
              </a:prstGeom>
              <a:blipFill>
                <a:blip r:embed="rId4"/>
                <a:stretch>
                  <a:fillRect/>
                </a:stretch>
              </a:blipFill>
              <a:ln cap="flat">
                <a:noFill/>
                <a:prstDash val="solid"/>
              </a:ln>
            </p:spPr>
            <p:txBody>
              <a:bodyPr/>
              <a:lstStyle/>
              <a:p>
                <a:r>
                  <a:rPr lang="el-GR">
                    <a:noFill/>
                  </a:rPr>
                  <a:t> </a:t>
                </a:r>
              </a:p>
            </p:txBody>
          </p:sp>
        </mc:Fallback>
      </mc:AlternateContent>
      <mc:AlternateContent xmlns:mc="http://schemas.openxmlformats.org/markup-compatibility/2006">
        <mc:Choice xmlns:a14="http://schemas.microsoft.com/office/drawing/2010/main" Requires="a14">
          <p:sp>
            <p:nvSpPr>
              <p:cNvPr id="10" name="Ορθογώνιο 13">
                <a:extLst>
                  <a:ext uri="{FF2B5EF4-FFF2-40B4-BE49-F238E27FC236}">
                    <a16:creationId xmlns:a16="http://schemas.microsoft.com/office/drawing/2014/main" id="{118775A4-DF93-4DEF-9AD3-97FE69A86132}"/>
                  </a:ext>
                </a:extLst>
              </p:cNvPr>
              <p:cNvSpPr/>
              <p:nvPr/>
            </p:nvSpPr>
            <p:spPr>
              <a:xfrm>
                <a:off x="4985294" y="2677931"/>
                <a:ext cx="1607844" cy="911400"/>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f>
                        <m:fPr>
                          <m:ctrlPr>
                            <a:rPr lang="el-GR" i="1">
                              <a:latin typeface="Cambria Math" panose="02040503050406030204" pitchFamily="18" charset="0"/>
                            </a:rPr>
                          </m:ctrlPr>
                        </m:fPr>
                        <m:num>
                          <m:r>
                            <a:rPr lang="el-GR">
                              <a:latin typeface="Cambria Math" panose="02040503050406030204" pitchFamily="18" charset="0"/>
                            </a:rPr>
                            <m:t>0</m:t>
                          </m:r>
                          <m:r>
                            <a:rPr lang="el-GR" i="0">
                              <a:latin typeface="Cambria Math" panose="02040503050406030204" pitchFamily="18" charset="0"/>
                            </a:rPr>
                            <m:t>,8</m:t>
                          </m:r>
                        </m:num>
                        <m:den>
                          <m:r>
                            <a:rPr lang="el-GR" i="0">
                              <a:latin typeface="Cambria Math" panose="02040503050406030204" pitchFamily="18" charset="0"/>
                            </a:rPr>
                            <m:t>1</m:t>
                          </m:r>
                        </m:den>
                      </m:f>
                      <m:r>
                        <a:rPr lang="el-GR" i="1">
                          <a:latin typeface="Cambria Math" panose="02040503050406030204" pitchFamily="18" charset="0"/>
                        </a:rPr>
                        <m:t>𝑠</m:t>
                      </m:r>
                      <m:r>
                        <a:rPr lang="el-GR" i="0">
                          <a:latin typeface="Cambria Math" panose="02040503050406030204" pitchFamily="18" charset="0"/>
                        </a:rPr>
                        <m:t>=0,8</m:t>
                      </m:r>
                      <m:r>
                        <a:rPr lang="el-GR" i="1">
                          <a:latin typeface="Cambria Math" panose="02040503050406030204" pitchFamily="18" charset="0"/>
                        </a:rPr>
                        <m:t>𝑠</m:t>
                      </m:r>
                    </m:oMath>
                  </m:oMathPara>
                </a14:m>
                <a:endParaRPr lang="el-GR" sz="1800" b="0" i="0" u="none" strike="noStrike" kern="1200" cap="none" spc="0" baseline="0">
                  <a:solidFill>
                    <a:srgbClr val="000000"/>
                  </a:solidFill>
                  <a:uFillTx/>
                  <a:latin typeface="Times New Roman" pitchFamily="18"/>
                  <a:ea typeface="Calibri" pitchFamily="34"/>
                </a:endParaRPr>
              </a:p>
            </p:txBody>
          </p:sp>
        </mc:Choice>
        <mc:Fallback>
          <p:sp>
            <p:nvSpPr>
              <p:cNvPr id="10" name="Ορθογώνιο 13">
                <a:extLst>
                  <a:ext uri="{FF2B5EF4-FFF2-40B4-BE49-F238E27FC236}">
                    <a16:creationId xmlns:a16="http://schemas.microsoft.com/office/drawing/2014/main" id="{118775A4-DF93-4DEF-9AD3-97FE69A86132}"/>
                  </a:ext>
                </a:extLst>
              </p:cNvPr>
              <p:cNvSpPr>
                <a:spLocks noRot="1" noChangeAspect="1" noMove="1" noResize="1" noEditPoints="1" noAdjustHandles="1" noChangeArrowheads="1" noChangeShapeType="1" noTextEdit="1"/>
              </p:cNvSpPr>
              <p:nvPr/>
            </p:nvSpPr>
            <p:spPr>
              <a:xfrm>
                <a:off x="4985294" y="2677931"/>
                <a:ext cx="1607844" cy="911400"/>
              </a:xfrm>
              <a:prstGeom prst="rect">
                <a:avLst/>
              </a:prstGeom>
              <a:blipFill>
                <a:blip r:embed="rId5"/>
                <a:stretch>
                  <a:fillRect/>
                </a:stretch>
              </a:blipFill>
              <a:ln cap="flat">
                <a:noFill/>
                <a:prstDash val="solid"/>
              </a:ln>
            </p:spPr>
            <p:txBody>
              <a:bodyPr/>
              <a:lstStyle/>
              <a:p>
                <a:r>
                  <a:rPr lang="el-GR">
                    <a:noFill/>
                  </a:rPr>
                  <a:t> </a:t>
                </a:r>
              </a:p>
            </p:txBody>
          </p:sp>
        </mc:Fallback>
      </mc:AlternateContent>
      <mc:AlternateContent xmlns:mc="http://schemas.openxmlformats.org/markup-compatibility/2006">
        <mc:Choice xmlns:a14="http://schemas.microsoft.com/office/drawing/2010/main" Requires="a14">
          <p:sp>
            <p:nvSpPr>
              <p:cNvPr id="11" name="Ορθογώνιο 15">
                <a:extLst>
                  <a:ext uri="{FF2B5EF4-FFF2-40B4-BE49-F238E27FC236}">
                    <a16:creationId xmlns:a16="http://schemas.microsoft.com/office/drawing/2014/main" id="{847496BE-C2E5-4E40-97C3-1C1983C8941B}"/>
                  </a:ext>
                </a:extLst>
              </p:cNvPr>
              <p:cNvSpPr/>
              <p:nvPr/>
            </p:nvSpPr>
            <p:spPr>
              <a:xfrm>
                <a:off x="4403325" y="2746456"/>
                <a:ext cx="1108719" cy="842281"/>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f>
                        <m:fPr>
                          <m:ctrlPr>
                            <a:rPr lang="el-GR" i="1">
                              <a:latin typeface="Cambria Math" panose="02040503050406030204" pitchFamily="18" charset="0"/>
                            </a:rPr>
                          </m:ctrlPr>
                        </m:fPr>
                        <m:num>
                          <m:r>
                            <a:rPr lang="el-GR" i="1">
                              <a:latin typeface="Cambria Math" panose="02040503050406030204" pitchFamily="18" charset="0"/>
                            </a:rPr>
                            <m:t>𝛼</m:t>
                          </m:r>
                        </m:num>
                        <m:den>
                          <m:r>
                            <a:rPr lang="el-GR" i="1">
                              <a:latin typeface="Cambria Math" panose="02040503050406030204" pitchFamily="18" charset="0"/>
                            </a:rPr>
                            <m:t>𝜐</m:t>
                          </m:r>
                        </m:den>
                      </m:f>
                      <m:r>
                        <a:rPr lang="el-GR" i="0">
                          <a:latin typeface="Cambria Math" panose="02040503050406030204" pitchFamily="18" charset="0"/>
                        </a:rPr>
                        <m:t>=</m:t>
                      </m:r>
                    </m:oMath>
                  </m:oMathPara>
                </a14:m>
                <a:endParaRPr lang="el-GR" sz="1800" b="0" i="0" u="none" strike="noStrike" kern="1200" cap="none" spc="0" baseline="0">
                  <a:solidFill>
                    <a:srgbClr val="000000"/>
                  </a:solidFill>
                  <a:uFillTx/>
                  <a:latin typeface="Times New Roman" pitchFamily="18"/>
                  <a:ea typeface="Calibri" pitchFamily="34"/>
                </a:endParaRPr>
              </a:p>
            </p:txBody>
          </p:sp>
        </mc:Choice>
        <mc:Fallback>
          <p:sp>
            <p:nvSpPr>
              <p:cNvPr id="11" name="Ορθογώνιο 15">
                <a:extLst>
                  <a:ext uri="{FF2B5EF4-FFF2-40B4-BE49-F238E27FC236}">
                    <a16:creationId xmlns:a16="http://schemas.microsoft.com/office/drawing/2014/main" id="{847496BE-C2E5-4E40-97C3-1C1983C8941B}"/>
                  </a:ext>
                </a:extLst>
              </p:cNvPr>
              <p:cNvSpPr>
                <a:spLocks noRot="1" noChangeAspect="1" noMove="1" noResize="1" noEditPoints="1" noAdjustHandles="1" noChangeArrowheads="1" noChangeShapeType="1" noTextEdit="1"/>
              </p:cNvSpPr>
              <p:nvPr/>
            </p:nvSpPr>
            <p:spPr>
              <a:xfrm>
                <a:off x="4403325" y="2746456"/>
                <a:ext cx="1108719" cy="842281"/>
              </a:xfrm>
              <a:prstGeom prst="rect">
                <a:avLst/>
              </a:prstGeom>
              <a:blipFill>
                <a:blip r:embed="rId6"/>
                <a:stretch>
                  <a:fillRect/>
                </a:stretch>
              </a:blipFill>
              <a:ln cap="flat">
                <a:noFill/>
                <a:prstDash val="solid"/>
              </a:ln>
            </p:spPr>
            <p:txBody>
              <a:bodyPr/>
              <a:lstStyle/>
              <a:p>
                <a:r>
                  <a:rPr lang="el-GR">
                    <a:noFill/>
                  </a:rPr>
                  <a:t> </a:t>
                </a:r>
              </a:p>
            </p:txBody>
          </p:sp>
        </mc:Fallback>
      </mc:AlternateContent>
      <mc:AlternateContent xmlns:mc="http://schemas.openxmlformats.org/markup-compatibility/2006">
        <mc:Choice xmlns:a14="http://schemas.microsoft.com/office/drawing/2010/main" Requires="a14">
          <p:sp>
            <p:nvSpPr>
              <p:cNvPr id="12" name="Ορθογώνιο 16">
                <a:extLst>
                  <a:ext uri="{FF2B5EF4-FFF2-40B4-BE49-F238E27FC236}">
                    <a16:creationId xmlns:a16="http://schemas.microsoft.com/office/drawing/2014/main" id="{2F3A0465-B03C-4864-BA98-C56689F2E569}"/>
                  </a:ext>
                </a:extLst>
              </p:cNvPr>
              <p:cNvSpPr/>
              <p:nvPr/>
            </p:nvSpPr>
            <p:spPr>
              <a:xfrm>
                <a:off x="3400146" y="3750873"/>
                <a:ext cx="1571350" cy="842345"/>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sSub>
                        <m:sSubPr>
                          <m:ctrlPr>
                            <a:rPr lang="el-GR" i="1">
                              <a:latin typeface="Cambria Math" panose="02040503050406030204" pitchFamily="18" charset="0"/>
                            </a:rPr>
                          </m:ctrlPr>
                        </m:sSubPr>
                        <m:e>
                          <m:r>
                            <a:rPr lang="el-GR" i="1">
                              <a:latin typeface="Cambria Math" panose="02040503050406030204" pitchFamily="18" charset="0"/>
                            </a:rPr>
                            <m:t>𝑡</m:t>
                          </m:r>
                        </m:e>
                        <m:sub>
                          <m:r>
                            <a:rPr lang="el-GR" i="0">
                              <a:latin typeface="Cambria Math" panose="02040503050406030204" pitchFamily="18" charset="0"/>
                            </a:rPr>
                            <m:t>2</m:t>
                          </m:r>
                        </m:sub>
                      </m:sSub>
                      <m:r>
                        <a:rPr lang="el-GR" i="0">
                          <a:latin typeface="Cambria Math" panose="02040503050406030204" pitchFamily="18" charset="0"/>
                        </a:rPr>
                        <m:t>=</m:t>
                      </m:r>
                      <m:f>
                        <m:fPr>
                          <m:ctrlPr>
                            <a:rPr lang="el-GR" i="1">
                              <a:latin typeface="Cambria Math" panose="02040503050406030204" pitchFamily="18" charset="0"/>
                            </a:rPr>
                          </m:ctrlPr>
                        </m:fPr>
                        <m:num>
                          <m:sSub>
                            <m:sSubPr>
                              <m:ctrlPr>
                                <a:rPr lang="el-GR" i="1">
                                  <a:latin typeface="Cambria Math" panose="02040503050406030204" pitchFamily="18" charset="0"/>
                                </a:rPr>
                              </m:ctrlPr>
                            </m:sSubPr>
                            <m:e>
                              <m:r>
                                <a:rPr lang="el-GR" i="1">
                                  <a:latin typeface="Cambria Math" panose="02040503050406030204" pitchFamily="18" charset="0"/>
                                </a:rPr>
                                <m:t>𝑥</m:t>
                              </m:r>
                            </m:e>
                            <m:sub>
                              <m:r>
                                <a:rPr lang="el-GR" i="0">
                                  <a:latin typeface="Cambria Math" panose="02040503050406030204" pitchFamily="18" charset="0"/>
                                </a:rPr>
                                <m:t>2</m:t>
                              </m:r>
                            </m:sub>
                          </m:sSub>
                        </m:num>
                        <m:den>
                          <m:r>
                            <a:rPr lang="el-GR" i="1">
                              <a:latin typeface="Cambria Math" panose="02040503050406030204" pitchFamily="18" charset="0"/>
                            </a:rPr>
                            <m:t>𝜐</m:t>
                          </m:r>
                        </m:den>
                      </m:f>
                      <m:r>
                        <a:rPr lang="el-GR" i="0">
                          <a:latin typeface="Cambria Math" panose="02040503050406030204" pitchFamily="18" charset="0"/>
                        </a:rPr>
                        <m:t>=</m:t>
                      </m:r>
                    </m:oMath>
                  </m:oMathPara>
                </a14:m>
                <a:endParaRPr lang="el-GR" sz="1800" b="0" i="0" u="none" strike="noStrike" kern="1200" cap="none" spc="0" baseline="0">
                  <a:solidFill>
                    <a:srgbClr val="000000"/>
                  </a:solidFill>
                  <a:uFillTx/>
                  <a:latin typeface="Times New Roman" pitchFamily="18"/>
                  <a:ea typeface="Calibri" pitchFamily="34"/>
                </a:endParaRPr>
              </a:p>
            </p:txBody>
          </p:sp>
        </mc:Choice>
        <mc:Fallback>
          <p:sp>
            <p:nvSpPr>
              <p:cNvPr id="12" name="Ορθογώνιο 16">
                <a:extLst>
                  <a:ext uri="{FF2B5EF4-FFF2-40B4-BE49-F238E27FC236}">
                    <a16:creationId xmlns:a16="http://schemas.microsoft.com/office/drawing/2014/main" id="{2F3A0465-B03C-4864-BA98-C56689F2E569}"/>
                  </a:ext>
                </a:extLst>
              </p:cNvPr>
              <p:cNvSpPr>
                <a:spLocks noRot="1" noChangeAspect="1" noMove="1" noResize="1" noEditPoints="1" noAdjustHandles="1" noChangeArrowheads="1" noChangeShapeType="1" noTextEdit="1"/>
              </p:cNvSpPr>
              <p:nvPr/>
            </p:nvSpPr>
            <p:spPr>
              <a:xfrm>
                <a:off x="3400146" y="3750873"/>
                <a:ext cx="1571350" cy="842345"/>
              </a:xfrm>
              <a:prstGeom prst="rect">
                <a:avLst/>
              </a:prstGeom>
              <a:blipFill>
                <a:blip r:embed="rId7"/>
                <a:stretch>
                  <a:fillRect/>
                </a:stretch>
              </a:blipFill>
              <a:ln cap="flat">
                <a:noFill/>
                <a:prstDash val="solid"/>
              </a:ln>
            </p:spPr>
            <p:txBody>
              <a:bodyPr/>
              <a:lstStyle/>
              <a:p>
                <a:r>
                  <a:rPr lang="el-GR">
                    <a:noFill/>
                  </a:rPr>
                  <a:t> </a:t>
                </a:r>
              </a:p>
            </p:txBody>
          </p:sp>
        </mc:Fallback>
      </mc:AlternateContent>
      <mc:AlternateContent xmlns:mc="http://schemas.openxmlformats.org/markup-compatibility/2006">
        <mc:Choice xmlns:a14="http://schemas.microsoft.com/office/drawing/2010/main" Requires="a14">
          <p:sp>
            <p:nvSpPr>
              <p:cNvPr id="13" name="Ορθογώνιο 17">
                <a:extLst>
                  <a:ext uri="{FF2B5EF4-FFF2-40B4-BE49-F238E27FC236}">
                    <a16:creationId xmlns:a16="http://schemas.microsoft.com/office/drawing/2014/main" id="{93B6105D-0613-4234-B521-8AA17EADB5E0}"/>
                  </a:ext>
                </a:extLst>
              </p:cNvPr>
              <p:cNvSpPr/>
              <p:nvPr/>
            </p:nvSpPr>
            <p:spPr>
              <a:xfrm>
                <a:off x="5111327" y="3702702"/>
                <a:ext cx="1862833" cy="919676"/>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f>
                        <m:fPr>
                          <m:ctrlPr>
                            <a:rPr lang="el-GR" i="1">
                              <a:latin typeface="Cambria Math" panose="02040503050406030204" pitchFamily="18" charset="0"/>
                            </a:rPr>
                          </m:ctrlPr>
                        </m:fPr>
                        <m:num>
                          <m:r>
                            <a:rPr lang="el-GR">
                              <a:latin typeface="Cambria Math" panose="02040503050406030204" pitchFamily="18" charset="0"/>
                            </a:rPr>
                            <m:t>1</m:t>
                          </m:r>
                          <m:r>
                            <a:rPr lang="el-GR" i="0">
                              <a:latin typeface="Cambria Math" panose="02040503050406030204" pitchFamily="18" charset="0"/>
                            </a:rPr>
                            <m:t>,2</m:t>
                          </m:r>
                        </m:num>
                        <m:den>
                          <m:r>
                            <a:rPr lang="el-GR" i="0">
                              <a:latin typeface="Cambria Math" panose="02040503050406030204" pitchFamily="18" charset="0"/>
                            </a:rPr>
                            <m:t>1</m:t>
                          </m:r>
                        </m:den>
                      </m:f>
                      <m:r>
                        <a:rPr lang="el-GR" i="1">
                          <a:latin typeface="Cambria Math" panose="02040503050406030204" pitchFamily="18" charset="0"/>
                        </a:rPr>
                        <m:t>𝑠</m:t>
                      </m:r>
                      <m:r>
                        <a:rPr lang="el-GR" i="0">
                          <a:latin typeface="Cambria Math" panose="02040503050406030204" pitchFamily="18" charset="0"/>
                        </a:rPr>
                        <m:t>=1,2</m:t>
                      </m:r>
                      <m:r>
                        <a:rPr lang="el-GR" i="1">
                          <a:latin typeface="Cambria Math" panose="02040503050406030204" pitchFamily="18" charset="0"/>
                        </a:rPr>
                        <m:t>𝑠</m:t>
                      </m:r>
                    </m:oMath>
                  </m:oMathPara>
                </a14:m>
                <a:endParaRPr lang="el-GR" sz="1800" b="0" i="0" u="none" strike="noStrike" kern="1200" cap="none" spc="0" baseline="0" dirty="0">
                  <a:solidFill>
                    <a:srgbClr val="000000"/>
                  </a:solidFill>
                  <a:uFillTx/>
                  <a:latin typeface="Times New Roman" pitchFamily="18"/>
                  <a:ea typeface="Calibri" pitchFamily="34"/>
                </a:endParaRPr>
              </a:p>
            </p:txBody>
          </p:sp>
        </mc:Choice>
        <mc:Fallback>
          <p:sp>
            <p:nvSpPr>
              <p:cNvPr id="13" name="Ορθογώνιο 17">
                <a:extLst>
                  <a:ext uri="{FF2B5EF4-FFF2-40B4-BE49-F238E27FC236}">
                    <a16:creationId xmlns:a16="http://schemas.microsoft.com/office/drawing/2014/main" id="{93B6105D-0613-4234-B521-8AA17EADB5E0}"/>
                  </a:ext>
                </a:extLst>
              </p:cNvPr>
              <p:cNvSpPr>
                <a:spLocks noRot="1" noChangeAspect="1" noMove="1" noResize="1" noEditPoints="1" noAdjustHandles="1" noChangeArrowheads="1" noChangeShapeType="1" noTextEdit="1"/>
              </p:cNvSpPr>
              <p:nvPr/>
            </p:nvSpPr>
            <p:spPr>
              <a:xfrm>
                <a:off x="5111327" y="3702702"/>
                <a:ext cx="1862833" cy="919676"/>
              </a:xfrm>
              <a:prstGeom prst="rect">
                <a:avLst/>
              </a:prstGeom>
              <a:blipFill>
                <a:blip r:embed="rId8"/>
                <a:stretch>
                  <a:fillRect/>
                </a:stretch>
              </a:blipFill>
              <a:ln cap="flat">
                <a:noFill/>
                <a:prstDash val="solid"/>
              </a:ln>
            </p:spPr>
            <p:txBody>
              <a:bodyPr/>
              <a:lstStyle/>
              <a:p>
                <a:r>
                  <a:rPr lang="el-GR">
                    <a:noFill/>
                  </a:rPr>
                  <a:t> </a:t>
                </a:r>
              </a:p>
            </p:txBody>
          </p:sp>
        </mc:Fallback>
      </mc:AlternateContent>
      <mc:AlternateContent xmlns:mc="http://schemas.openxmlformats.org/markup-compatibility/2006">
        <mc:Choice xmlns:a14="http://schemas.microsoft.com/office/drawing/2010/main" Requires="a14">
          <p:sp>
            <p:nvSpPr>
              <p:cNvPr id="14" name="Ορθογώνιο 18">
                <a:extLst>
                  <a:ext uri="{FF2B5EF4-FFF2-40B4-BE49-F238E27FC236}">
                    <a16:creationId xmlns:a16="http://schemas.microsoft.com/office/drawing/2014/main" id="{4B6E72FC-6B1D-4248-BCBB-D5DF7BD7ACCA}"/>
                  </a:ext>
                </a:extLst>
              </p:cNvPr>
              <p:cNvSpPr/>
              <p:nvPr/>
            </p:nvSpPr>
            <p:spPr>
              <a:xfrm>
                <a:off x="4726127" y="3701029"/>
                <a:ext cx="664604" cy="919676"/>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f>
                        <m:fPr>
                          <m:ctrlPr>
                            <a:rPr lang="el-GR" i="1">
                              <a:latin typeface="Cambria Math" panose="02040503050406030204" pitchFamily="18" charset="0"/>
                            </a:rPr>
                          </m:ctrlPr>
                        </m:fPr>
                        <m:num>
                          <m:r>
                            <a:rPr lang="el-GR" i="1">
                              <a:latin typeface="Cambria Math" panose="02040503050406030204" pitchFamily="18" charset="0"/>
                            </a:rPr>
                            <m:t>𝑑</m:t>
                          </m:r>
                        </m:num>
                        <m:den>
                          <m:r>
                            <a:rPr lang="el-GR" i="1">
                              <a:latin typeface="Cambria Math" panose="02040503050406030204" pitchFamily="18" charset="0"/>
                            </a:rPr>
                            <m:t>𝜐</m:t>
                          </m:r>
                        </m:den>
                      </m:f>
                      <m:r>
                        <a:rPr lang="el-GR" i="0">
                          <a:latin typeface="Cambria Math" panose="02040503050406030204" pitchFamily="18" charset="0"/>
                        </a:rPr>
                        <m:t>=</m:t>
                      </m:r>
                    </m:oMath>
                  </m:oMathPara>
                </a14:m>
                <a:endParaRPr lang="el-GR" sz="1800" b="0" i="0" u="none" strike="noStrike" kern="1200" cap="none" spc="0" baseline="0">
                  <a:solidFill>
                    <a:srgbClr val="000000"/>
                  </a:solidFill>
                  <a:uFillTx/>
                  <a:latin typeface="Times New Roman" pitchFamily="18"/>
                  <a:ea typeface="Calibri" pitchFamily="34"/>
                </a:endParaRPr>
              </a:p>
            </p:txBody>
          </p:sp>
        </mc:Choice>
        <mc:Fallback>
          <p:sp>
            <p:nvSpPr>
              <p:cNvPr id="14" name="Ορθογώνιο 18">
                <a:extLst>
                  <a:ext uri="{FF2B5EF4-FFF2-40B4-BE49-F238E27FC236}">
                    <a16:creationId xmlns:a16="http://schemas.microsoft.com/office/drawing/2014/main" id="{4B6E72FC-6B1D-4248-BCBB-D5DF7BD7ACCA}"/>
                  </a:ext>
                </a:extLst>
              </p:cNvPr>
              <p:cNvSpPr>
                <a:spLocks noRot="1" noChangeAspect="1" noMove="1" noResize="1" noEditPoints="1" noAdjustHandles="1" noChangeArrowheads="1" noChangeShapeType="1" noTextEdit="1"/>
              </p:cNvSpPr>
              <p:nvPr/>
            </p:nvSpPr>
            <p:spPr>
              <a:xfrm>
                <a:off x="4726127" y="3701029"/>
                <a:ext cx="664604" cy="919676"/>
              </a:xfrm>
              <a:prstGeom prst="rect">
                <a:avLst/>
              </a:prstGeom>
              <a:blipFill>
                <a:blip r:embed="rId9"/>
                <a:stretch>
                  <a:fillRect/>
                </a:stretch>
              </a:blipFill>
              <a:ln cap="flat">
                <a:noFill/>
                <a:prstDash val="solid"/>
              </a:ln>
            </p:spPr>
            <p:txBody>
              <a:bodyPr/>
              <a:lstStyle/>
              <a:p>
                <a:r>
                  <a:rPr lang="el-GR">
                    <a:noFill/>
                  </a:rPr>
                  <a:t> </a:t>
                </a:r>
              </a:p>
            </p:txBody>
          </p:sp>
        </mc:Fallback>
      </mc:AlternateContent>
      <mc:AlternateContent xmlns:mc="http://schemas.openxmlformats.org/markup-compatibility/2006">
        <mc:Choice xmlns:a14="http://schemas.microsoft.com/office/drawing/2010/main" Requires="a14">
          <p:sp>
            <p:nvSpPr>
              <p:cNvPr id="15" name="Ορθογώνιο 19">
                <a:extLst>
                  <a:ext uri="{FF2B5EF4-FFF2-40B4-BE49-F238E27FC236}">
                    <a16:creationId xmlns:a16="http://schemas.microsoft.com/office/drawing/2014/main" id="{B66B74FB-D860-42F3-9DDA-66836936D4C9}"/>
                  </a:ext>
                </a:extLst>
              </p:cNvPr>
              <p:cNvSpPr/>
              <p:nvPr/>
            </p:nvSpPr>
            <p:spPr>
              <a:xfrm>
                <a:off x="3081058" y="4852820"/>
                <a:ext cx="1973558" cy="842345"/>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sSub>
                        <m:sSubPr>
                          <m:ctrlPr>
                            <a:rPr lang="el-GR" i="1">
                              <a:latin typeface="Cambria Math" panose="02040503050406030204" pitchFamily="18" charset="0"/>
                            </a:rPr>
                          </m:ctrlPr>
                        </m:sSubPr>
                        <m:e>
                          <m:r>
                            <a:rPr lang="el-GR" i="1">
                              <a:latin typeface="Cambria Math" panose="02040503050406030204" pitchFamily="18" charset="0"/>
                            </a:rPr>
                            <m:t>𝑡</m:t>
                          </m:r>
                        </m:e>
                        <m:sub>
                          <m:r>
                            <a:rPr lang="el-GR" i="0">
                              <a:latin typeface="Cambria Math" panose="02040503050406030204" pitchFamily="18" charset="0"/>
                            </a:rPr>
                            <m:t>3</m:t>
                          </m:r>
                        </m:sub>
                      </m:sSub>
                      <m:r>
                        <a:rPr lang="el-GR" i="0">
                          <a:latin typeface="Cambria Math" panose="02040503050406030204" pitchFamily="18" charset="0"/>
                        </a:rPr>
                        <m:t>=</m:t>
                      </m:r>
                      <m:f>
                        <m:fPr>
                          <m:ctrlPr>
                            <a:rPr lang="el-GR" i="1">
                              <a:latin typeface="Cambria Math" panose="02040503050406030204" pitchFamily="18" charset="0"/>
                            </a:rPr>
                          </m:ctrlPr>
                        </m:fPr>
                        <m:num>
                          <m:sSub>
                            <m:sSubPr>
                              <m:ctrlPr>
                                <a:rPr lang="el-GR" i="1">
                                  <a:latin typeface="Cambria Math" panose="02040503050406030204" pitchFamily="18" charset="0"/>
                                </a:rPr>
                              </m:ctrlPr>
                            </m:sSubPr>
                            <m:e>
                              <m:r>
                                <a:rPr lang="el-GR" i="1">
                                  <a:latin typeface="Cambria Math" panose="02040503050406030204" pitchFamily="18" charset="0"/>
                                </a:rPr>
                                <m:t>𝑥</m:t>
                              </m:r>
                            </m:e>
                            <m:sub>
                              <m:r>
                                <a:rPr lang="el-GR" i="0">
                                  <a:latin typeface="Cambria Math" panose="02040503050406030204" pitchFamily="18" charset="0"/>
                                </a:rPr>
                                <m:t>3</m:t>
                              </m:r>
                            </m:sub>
                          </m:sSub>
                        </m:num>
                        <m:den>
                          <m:r>
                            <a:rPr lang="el-GR" i="1">
                              <a:latin typeface="Cambria Math" panose="02040503050406030204" pitchFamily="18" charset="0"/>
                            </a:rPr>
                            <m:t>𝜐</m:t>
                          </m:r>
                        </m:den>
                      </m:f>
                      <m:r>
                        <a:rPr lang="el-GR" i="0">
                          <a:latin typeface="Cambria Math" panose="02040503050406030204" pitchFamily="18" charset="0"/>
                        </a:rPr>
                        <m:t>=</m:t>
                      </m:r>
                    </m:oMath>
                  </m:oMathPara>
                </a14:m>
                <a:endParaRPr lang="el-GR" sz="1800" b="0" i="0" u="none" strike="noStrike" kern="1200" cap="none" spc="0" baseline="0" dirty="0">
                  <a:solidFill>
                    <a:srgbClr val="000000"/>
                  </a:solidFill>
                  <a:uFillTx/>
                  <a:latin typeface="Times New Roman" pitchFamily="18"/>
                  <a:ea typeface="Calibri" pitchFamily="34"/>
                </a:endParaRPr>
              </a:p>
            </p:txBody>
          </p:sp>
        </mc:Choice>
        <mc:Fallback>
          <p:sp>
            <p:nvSpPr>
              <p:cNvPr id="15" name="Ορθογώνιο 19">
                <a:extLst>
                  <a:ext uri="{FF2B5EF4-FFF2-40B4-BE49-F238E27FC236}">
                    <a16:creationId xmlns:a16="http://schemas.microsoft.com/office/drawing/2014/main" id="{B66B74FB-D860-42F3-9DDA-66836936D4C9}"/>
                  </a:ext>
                </a:extLst>
              </p:cNvPr>
              <p:cNvSpPr>
                <a:spLocks noRot="1" noChangeAspect="1" noMove="1" noResize="1" noEditPoints="1" noAdjustHandles="1" noChangeArrowheads="1" noChangeShapeType="1" noTextEdit="1"/>
              </p:cNvSpPr>
              <p:nvPr/>
            </p:nvSpPr>
            <p:spPr>
              <a:xfrm>
                <a:off x="3081058" y="4852820"/>
                <a:ext cx="1973558" cy="842345"/>
              </a:xfrm>
              <a:prstGeom prst="rect">
                <a:avLst/>
              </a:prstGeom>
              <a:blipFill>
                <a:blip r:embed="rId10"/>
                <a:stretch>
                  <a:fillRect/>
                </a:stretch>
              </a:blipFill>
              <a:ln cap="flat">
                <a:noFill/>
                <a:prstDash val="solid"/>
              </a:ln>
            </p:spPr>
            <p:txBody>
              <a:bodyPr/>
              <a:lstStyle/>
              <a:p>
                <a:r>
                  <a:rPr lang="el-GR">
                    <a:noFill/>
                  </a:rPr>
                  <a:t> </a:t>
                </a:r>
              </a:p>
            </p:txBody>
          </p:sp>
        </mc:Fallback>
      </mc:AlternateContent>
      <mc:AlternateContent xmlns:mc="http://schemas.openxmlformats.org/markup-compatibility/2006">
        <mc:Choice xmlns:a14="http://schemas.microsoft.com/office/drawing/2010/main" Requires="a14">
          <p:sp>
            <p:nvSpPr>
              <p:cNvPr id="16" name="Ορθογώνιο 20">
                <a:extLst>
                  <a:ext uri="{FF2B5EF4-FFF2-40B4-BE49-F238E27FC236}">
                    <a16:creationId xmlns:a16="http://schemas.microsoft.com/office/drawing/2014/main" id="{C759675E-AA05-4CBA-9B80-1BB75A82CD88}"/>
                  </a:ext>
                </a:extLst>
              </p:cNvPr>
              <p:cNvSpPr/>
              <p:nvPr/>
            </p:nvSpPr>
            <p:spPr>
              <a:xfrm>
                <a:off x="4528370" y="4768549"/>
                <a:ext cx="1106753" cy="919676"/>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f>
                        <m:fPr>
                          <m:ctrlPr>
                            <a:rPr lang="el-GR" i="1">
                              <a:latin typeface="Cambria Math" panose="02040503050406030204" pitchFamily="18" charset="0"/>
                            </a:rPr>
                          </m:ctrlPr>
                        </m:fPr>
                        <m:num>
                          <m:r>
                            <a:rPr lang="el-GR" i="1">
                              <a:latin typeface="Cambria Math" panose="02040503050406030204" pitchFamily="18" charset="0"/>
                            </a:rPr>
                            <m:t>𝛼</m:t>
                          </m:r>
                          <m:r>
                            <a:rPr lang="el-GR" i="0">
                              <a:latin typeface="Cambria Math" panose="02040503050406030204" pitchFamily="18" charset="0"/>
                            </a:rPr>
                            <m:t>+</m:t>
                          </m:r>
                          <m:r>
                            <a:rPr lang="el-GR" i="1">
                              <a:latin typeface="Cambria Math" panose="02040503050406030204" pitchFamily="18" charset="0"/>
                            </a:rPr>
                            <m:t>𝑑</m:t>
                          </m:r>
                        </m:num>
                        <m:den>
                          <m:r>
                            <a:rPr lang="el-GR" i="1">
                              <a:latin typeface="Cambria Math" panose="02040503050406030204" pitchFamily="18" charset="0"/>
                            </a:rPr>
                            <m:t>𝜐</m:t>
                          </m:r>
                        </m:den>
                      </m:f>
                      <m:r>
                        <a:rPr lang="el-GR" i="0">
                          <a:latin typeface="Cambria Math" panose="02040503050406030204" pitchFamily="18" charset="0"/>
                        </a:rPr>
                        <m:t>=</m:t>
                      </m:r>
                    </m:oMath>
                  </m:oMathPara>
                </a14:m>
                <a:endParaRPr lang="el-GR" sz="1800" b="0" i="0" u="none" strike="noStrike" kern="1200" cap="none" spc="0" baseline="0">
                  <a:solidFill>
                    <a:srgbClr val="000000"/>
                  </a:solidFill>
                  <a:uFillTx/>
                  <a:latin typeface="Times New Roman" pitchFamily="18"/>
                  <a:ea typeface="Calibri" pitchFamily="34"/>
                </a:endParaRPr>
              </a:p>
            </p:txBody>
          </p:sp>
        </mc:Choice>
        <mc:Fallback>
          <p:sp>
            <p:nvSpPr>
              <p:cNvPr id="16" name="Ορθογώνιο 20">
                <a:extLst>
                  <a:ext uri="{FF2B5EF4-FFF2-40B4-BE49-F238E27FC236}">
                    <a16:creationId xmlns:a16="http://schemas.microsoft.com/office/drawing/2014/main" id="{C759675E-AA05-4CBA-9B80-1BB75A82CD88}"/>
                  </a:ext>
                </a:extLst>
              </p:cNvPr>
              <p:cNvSpPr>
                <a:spLocks noRot="1" noChangeAspect="1" noMove="1" noResize="1" noEditPoints="1" noAdjustHandles="1" noChangeArrowheads="1" noChangeShapeType="1" noTextEdit="1"/>
              </p:cNvSpPr>
              <p:nvPr/>
            </p:nvSpPr>
            <p:spPr>
              <a:xfrm>
                <a:off x="4528370" y="4768549"/>
                <a:ext cx="1106753" cy="919676"/>
              </a:xfrm>
              <a:prstGeom prst="rect">
                <a:avLst/>
              </a:prstGeom>
              <a:blipFill>
                <a:blip r:embed="rId11"/>
                <a:stretch>
                  <a:fillRect/>
                </a:stretch>
              </a:blipFill>
              <a:ln cap="flat">
                <a:noFill/>
                <a:prstDash val="solid"/>
              </a:ln>
            </p:spPr>
            <p:txBody>
              <a:bodyPr/>
              <a:lstStyle/>
              <a:p>
                <a:r>
                  <a:rPr lang="el-GR">
                    <a:noFill/>
                  </a:rPr>
                  <a:t> </a:t>
                </a:r>
              </a:p>
            </p:txBody>
          </p:sp>
        </mc:Fallback>
      </mc:AlternateContent>
      <p:graphicFrame>
        <p:nvGraphicFramePr>
          <p:cNvPr id="17" name="Αντικείμενο 21">
            <a:extLst>
              <a:ext uri="{FF2B5EF4-FFF2-40B4-BE49-F238E27FC236}">
                <a16:creationId xmlns:a16="http://schemas.microsoft.com/office/drawing/2014/main" id="{2543FDA8-6FB8-4A9F-B6A4-4C6D41E4D910}"/>
              </a:ext>
            </a:extLst>
          </p:cNvPr>
          <p:cNvGraphicFramePr/>
          <p:nvPr>
            <p:extLst>
              <p:ext uri="{D42A27DB-BD31-4B8C-83A1-F6EECF244321}">
                <p14:modId xmlns:p14="http://schemas.microsoft.com/office/powerpoint/2010/main" val="93501275"/>
              </p:ext>
            </p:extLst>
          </p:nvPr>
        </p:nvGraphicFramePr>
        <p:xfrm>
          <a:off x="1781315" y="504036"/>
          <a:ext cx="7676535" cy="1711363"/>
        </p:xfrm>
        <a:graphic>
          <a:graphicData uri="http://schemas.openxmlformats.org/presentationml/2006/ole">
            <mc:AlternateContent xmlns:mc="http://schemas.openxmlformats.org/markup-compatibility/2006">
              <mc:Choice xmlns:v="urn:schemas-microsoft-com:vml" Requires="v">
                <p:oleObj spid="_x0000_s7174" name="Visio" r:id="rId12" imgW="7033260" imgH="1805940" progId="">
                  <p:embed/>
                </p:oleObj>
              </mc:Choice>
              <mc:Fallback>
                <p:oleObj name="Visio" r:id="rId12" imgW="7033260" imgH="1805940" progId="">
                  <p:embed/>
                  <p:pic>
                    <p:nvPicPr>
                      <p:cNvPr id="17" name="Αντικείμενο 21">
                        <a:extLst>
                          <a:ext uri="{FF2B5EF4-FFF2-40B4-BE49-F238E27FC236}">
                            <a16:creationId xmlns:a16="http://schemas.microsoft.com/office/drawing/2014/main" id="{2543FDA8-6FB8-4A9F-B6A4-4C6D41E4D910}"/>
                          </a:ext>
                        </a:extLst>
                      </p:cNvPr>
                      <p:cNvPicPr/>
                      <p:nvPr/>
                    </p:nvPicPr>
                    <p:blipFill>
                      <a:blip r:embed="rId13"/>
                      <a:stretch>
                        <a:fillRect/>
                      </a:stretch>
                    </p:blipFill>
                    <p:spPr>
                      <a:xfrm>
                        <a:off x="1781315" y="504036"/>
                        <a:ext cx="7676535" cy="1711363"/>
                      </a:xfrm>
                      <a:prstGeom prst="rect">
                        <a:avLst/>
                      </a:prstGeom>
                      <a:solidFill>
                        <a:srgbClr val="B6DDE8"/>
                      </a:solidFill>
                      <a:ln cap="flat">
                        <a:noFill/>
                      </a:ln>
                    </p:spPr>
                  </p:pic>
                </p:oleObj>
              </mc:Fallback>
            </mc:AlternateContent>
          </a:graphicData>
        </a:graphic>
      </p:graphicFrame>
    </p:spTree>
    <p:extLst>
      <p:ext uri="{BB962C8B-B14F-4D97-AF65-F5344CB8AC3E}">
        <p14:creationId xmlns:p14="http://schemas.microsoft.com/office/powerpoint/2010/main" val="3509443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name="Slide5">
    <p:bg>
      <p:bgPr>
        <a:solidFill>
          <a:srgbClr val="E2F0D9"/>
        </a:solidFill>
        <a:effectLst/>
      </p:bgPr>
    </p:b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0F3F80B-906B-4AAD-B8B0-7EEF778365BD}"/>
              </a:ext>
            </a:extLst>
          </p:cNvPr>
          <p:cNvSpPr/>
          <p:nvPr/>
        </p:nvSpPr>
        <p:spPr>
          <a:xfrm>
            <a:off x="0" y="0"/>
            <a:ext cx="12191996" cy="45720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4" name="Θέση υποσέλιδου 1">
            <a:extLst>
              <a:ext uri="{FF2B5EF4-FFF2-40B4-BE49-F238E27FC236}">
                <a16:creationId xmlns:a16="http://schemas.microsoft.com/office/drawing/2014/main" id="{3C670266-4969-4046-BC51-35EE6AB1F3EE}"/>
              </a:ext>
            </a:extLst>
          </p:cNvPr>
          <p:cNvSpPr txBox="1"/>
          <p:nvPr/>
        </p:nvSpPr>
        <p:spPr>
          <a:xfrm>
            <a:off x="4165604" y="6330281"/>
            <a:ext cx="3860797"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1" u="none" strike="noStrike" kern="1200" cap="none" spc="0" baseline="0">
                <a:solidFill>
                  <a:srgbClr val="0070C0"/>
                </a:solidFill>
                <a:uFillTx/>
                <a:latin typeface="Calibri"/>
              </a:rPr>
              <a:t>ylikonet.gr</a:t>
            </a:r>
            <a:endParaRPr lang="el-GR" sz="1200" b="1" i="1" u="none" strike="noStrike" kern="1200" cap="none" spc="0" baseline="0">
              <a:solidFill>
                <a:srgbClr val="0070C0"/>
              </a:solidFill>
              <a:uFillTx/>
              <a:latin typeface="Calibri"/>
            </a:endParaRPr>
          </a:p>
        </p:txBody>
      </p:sp>
      <p:sp>
        <p:nvSpPr>
          <p:cNvPr id="5" name="TextBox 9">
            <a:extLst>
              <a:ext uri="{FF2B5EF4-FFF2-40B4-BE49-F238E27FC236}">
                <a16:creationId xmlns:a16="http://schemas.microsoft.com/office/drawing/2014/main" id="{459A490B-56F3-4487-908F-B1C79780A8F0}"/>
              </a:ext>
            </a:extLst>
          </p:cNvPr>
          <p:cNvSpPr txBox="1"/>
          <p:nvPr/>
        </p:nvSpPr>
        <p:spPr>
          <a:xfrm>
            <a:off x="4191737" y="2197277"/>
            <a:ext cx="983940"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1" u="none" strike="noStrike" kern="1200" cap="none" spc="0" baseline="0">
                <a:solidFill>
                  <a:srgbClr val="000000"/>
                </a:solidFill>
                <a:uFillTx/>
                <a:latin typeface="Calibri"/>
              </a:rPr>
              <a:t>Φ=Β∙S=</a:t>
            </a:r>
            <a:endParaRPr lang="el-GR" sz="1800" b="1" i="0" u="none" strike="noStrike" kern="1200" cap="none" spc="0" baseline="0">
              <a:solidFill>
                <a:srgbClr val="000000"/>
              </a:solidFill>
              <a:uFillTx/>
              <a:latin typeface="Calibri"/>
            </a:endParaRPr>
          </a:p>
        </p:txBody>
      </p:sp>
      <p:sp>
        <p:nvSpPr>
          <p:cNvPr id="6" name="Rectangle 2">
            <a:extLst>
              <a:ext uri="{FF2B5EF4-FFF2-40B4-BE49-F238E27FC236}">
                <a16:creationId xmlns:a16="http://schemas.microsoft.com/office/drawing/2014/main" id="{560C061B-39B5-4CFC-BF54-50AB0CA2EFBB}"/>
              </a:ext>
            </a:extLst>
          </p:cNvPr>
          <p:cNvSpPr/>
          <p:nvPr/>
        </p:nvSpPr>
        <p:spPr>
          <a:xfrm>
            <a:off x="2920749" y="633596"/>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graphicFrame>
        <p:nvGraphicFramePr>
          <p:cNvPr id="7" name="Αντικείμενο 2">
            <a:extLst>
              <a:ext uri="{FF2B5EF4-FFF2-40B4-BE49-F238E27FC236}">
                <a16:creationId xmlns:a16="http://schemas.microsoft.com/office/drawing/2014/main" id="{B3588BC4-1AC5-4302-8057-AEDE0FDB1BBF}"/>
              </a:ext>
            </a:extLst>
          </p:cNvPr>
          <p:cNvGraphicFramePr/>
          <p:nvPr>
            <p:extLst>
              <p:ext uri="{D42A27DB-BD31-4B8C-83A1-F6EECF244321}">
                <p14:modId xmlns:p14="http://schemas.microsoft.com/office/powerpoint/2010/main" val="1339410724"/>
              </p:ext>
            </p:extLst>
          </p:nvPr>
        </p:nvGraphicFramePr>
        <p:xfrm>
          <a:off x="1954045" y="198360"/>
          <a:ext cx="7317206" cy="1659591"/>
        </p:xfrm>
        <a:graphic>
          <a:graphicData uri="http://schemas.openxmlformats.org/presentationml/2006/ole">
            <mc:AlternateContent xmlns:mc="http://schemas.openxmlformats.org/markup-compatibility/2006">
              <mc:Choice xmlns:v="urn:schemas-microsoft-com:vml" Requires="v">
                <p:oleObj spid="_x0000_s2055" name="Visio" r:id="rId3" imgW="7033260" imgH="1805940" progId="">
                  <p:embed/>
                </p:oleObj>
              </mc:Choice>
              <mc:Fallback>
                <p:oleObj name="Visio" r:id="rId3" imgW="7033260" imgH="1805940" progId="">
                  <p:embed/>
                  <p:pic>
                    <p:nvPicPr>
                      <p:cNvPr id="0" name=""/>
                      <p:cNvPicPr/>
                      <p:nvPr/>
                    </p:nvPicPr>
                    <p:blipFill>
                      <a:blip r:embed="rId4"/>
                      <a:stretch>
                        <a:fillRect/>
                      </a:stretch>
                    </p:blipFill>
                    <p:spPr>
                      <a:xfrm>
                        <a:off x="1954045" y="198360"/>
                        <a:ext cx="7317206" cy="1659591"/>
                      </a:xfrm>
                      <a:prstGeom prst="rect">
                        <a:avLst/>
                      </a:prstGeom>
                      <a:solidFill>
                        <a:srgbClr val="B6DDE8"/>
                      </a:solidFill>
                      <a:ln cap="flat">
                        <a:noFill/>
                      </a:ln>
                    </p:spPr>
                  </p:pic>
                </p:oleObj>
              </mc:Fallback>
            </mc:AlternateContent>
          </a:graphicData>
        </a:graphic>
      </p:graphicFrame>
      <p:sp>
        <p:nvSpPr>
          <p:cNvPr id="8" name="TextBox 10">
            <a:extLst>
              <a:ext uri="{FF2B5EF4-FFF2-40B4-BE49-F238E27FC236}">
                <a16:creationId xmlns:a16="http://schemas.microsoft.com/office/drawing/2014/main" id="{E942592B-95A6-4DCA-844A-68855F15DE54}"/>
              </a:ext>
            </a:extLst>
          </p:cNvPr>
          <p:cNvSpPr txBox="1"/>
          <p:nvPr/>
        </p:nvSpPr>
        <p:spPr>
          <a:xfrm>
            <a:off x="514167" y="2268847"/>
            <a:ext cx="2450235"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Είσοδος:0 – 0,8</a:t>
            </a:r>
            <a:r>
              <a:rPr lang="en-US" sz="1800" b="1" i="0" u="none" strike="noStrike" kern="1200" cap="none" spc="0" baseline="0">
                <a:solidFill>
                  <a:srgbClr val="000000"/>
                </a:solidFill>
                <a:uFillTx/>
                <a:latin typeface="Calibri"/>
              </a:rPr>
              <a:t>s</a:t>
            </a:r>
            <a:r>
              <a:rPr lang="el-GR" sz="1800" b="1" i="0" u="none" strike="noStrike" kern="1200" cap="none" spc="0" baseline="0">
                <a:solidFill>
                  <a:srgbClr val="000000"/>
                </a:solidFill>
                <a:uFillTx/>
                <a:latin typeface="Calibri"/>
              </a:rPr>
              <a:t>:</a:t>
            </a:r>
          </a:p>
        </p:txBody>
      </p:sp>
      <p:sp>
        <p:nvSpPr>
          <p:cNvPr id="9" name="Βέλος: Δεξιό 3">
            <a:extLst>
              <a:ext uri="{FF2B5EF4-FFF2-40B4-BE49-F238E27FC236}">
                <a16:creationId xmlns:a16="http://schemas.microsoft.com/office/drawing/2014/main" id="{C50EC9A6-E1CA-42DA-8455-092D823CC48E}"/>
              </a:ext>
            </a:extLst>
          </p:cNvPr>
          <p:cNvSpPr/>
          <p:nvPr/>
        </p:nvSpPr>
        <p:spPr>
          <a:xfrm>
            <a:off x="3266977" y="2262702"/>
            <a:ext cx="745720" cy="261134"/>
          </a:xfrm>
          <a:custGeom>
            <a:avLst>
              <a:gd name="f0" fmla="val 17818"/>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FFFFFF"/>
              </a:solidFill>
              <a:uFillTx/>
              <a:latin typeface="Calibri"/>
            </a:endParaRPr>
          </a:p>
        </p:txBody>
      </p:sp>
      <p:sp>
        <p:nvSpPr>
          <p:cNvPr id="10" name="Βέλος: Δεξιό 12">
            <a:extLst>
              <a:ext uri="{FF2B5EF4-FFF2-40B4-BE49-F238E27FC236}">
                <a16:creationId xmlns:a16="http://schemas.microsoft.com/office/drawing/2014/main" id="{6170F1BD-25CA-434D-86F4-0D8BBC42D570}"/>
              </a:ext>
            </a:extLst>
          </p:cNvPr>
          <p:cNvSpPr/>
          <p:nvPr/>
        </p:nvSpPr>
        <p:spPr>
          <a:xfrm>
            <a:off x="3321722" y="2964312"/>
            <a:ext cx="745720" cy="261134"/>
          </a:xfrm>
          <a:custGeom>
            <a:avLst>
              <a:gd name="f0" fmla="val 17818"/>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FFFFFF"/>
              </a:solidFill>
              <a:uFillTx/>
              <a:latin typeface="Calibri"/>
            </a:endParaRPr>
          </a:p>
        </p:txBody>
      </p:sp>
      <p:sp>
        <p:nvSpPr>
          <p:cNvPr id="11" name="TextBox 14">
            <a:extLst>
              <a:ext uri="{FF2B5EF4-FFF2-40B4-BE49-F238E27FC236}">
                <a16:creationId xmlns:a16="http://schemas.microsoft.com/office/drawing/2014/main" id="{B1E100A0-D76B-4FDE-AF3B-D3279EA4DD8F}"/>
              </a:ext>
            </a:extLst>
          </p:cNvPr>
          <p:cNvSpPr txBox="1"/>
          <p:nvPr/>
        </p:nvSpPr>
        <p:spPr>
          <a:xfrm>
            <a:off x="6887783" y="2182619"/>
            <a:ext cx="2244989"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1" u="none" strike="noStrike" kern="1200" cap="none" spc="0" baseline="0">
                <a:solidFill>
                  <a:srgbClr val="000000"/>
                </a:solidFill>
                <a:uFillTx/>
                <a:latin typeface="Calibri"/>
              </a:rPr>
              <a:t>0,5∙0,8∙1t =0,4t</a:t>
            </a:r>
            <a:r>
              <a:rPr lang="el-GR" sz="1800" b="1" i="0" u="none" strike="noStrike" kern="1200" cap="none" spc="0" baseline="0">
                <a:solidFill>
                  <a:srgbClr val="000000"/>
                </a:solidFill>
                <a:uFillTx/>
                <a:latin typeface="Calibri"/>
              </a:rPr>
              <a:t>  ( S.Ι.)</a:t>
            </a:r>
          </a:p>
        </p:txBody>
      </p:sp>
      <p:sp>
        <p:nvSpPr>
          <p:cNvPr id="12" name="TextBox 15">
            <a:extLst>
              <a:ext uri="{FF2B5EF4-FFF2-40B4-BE49-F238E27FC236}">
                <a16:creationId xmlns:a16="http://schemas.microsoft.com/office/drawing/2014/main" id="{53D27777-FBF9-4FA2-9CBD-D82CAB43EF42}"/>
              </a:ext>
            </a:extLst>
          </p:cNvPr>
          <p:cNvSpPr txBox="1"/>
          <p:nvPr/>
        </p:nvSpPr>
        <p:spPr>
          <a:xfrm>
            <a:off x="5050866" y="2182619"/>
            <a:ext cx="1162970"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1" u="none" strike="noStrike" kern="1200" cap="none" spc="0" baseline="0" dirty="0" err="1">
                <a:solidFill>
                  <a:srgbClr val="000000"/>
                </a:solidFill>
                <a:uFillTx/>
                <a:latin typeface="Calibri"/>
              </a:rPr>
              <a:t>Β∙α∙x</a:t>
            </a:r>
            <a:r>
              <a:rPr lang="el-GR" sz="1800" b="1" i="1" u="none" strike="noStrike" kern="1200" cap="none" spc="0" baseline="0" dirty="0">
                <a:solidFill>
                  <a:srgbClr val="000000"/>
                </a:solidFill>
                <a:uFillTx/>
                <a:latin typeface="Calibri"/>
              </a:rPr>
              <a:t> =</a:t>
            </a:r>
            <a:endParaRPr lang="el-GR" sz="1800" b="1" i="0" u="none" strike="noStrike" kern="1200" cap="none" spc="0" baseline="0" dirty="0">
              <a:solidFill>
                <a:srgbClr val="000000"/>
              </a:solidFill>
              <a:uFillTx/>
              <a:latin typeface="Calibri"/>
            </a:endParaRPr>
          </a:p>
        </p:txBody>
      </p:sp>
      <p:sp>
        <p:nvSpPr>
          <p:cNvPr id="13" name="TextBox 16">
            <a:extLst>
              <a:ext uri="{FF2B5EF4-FFF2-40B4-BE49-F238E27FC236}">
                <a16:creationId xmlns:a16="http://schemas.microsoft.com/office/drawing/2014/main" id="{73C445C9-2BCB-4299-973F-F578B4FEE139}"/>
              </a:ext>
            </a:extLst>
          </p:cNvPr>
          <p:cNvSpPr txBox="1"/>
          <p:nvPr/>
        </p:nvSpPr>
        <p:spPr>
          <a:xfrm>
            <a:off x="5892823" y="2162438"/>
            <a:ext cx="1162970"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1" u="none" strike="noStrike" kern="1200" cap="none" spc="0" baseline="0" dirty="0" err="1">
                <a:solidFill>
                  <a:srgbClr val="000000"/>
                </a:solidFill>
                <a:uFillTx/>
                <a:latin typeface="Calibri"/>
              </a:rPr>
              <a:t>Β∙α∙υt</a:t>
            </a:r>
            <a:r>
              <a:rPr lang="el-GR" sz="1800" b="1" i="1" u="none" strike="noStrike" kern="1200" cap="none" spc="0" baseline="0" dirty="0">
                <a:solidFill>
                  <a:srgbClr val="000000"/>
                </a:solidFill>
                <a:uFillTx/>
                <a:latin typeface="Calibri"/>
              </a:rPr>
              <a:t> =</a:t>
            </a:r>
            <a:endParaRPr lang="el-GR" sz="1800" b="1" i="0" u="none" strike="noStrike" kern="1200" cap="none" spc="0" baseline="0" dirty="0">
              <a:solidFill>
                <a:srgbClr val="000000"/>
              </a:solidFill>
              <a:uFillTx/>
              <a:latin typeface="Calibri"/>
            </a:endParaRPr>
          </a:p>
        </p:txBody>
      </p:sp>
      <p:sp>
        <p:nvSpPr>
          <p:cNvPr id="14" name="Ορθογώνιο 17">
            <a:extLst>
              <a:ext uri="{FF2B5EF4-FFF2-40B4-BE49-F238E27FC236}">
                <a16:creationId xmlns:a16="http://schemas.microsoft.com/office/drawing/2014/main" id="{F67ECDD3-8D5A-4C02-8887-1BE3977ADD0B}"/>
              </a:ext>
            </a:extLst>
          </p:cNvPr>
          <p:cNvSpPr/>
          <p:nvPr/>
        </p:nvSpPr>
        <p:spPr>
          <a:xfrm>
            <a:off x="4324627" y="2782922"/>
            <a:ext cx="954103" cy="464871"/>
          </a:xfrm>
          <a:prstGeom prst="rect">
            <a:avLst/>
          </a:prstGeom>
          <a:noFill/>
          <a:ln cap="flat">
            <a:noFill/>
            <a:prstDash val="solid"/>
          </a:ln>
        </p:spPr>
        <p:txBody>
          <a:bodyPr vert="horz" wrap="none" lIns="91440" tIns="45720" rIns="91440" bIns="45720" anchor="t" anchorCtr="1" compatLnSpc="1">
            <a:spAutoFit/>
          </a:bodyPr>
          <a:lstStyle/>
          <a:p>
            <a:pPr marL="0" marR="0" lvl="0" indent="0" algn="ctr"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ea typeface="Calibri" pitchFamily="34"/>
              </a:rPr>
              <a:t> Φ=Β∙S=</a:t>
            </a:r>
            <a:endParaRPr lang="el-GR" sz="1600" b="1" i="0" u="none" strike="noStrike" kern="1200" cap="none" spc="0" baseline="0">
              <a:solidFill>
                <a:srgbClr val="000000"/>
              </a:solidFill>
              <a:uFillTx/>
              <a:latin typeface="Calibri"/>
              <a:ea typeface="Calibri" pitchFamily="34"/>
            </a:endParaRPr>
          </a:p>
        </p:txBody>
      </p:sp>
      <p:sp>
        <p:nvSpPr>
          <p:cNvPr id="15" name="Ορθογώνιο 18">
            <a:extLst>
              <a:ext uri="{FF2B5EF4-FFF2-40B4-BE49-F238E27FC236}">
                <a16:creationId xmlns:a16="http://schemas.microsoft.com/office/drawing/2014/main" id="{7F7B519B-E5EB-4F0B-A911-1164CB6E8634}"/>
              </a:ext>
            </a:extLst>
          </p:cNvPr>
          <p:cNvSpPr/>
          <p:nvPr/>
        </p:nvSpPr>
        <p:spPr>
          <a:xfrm>
            <a:off x="5939430" y="2792167"/>
            <a:ext cx="2165975" cy="464871"/>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ea typeface="Calibri" pitchFamily="34"/>
              </a:rPr>
              <a:t>0,5∙0,8</a:t>
            </a:r>
            <a:r>
              <a:rPr lang="el-GR" sz="1800" b="1" i="0" u="none" strike="noStrike" kern="1200" cap="none" spc="0" baseline="30000">
                <a:solidFill>
                  <a:srgbClr val="000000"/>
                </a:solidFill>
                <a:uFillTx/>
                <a:latin typeface="Calibri"/>
                <a:ea typeface="Calibri" pitchFamily="34"/>
              </a:rPr>
              <a:t>2</a:t>
            </a:r>
            <a:r>
              <a:rPr lang="el-GR" sz="1800" b="1" i="0" u="none" strike="noStrike" kern="1200" cap="none" spc="0" baseline="0">
                <a:solidFill>
                  <a:srgbClr val="000000"/>
                </a:solidFill>
                <a:uFillTx/>
                <a:latin typeface="Calibri"/>
                <a:ea typeface="Calibri" pitchFamily="34"/>
              </a:rPr>
              <a:t>Wb=0,32Wb.</a:t>
            </a:r>
            <a:endParaRPr lang="el-GR" sz="1600" b="1" i="0" u="none" strike="noStrike" kern="1200" cap="none" spc="0" baseline="0">
              <a:solidFill>
                <a:srgbClr val="000000"/>
              </a:solidFill>
              <a:uFillTx/>
              <a:latin typeface="Calibri"/>
              <a:ea typeface="Calibri" pitchFamily="34"/>
            </a:endParaRPr>
          </a:p>
        </p:txBody>
      </p:sp>
      <p:sp>
        <p:nvSpPr>
          <p:cNvPr id="16" name="Ορθογώνιο 19">
            <a:extLst>
              <a:ext uri="{FF2B5EF4-FFF2-40B4-BE49-F238E27FC236}">
                <a16:creationId xmlns:a16="http://schemas.microsoft.com/office/drawing/2014/main" id="{EC172642-A208-42AC-B581-DA39B9BD58FE}"/>
              </a:ext>
            </a:extLst>
          </p:cNvPr>
          <p:cNvSpPr/>
          <p:nvPr/>
        </p:nvSpPr>
        <p:spPr>
          <a:xfrm>
            <a:off x="5278730" y="2782922"/>
            <a:ext cx="707242" cy="464871"/>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ea typeface="Calibri" pitchFamily="34"/>
              </a:rPr>
              <a:t>Β∙α</a:t>
            </a:r>
            <a:r>
              <a:rPr lang="el-GR" sz="1800" b="1" i="0" u="none" strike="noStrike" kern="1200" cap="none" spc="0" baseline="30000">
                <a:solidFill>
                  <a:srgbClr val="000000"/>
                </a:solidFill>
                <a:uFillTx/>
                <a:latin typeface="Calibri"/>
                <a:ea typeface="Calibri" pitchFamily="34"/>
              </a:rPr>
              <a:t>2</a:t>
            </a:r>
            <a:r>
              <a:rPr lang="el-GR" sz="1800" b="1" i="0" u="none" strike="noStrike" kern="1200" cap="none" spc="0" baseline="0">
                <a:solidFill>
                  <a:srgbClr val="000000"/>
                </a:solidFill>
                <a:uFillTx/>
                <a:latin typeface="Calibri"/>
                <a:ea typeface="Calibri" pitchFamily="34"/>
              </a:rPr>
              <a:t>=</a:t>
            </a:r>
            <a:endParaRPr lang="el-GR" sz="1600" b="1" i="0" u="none" strike="noStrike" kern="1200" cap="none" spc="0" baseline="0">
              <a:solidFill>
                <a:srgbClr val="000000"/>
              </a:solidFill>
              <a:uFillTx/>
              <a:latin typeface="Calibri"/>
              <a:ea typeface="Calibri" pitchFamily="34"/>
            </a:endParaRPr>
          </a:p>
        </p:txBody>
      </p:sp>
      <p:sp>
        <p:nvSpPr>
          <p:cNvPr id="17" name="TextBox 20">
            <a:extLst>
              <a:ext uri="{FF2B5EF4-FFF2-40B4-BE49-F238E27FC236}">
                <a16:creationId xmlns:a16="http://schemas.microsoft.com/office/drawing/2014/main" id="{F9115CF1-E151-47DD-BE98-AC7869BA7559}"/>
              </a:ext>
            </a:extLst>
          </p:cNvPr>
          <p:cNvSpPr txBox="1"/>
          <p:nvPr/>
        </p:nvSpPr>
        <p:spPr>
          <a:xfrm>
            <a:off x="528120" y="3653276"/>
            <a:ext cx="2309426"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Έξοδος από 1,2</a:t>
            </a:r>
            <a:r>
              <a:rPr lang="en-US" sz="1800" b="1" i="0" u="none" strike="noStrike" kern="1200" cap="none" spc="0" baseline="0">
                <a:solidFill>
                  <a:srgbClr val="000000"/>
                </a:solidFill>
                <a:uFillTx/>
                <a:latin typeface="Calibri"/>
              </a:rPr>
              <a:t>s</a:t>
            </a:r>
            <a:r>
              <a:rPr lang="el-GR" sz="1800" b="1" i="0" u="none" strike="noStrike" kern="1200" cap="none" spc="0" baseline="0">
                <a:solidFill>
                  <a:srgbClr val="000000"/>
                </a:solidFill>
                <a:uFillTx/>
                <a:latin typeface="Calibri"/>
              </a:rPr>
              <a:t> -2s</a:t>
            </a:r>
            <a:endParaRPr lang="el-GR" sz="2400" b="1" i="0" u="none" strike="noStrike" kern="1200" cap="none" spc="0" baseline="0">
              <a:solidFill>
                <a:srgbClr val="000000"/>
              </a:solidFill>
              <a:uFillTx/>
              <a:latin typeface="Calibri"/>
            </a:endParaRPr>
          </a:p>
        </p:txBody>
      </p:sp>
      <p:sp>
        <p:nvSpPr>
          <p:cNvPr id="18" name="Βέλος: Δεξιό 21">
            <a:extLst>
              <a:ext uri="{FF2B5EF4-FFF2-40B4-BE49-F238E27FC236}">
                <a16:creationId xmlns:a16="http://schemas.microsoft.com/office/drawing/2014/main" id="{B3944537-0FD7-4585-8AFB-9A89CE4C599B}"/>
              </a:ext>
            </a:extLst>
          </p:cNvPr>
          <p:cNvSpPr/>
          <p:nvPr/>
        </p:nvSpPr>
        <p:spPr>
          <a:xfrm>
            <a:off x="3230730" y="3791871"/>
            <a:ext cx="745720" cy="261134"/>
          </a:xfrm>
          <a:custGeom>
            <a:avLst>
              <a:gd name="f0" fmla="val 17818"/>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FFFFFF"/>
              </a:solidFill>
              <a:uFillTx/>
              <a:latin typeface="Calibri"/>
            </a:endParaRPr>
          </a:p>
        </p:txBody>
      </p:sp>
      <p:sp>
        <p:nvSpPr>
          <p:cNvPr id="19" name="Ορθογώνιο 22">
            <a:extLst>
              <a:ext uri="{FF2B5EF4-FFF2-40B4-BE49-F238E27FC236}">
                <a16:creationId xmlns:a16="http://schemas.microsoft.com/office/drawing/2014/main" id="{DB1A1471-0726-4372-8656-D4BA237863F3}"/>
              </a:ext>
            </a:extLst>
          </p:cNvPr>
          <p:cNvSpPr/>
          <p:nvPr/>
        </p:nvSpPr>
        <p:spPr>
          <a:xfrm>
            <a:off x="4253880" y="3405428"/>
            <a:ext cx="954103" cy="464871"/>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ea typeface="Calibri" pitchFamily="34"/>
              </a:rPr>
              <a:t>Φ=Β∙S=</a:t>
            </a:r>
          </a:p>
        </p:txBody>
      </p:sp>
      <p:sp>
        <p:nvSpPr>
          <p:cNvPr id="20" name="Ορθογώνιο 23">
            <a:extLst>
              <a:ext uri="{FF2B5EF4-FFF2-40B4-BE49-F238E27FC236}">
                <a16:creationId xmlns:a16="http://schemas.microsoft.com/office/drawing/2014/main" id="{C8E807DE-9D80-4F6D-B679-49159364CDF2}"/>
              </a:ext>
            </a:extLst>
          </p:cNvPr>
          <p:cNvSpPr/>
          <p:nvPr/>
        </p:nvSpPr>
        <p:spPr>
          <a:xfrm>
            <a:off x="7600522" y="3992178"/>
            <a:ext cx="1718386" cy="464871"/>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r>
              <a:rPr lang="el-GR" sz="1800" b="1" i="0" u="none" strike="noStrike" kern="1200" cap="none" spc="0" baseline="0" dirty="0">
                <a:solidFill>
                  <a:srgbClr val="000000"/>
                </a:solidFill>
                <a:uFillTx/>
                <a:latin typeface="Calibri"/>
                <a:ea typeface="Calibri" pitchFamily="34"/>
              </a:rPr>
              <a:t>0,8-0,4t  (S.Ι.)</a:t>
            </a:r>
          </a:p>
        </p:txBody>
      </p:sp>
      <p:sp>
        <p:nvSpPr>
          <p:cNvPr id="21" name="Ορθογώνιο 24">
            <a:extLst>
              <a:ext uri="{FF2B5EF4-FFF2-40B4-BE49-F238E27FC236}">
                <a16:creationId xmlns:a16="http://schemas.microsoft.com/office/drawing/2014/main" id="{75C98160-B733-42B4-8FAD-B520A60E83B4}"/>
              </a:ext>
            </a:extLst>
          </p:cNvPr>
          <p:cNvSpPr/>
          <p:nvPr/>
        </p:nvSpPr>
        <p:spPr>
          <a:xfrm>
            <a:off x="5164830" y="3414673"/>
            <a:ext cx="903792" cy="464871"/>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r>
              <a:rPr lang="el-GR" sz="1800" b="1" i="0" u="none" strike="noStrike" kern="1200" cap="none" spc="0" baseline="0" dirty="0" err="1">
                <a:solidFill>
                  <a:srgbClr val="000000"/>
                </a:solidFill>
                <a:uFillTx/>
                <a:latin typeface="Calibri"/>
                <a:ea typeface="Calibri" pitchFamily="34"/>
              </a:rPr>
              <a:t>Β∙α∙β</a:t>
            </a:r>
            <a:r>
              <a:rPr lang="el-GR" sz="1800" b="1" i="0" u="none" strike="noStrike" kern="1200" cap="none" spc="0" baseline="0" dirty="0">
                <a:solidFill>
                  <a:srgbClr val="000000"/>
                </a:solidFill>
                <a:uFillTx/>
                <a:latin typeface="Calibri"/>
                <a:ea typeface="Calibri" pitchFamily="34"/>
              </a:rPr>
              <a:t>=</a:t>
            </a:r>
          </a:p>
        </p:txBody>
      </p:sp>
      <p:sp>
        <p:nvSpPr>
          <p:cNvPr id="22" name="Ορθογώνιο 25">
            <a:extLst>
              <a:ext uri="{FF2B5EF4-FFF2-40B4-BE49-F238E27FC236}">
                <a16:creationId xmlns:a16="http://schemas.microsoft.com/office/drawing/2014/main" id="{0789E036-EC7A-4717-8CB0-5A6FB4F5234C}"/>
              </a:ext>
            </a:extLst>
          </p:cNvPr>
          <p:cNvSpPr/>
          <p:nvPr/>
        </p:nvSpPr>
        <p:spPr>
          <a:xfrm>
            <a:off x="5995735" y="3386340"/>
            <a:ext cx="1496662" cy="464871"/>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r>
              <a:rPr lang="el-GR" sz="1800" b="1" i="0" u="none" strike="noStrike" kern="1200" cap="none" spc="0" baseline="0" dirty="0" err="1">
                <a:solidFill>
                  <a:srgbClr val="000000"/>
                </a:solidFill>
                <a:uFillTx/>
                <a:latin typeface="Calibri"/>
                <a:ea typeface="Calibri" pitchFamily="34"/>
              </a:rPr>
              <a:t>Β∙α</a:t>
            </a:r>
            <a:r>
              <a:rPr lang="el-GR" sz="1800" b="1" i="0" u="none" strike="noStrike" kern="1200" cap="none" spc="0" baseline="0" dirty="0">
                <a:solidFill>
                  <a:srgbClr val="000000"/>
                </a:solidFill>
                <a:uFillTx/>
                <a:latin typeface="Calibri"/>
                <a:ea typeface="Calibri" pitchFamily="34"/>
              </a:rPr>
              <a:t>∙(</a:t>
            </a:r>
            <a:r>
              <a:rPr lang="el-GR" sz="1800" b="1" i="0" u="none" strike="noStrike" kern="1200" cap="none" spc="0" baseline="0" dirty="0" err="1">
                <a:solidFill>
                  <a:srgbClr val="000000"/>
                </a:solidFill>
                <a:uFillTx/>
                <a:latin typeface="Calibri"/>
                <a:ea typeface="Calibri" pitchFamily="34"/>
              </a:rPr>
              <a:t>α-υt+d</a:t>
            </a:r>
            <a:r>
              <a:rPr lang="el-GR" sz="1800" b="1" i="0" u="none" strike="noStrike" kern="1200" cap="none" spc="0" baseline="0" dirty="0">
                <a:solidFill>
                  <a:srgbClr val="000000"/>
                </a:solidFill>
                <a:uFillTx/>
                <a:latin typeface="Calibri"/>
                <a:ea typeface="Calibri" pitchFamily="34"/>
              </a:rPr>
              <a:t>)=</a:t>
            </a:r>
          </a:p>
        </p:txBody>
      </p:sp>
      <p:sp>
        <p:nvSpPr>
          <p:cNvPr id="23" name="Ορθογώνιο 26">
            <a:extLst>
              <a:ext uri="{FF2B5EF4-FFF2-40B4-BE49-F238E27FC236}">
                <a16:creationId xmlns:a16="http://schemas.microsoft.com/office/drawing/2014/main" id="{B9258492-EAFD-49F9-A86F-9D0F2520CE67}"/>
              </a:ext>
            </a:extLst>
          </p:cNvPr>
          <p:cNvSpPr/>
          <p:nvPr/>
        </p:nvSpPr>
        <p:spPr>
          <a:xfrm>
            <a:off x="7685805" y="3389635"/>
            <a:ext cx="2170657" cy="464871"/>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r>
              <a:rPr lang="el-GR" sz="1800" b="1" i="0" u="none" strike="noStrike" kern="1200" cap="none" spc="0" baseline="0" dirty="0" err="1">
                <a:solidFill>
                  <a:srgbClr val="000000"/>
                </a:solidFill>
                <a:uFillTx/>
                <a:latin typeface="Calibri"/>
                <a:ea typeface="Calibri" pitchFamily="34"/>
              </a:rPr>
              <a:t>Β∙α</a:t>
            </a:r>
            <a:r>
              <a:rPr lang="el-GR" sz="1800" b="1" i="0" u="none" strike="noStrike" kern="1200" cap="none" spc="0" baseline="0" dirty="0">
                <a:solidFill>
                  <a:srgbClr val="000000"/>
                </a:solidFill>
                <a:uFillTx/>
                <a:latin typeface="Calibri"/>
                <a:ea typeface="Calibri" pitchFamily="34"/>
              </a:rPr>
              <a:t>∙(</a:t>
            </a:r>
            <a:r>
              <a:rPr lang="el-GR" sz="1800" b="1" i="0" u="none" strike="noStrike" kern="1200" cap="none" spc="0" baseline="0" dirty="0" err="1">
                <a:solidFill>
                  <a:srgbClr val="000000"/>
                </a:solidFill>
                <a:uFillTx/>
                <a:latin typeface="Calibri"/>
                <a:ea typeface="Calibri" pitchFamily="34"/>
              </a:rPr>
              <a:t>α+d</a:t>
            </a:r>
            <a:r>
              <a:rPr lang="el-GR" sz="1800" b="1" i="0" u="none" strike="noStrike" kern="1200" cap="none" spc="0" baseline="0" dirty="0">
                <a:solidFill>
                  <a:srgbClr val="000000"/>
                </a:solidFill>
                <a:uFillTx/>
                <a:latin typeface="Calibri"/>
                <a:ea typeface="Calibri" pitchFamily="34"/>
              </a:rPr>
              <a:t>) –</a:t>
            </a:r>
            <a:r>
              <a:rPr lang="el-GR" sz="1800" b="1" i="0" u="none" strike="noStrike" kern="1200" cap="none" spc="0" baseline="0" dirty="0" err="1">
                <a:solidFill>
                  <a:srgbClr val="000000"/>
                </a:solidFill>
                <a:uFillTx/>
                <a:latin typeface="Calibri"/>
                <a:ea typeface="Calibri" pitchFamily="34"/>
              </a:rPr>
              <a:t>Β∙α∙υt</a:t>
            </a:r>
            <a:r>
              <a:rPr lang="el-GR" sz="1800" b="1" i="0" u="none" strike="noStrike" kern="1200" cap="none" spc="0" baseline="0" dirty="0">
                <a:solidFill>
                  <a:srgbClr val="000000"/>
                </a:solidFill>
                <a:uFillTx/>
                <a:latin typeface="Calibri"/>
                <a:ea typeface="Calibri" pitchFamily="34"/>
              </a:rPr>
              <a:t>  ή</a:t>
            </a:r>
          </a:p>
        </p:txBody>
      </p:sp>
      <p:sp>
        <p:nvSpPr>
          <p:cNvPr id="24" name="Ορθογώνιο 27">
            <a:extLst>
              <a:ext uri="{FF2B5EF4-FFF2-40B4-BE49-F238E27FC236}">
                <a16:creationId xmlns:a16="http://schemas.microsoft.com/office/drawing/2014/main" id="{7F9A0ACC-7394-4D3D-A4F7-5C909A7A17B7}"/>
              </a:ext>
            </a:extLst>
          </p:cNvPr>
          <p:cNvSpPr/>
          <p:nvPr/>
        </p:nvSpPr>
        <p:spPr>
          <a:xfrm>
            <a:off x="4322148" y="4000070"/>
            <a:ext cx="3327647" cy="464871"/>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ea typeface="Calibri" pitchFamily="34"/>
              </a:rPr>
              <a:t>Φ=0,5∙0,8(0,8+1,2) – 0,5∙0,8∙1t =</a:t>
            </a:r>
          </a:p>
        </p:txBody>
      </p:sp>
      <p:sp>
        <p:nvSpPr>
          <p:cNvPr id="25" name="Αριστερό άγκιστρο 28">
            <a:extLst>
              <a:ext uri="{FF2B5EF4-FFF2-40B4-BE49-F238E27FC236}">
                <a16:creationId xmlns:a16="http://schemas.microsoft.com/office/drawing/2014/main" id="{BECD3A93-DFAE-486F-A5B5-A2B047AF2270}"/>
              </a:ext>
            </a:extLst>
          </p:cNvPr>
          <p:cNvSpPr/>
          <p:nvPr/>
        </p:nvSpPr>
        <p:spPr>
          <a:xfrm>
            <a:off x="4136992" y="3397527"/>
            <a:ext cx="240898" cy="1064379"/>
          </a:xfrm>
          <a:custGeom>
            <a:avLst>
              <a:gd name="f11" fmla="val 8333"/>
              <a:gd name="f12" fmla="val 50000"/>
            </a:avLst>
            <a:gdLst>
              <a:gd name="f2" fmla="val 10800000"/>
              <a:gd name="f3" fmla="val 5400000"/>
              <a:gd name="f4" fmla="val 180"/>
              <a:gd name="f5" fmla="val w"/>
              <a:gd name="f6" fmla="val h"/>
              <a:gd name="f7" fmla="val ss"/>
              <a:gd name="f8" fmla="val 0"/>
              <a:gd name="f9" fmla="*/ 5419351 1 1725033"/>
              <a:gd name="f10" fmla="+- 0 0 5400000"/>
              <a:gd name="f11" fmla="val 8333"/>
              <a:gd name="f12" fmla="val 50000"/>
              <a:gd name="f13" fmla="+- 0 0 -180"/>
              <a:gd name="f14" fmla="+- 0 0 -270"/>
              <a:gd name="f15" fmla="+- 0 0 -360"/>
              <a:gd name="f16" fmla="abs f5"/>
              <a:gd name="f17" fmla="abs f6"/>
              <a:gd name="f18" fmla="abs f7"/>
              <a:gd name="f19" fmla="val f8"/>
              <a:gd name="f20" fmla="val f12"/>
              <a:gd name="f21" fmla="val f11"/>
              <a:gd name="f22" fmla="+- 2700000 f3 0"/>
              <a:gd name="f23" fmla="*/ f13 f2 1"/>
              <a:gd name="f24" fmla="*/ f14 f2 1"/>
              <a:gd name="f25" fmla="*/ f15 f2 1"/>
              <a:gd name="f26" fmla="?: f16 f5 1"/>
              <a:gd name="f27" fmla="?: f17 f6 1"/>
              <a:gd name="f28" fmla="?: f18 f7 1"/>
              <a:gd name="f29" fmla="*/ f22 f9 1"/>
              <a:gd name="f30" fmla="*/ f23 1 f4"/>
              <a:gd name="f31" fmla="*/ f24 1 f4"/>
              <a:gd name="f32" fmla="*/ f25 1 f4"/>
              <a:gd name="f33" fmla="*/ f26 1 21600"/>
              <a:gd name="f34" fmla="*/ f27 1 21600"/>
              <a:gd name="f35" fmla="*/ 21600 f26 1"/>
              <a:gd name="f36" fmla="*/ 21600 f27 1"/>
              <a:gd name="f37" fmla="*/ f29 1 f2"/>
              <a:gd name="f38" fmla="+- f30 0 f3"/>
              <a:gd name="f39" fmla="+- f31 0 f3"/>
              <a:gd name="f40" fmla="+- f32 0 f3"/>
              <a:gd name="f41" fmla="min f34 f33"/>
              <a:gd name="f42" fmla="*/ f35 1 f28"/>
              <a:gd name="f43" fmla="*/ f36 1 f28"/>
              <a:gd name="f44" fmla="+- 0 0 f37"/>
              <a:gd name="f45" fmla="val f42"/>
              <a:gd name="f46" fmla="val f43"/>
              <a:gd name="f47" fmla="+- 0 0 f44"/>
              <a:gd name="f48" fmla="*/ f19 f41 1"/>
              <a:gd name="f49" fmla="+- f46 0 f19"/>
              <a:gd name="f50" fmla="+- f45 0 f19"/>
              <a:gd name="f51" fmla="*/ f47 f2 1"/>
              <a:gd name="f52" fmla="*/ f45 f41 1"/>
              <a:gd name="f53" fmla="*/ f46 f41 1"/>
              <a:gd name="f54" fmla="*/ f50 1 2"/>
              <a:gd name="f55" fmla="min f50 f49"/>
              <a:gd name="f56" fmla="*/ f49 f20 1"/>
              <a:gd name="f57" fmla="*/ f51 1 f9"/>
              <a:gd name="f58" fmla="+- f19 f54 0"/>
              <a:gd name="f59" fmla="*/ f55 f21 1"/>
              <a:gd name="f60" fmla="*/ f56 1 100000"/>
              <a:gd name="f61" fmla="+- f57 0 f3"/>
              <a:gd name="f62" fmla="*/ f54 f41 1"/>
              <a:gd name="f63" fmla="*/ f59 1 100000"/>
              <a:gd name="f64" fmla="cos 1 f61"/>
              <a:gd name="f65" fmla="sin 1 f61"/>
              <a:gd name="f66" fmla="*/ f58 f41 1"/>
              <a:gd name="f67" fmla="*/ f60 f41 1"/>
              <a:gd name="f68" fmla="+- f60 f63 0"/>
              <a:gd name="f69" fmla="+- 0 0 f64"/>
              <a:gd name="f70" fmla="+- 0 0 f65"/>
              <a:gd name="f71" fmla="*/ f63 f41 1"/>
              <a:gd name="f72" fmla="+- 0 0 f69"/>
              <a:gd name="f73" fmla="+- 0 0 f70"/>
              <a:gd name="f74" fmla="*/ f68 f41 1"/>
              <a:gd name="f75" fmla="*/ f72 f54 1"/>
              <a:gd name="f76" fmla="*/ f73 f63 1"/>
              <a:gd name="f77" fmla="+- f45 0 f75"/>
              <a:gd name="f78" fmla="+- f63 0 f76"/>
              <a:gd name="f79" fmla="+- f46 f76 0"/>
              <a:gd name="f80" fmla="+- f79 0 f63"/>
              <a:gd name="f81" fmla="*/ f77 f41 1"/>
              <a:gd name="f82" fmla="*/ f78 f41 1"/>
              <a:gd name="f83" fmla="*/ f80 f41 1"/>
            </a:gdLst>
            <a:ahLst/>
            <a:cxnLst>
              <a:cxn ang="3cd4">
                <a:pos x="hc" y="t"/>
              </a:cxn>
              <a:cxn ang="0">
                <a:pos x="r" y="vc"/>
              </a:cxn>
              <a:cxn ang="cd4">
                <a:pos x="hc" y="b"/>
              </a:cxn>
              <a:cxn ang="cd2">
                <a:pos x="l" y="vc"/>
              </a:cxn>
              <a:cxn ang="f38">
                <a:pos x="f52" y="f48"/>
              </a:cxn>
              <a:cxn ang="f39">
                <a:pos x="f48" y="f67"/>
              </a:cxn>
              <a:cxn ang="f40">
                <a:pos x="f52" y="f53"/>
              </a:cxn>
            </a:cxnLst>
            <a:rect l="f81" t="f82" r="f52" b="f83"/>
            <a:pathLst>
              <a:path stroke="0">
                <a:moveTo>
                  <a:pt x="f52" y="f53"/>
                </a:moveTo>
                <a:arcTo wR="f62" hR="f71" stAng="f3" swAng="f3"/>
                <a:lnTo>
                  <a:pt x="f66" y="f74"/>
                </a:lnTo>
                <a:arcTo wR="f62" hR="f71" stAng="f8" swAng="f10"/>
                <a:arcTo wR="f62" hR="f71" stAng="f3" swAng="f10"/>
                <a:lnTo>
                  <a:pt x="f66" y="f71"/>
                </a:lnTo>
                <a:arcTo wR="f62" hR="f71" stAng="f2" swAng="f3"/>
                <a:close/>
              </a:path>
              <a:path fill="none">
                <a:moveTo>
                  <a:pt x="f52" y="f53"/>
                </a:moveTo>
                <a:arcTo wR="f62" hR="f71" stAng="f3" swAng="f3"/>
                <a:lnTo>
                  <a:pt x="f66" y="f74"/>
                </a:lnTo>
                <a:arcTo wR="f62" hR="f71" stAng="f8" swAng="f10"/>
                <a:arcTo wR="f62" hR="f71" stAng="f3" swAng="f10"/>
                <a:lnTo>
                  <a:pt x="f66" y="f71"/>
                </a:lnTo>
                <a:arcTo wR="f62" hR="f71" stAng="f2" swAng="f3"/>
              </a:path>
            </a:pathLst>
          </a:custGeom>
          <a:noFill/>
          <a:ln w="19046" cap="flat">
            <a:solidFill>
              <a:srgbClr val="4472C4"/>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pic>
        <p:nvPicPr>
          <p:cNvPr id="26" name="Εικόνα 29">
            <a:extLst>
              <a:ext uri="{FF2B5EF4-FFF2-40B4-BE49-F238E27FC236}">
                <a16:creationId xmlns:a16="http://schemas.microsoft.com/office/drawing/2014/main" id="{0243B45B-DB78-474A-81F9-D1CC3BAE8C10}"/>
              </a:ext>
            </a:extLst>
          </p:cNvPr>
          <p:cNvPicPr>
            <a:picLocks noChangeAspect="1"/>
          </p:cNvPicPr>
          <p:nvPr/>
        </p:nvPicPr>
        <p:blipFill>
          <a:blip r:embed="rId5"/>
          <a:stretch>
            <a:fillRect/>
          </a:stretch>
        </p:blipFill>
        <p:spPr>
          <a:xfrm>
            <a:off x="4523147" y="4719458"/>
            <a:ext cx="3381378" cy="1504946"/>
          </a:xfrm>
          <a:prstGeom prst="rect">
            <a:avLst/>
          </a:prstGeom>
          <a:noFill/>
          <a:ln cap="flat">
            <a:noFill/>
          </a:ln>
        </p:spPr>
      </p:pic>
      <p:sp>
        <p:nvSpPr>
          <p:cNvPr id="27" name="Βέλος: Δεξιό 30">
            <a:extLst>
              <a:ext uri="{FF2B5EF4-FFF2-40B4-BE49-F238E27FC236}">
                <a16:creationId xmlns:a16="http://schemas.microsoft.com/office/drawing/2014/main" id="{9B9B120E-F160-448A-9D9B-DC6700EEE799}"/>
              </a:ext>
            </a:extLst>
          </p:cNvPr>
          <p:cNvSpPr/>
          <p:nvPr/>
        </p:nvSpPr>
        <p:spPr>
          <a:xfrm>
            <a:off x="3149187" y="5263098"/>
            <a:ext cx="745720" cy="261134"/>
          </a:xfrm>
          <a:custGeom>
            <a:avLst>
              <a:gd name="f0" fmla="val 17818"/>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FFFFFF"/>
              </a:solidFill>
              <a:uFillTx/>
              <a:latin typeface="Calibri"/>
            </a:endParaRPr>
          </a:p>
        </p:txBody>
      </p:sp>
      <p:sp>
        <p:nvSpPr>
          <p:cNvPr id="28" name="TextBox 31">
            <a:extLst>
              <a:ext uri="{FF2B5EF4-FFF2-40B4-BE49-F238E27FC236}">
                <a16:creationId xmlns:a16="http://schemas.microsoft.com/office/drawing/2014/main" id="{5FBA260C-4F56-46CA-8D7E-CC4F600D830D}"/>
              </a:ext>
            </a:extLst>
          </p:cNvPr>
          <p:cNvSpPr txBox="1"/>
          <p:nvPr/>
        </p:nvSpPr>
        <p:spPr>
          <a:xfrm>
            <a:off x="514167" y="2905598"/>
            <a:ext cx="2752819"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Μέσα στο πεδίο: 0,8s -1,2s</a:t>
            </a:r>
            <a:endParaRPr lang="el-GR" sz="2400" b="1" i="0" u="none" strike="noStrike" kern="1200" cap="none" spc="0" baseline="0">
              <a:solidFill>
                <a:srgbClr val="000000"/>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animBg="1"/>
      <p:bldP spid="10" grpId="0" animBg="1"/>
      <p:bldP spid="11" grpId="0"/>
      <p:bldP spid="12" grpId="0"/>
      <p:bldP spid="13" grpId="0"/>
      <p:bldP spid="14" grpId="0"/>
      <p:bldP spid="15" grpId="0"/>
      <p:bldP spid="16" grpId="0"/>
      <p:bldP spid="17" grpId="0"/>
      <p:bldP spid="18" grpId="0" animBg="1"/>
      <p:bldP spid="19" grpId="0"/>
      <p:bldP spid="20" grpId="0"/>
      <p:bldP spid="21" grpId="0"/>
      <p:bldP spid="22" grpId="0"/>
      <p:bldP spid="23" grpId="0"/>
      <p:bldP spid="24" grpId="0"/>
      <p:bldP spid="25" grpId="0" animBg="1"/>
      <p:bldP spid="27" grpId="0" animBg="1"/>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name="Slide6">
    <p:bg>
      <p:bgPr>
        <a:solidFill>
          <a:srgbClr val="E2F0D9"/>
        </a:solidFill>
        <a:effectLst/>
      </p:bgPr>
    </p:b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50E81D0-926C-431E-B9D3-088A9C23C1F2}"/>
              </a:ext>
            </a:extLst>
          </p:cNvPr>
          <p:cNvSpPr/>
          <p:nvPr/>
        </p:nvSpPr>
        <p:spPr>
          <a:xfrm>
            <a:off x="0" y="0"/>
            <a:ext cx="12191996" cy="45720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pic>
        <p:nvPicPr>
          <p:cNvPr id="3" name="Picture 9">
            <a:extLst>
              <a:ext uri="{FF2B5EF4-FFF2-40B4-BE49-F238E27FC236}">
                <a16:creationId xmlns:a16="http://schemas.microsoft.com/office/drawing/2014/main" id="{C8C6988D-FF18-4A8D-82DE-DC9FAA8280B8}"/>
              </a:ext>
            </a:extLst>
          </p:cNvPr>
          <p:cNvPicPr>
            <a:picLocks noChangeAspect="1"/>
          </p:cNvPicPr>
          <p:nvPr/>
        </p:nvPicPr>
        <p:blipFill>
          <a:blip r:embed="rId2"/>
          <a:srcRect/>
          <a:stretch>
            <a:fillRect/>
          </a:stretch>
        </p:blipFill>
        <p:spPr>
          <a:xfrm>
            <a:off x="343448" y="850730"/>
            <a:ext cx="1227902" cy="1170340"/>
          </a:xfrm>
          <a:prstGeom prst="rect">
            <a:avLst/>
          </a:prstGeom>
          <a:noFill/>
          <a:ln cap="flat">
            <a:noFill/>
          </a:ln>
          <a:effectLst>
            <a:outerShdw dist="139699" dir="2700000" algn="tl">
              <a:srgbClr val="333333">
                <a:alpha val="65000"/>
              </a:srgbClr>
            </a:outerShdw>
          </a:effectLst>
        </p:spPr>
      </p:pic>
      <p:sp>
        <p:nvSpPr>
          <p:cNvPr id="4" name="Θέση υποσέλιδου 1">
            <a:extLst>
              <a:ext uri="{FF2B5EF4-FFF2-40B4-BE49-F238E27FC236}">
                <a16:creationId xmlns:a16="http://schemas.microsoft.com/office/drawing/2014/main" id="{0685B8D2-06A4-4462-9772-51CBEE0C6F22}"/>
              </a:ext>
            </a:extLst>
          </p:cNvPr>
          <p:cNvSpPr txBox="1"/>
          <p:nvPr/>
        </p:nvSpPr>
        <p:spPr>
          <a:xfrm>
            <a:off x="4165604" y="6356351"/>
            <a:ext cx="3860797"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1" u="none" strike="noStrike" kern="1200" cap="none" spc="0" baseline="0">
                <a:solidFill>
                  <a:srgbClr val="0070C0"/>
                </a:solidFill>
                <a:uFillTx/>
                <a:latin typeface="Calibri"/>
              </a:rPr>
              <a:t>ylikonet.gr</a:t>
            </a:r>
            <a:endParaRPr lang="el-GR" sz="1200" b="1" i="1" u="none" strike="noStrike" kern="1200" cap="none" spc="0" baseline="0">
              <a:solidFill>
                <a:srgbClr val="0070C0"/>
              </a:solidFill>
              <a:uFillTx/>
              <a:latin typeface="Calibri"/>
            </a:endParaRPr>
          </a:p>
        </p:txBody>
      </p:sp>
      <p:sp>
        <p:nvSpPr>
          <p:cNvPr id="5" name="TextBox 9">
            <a:extLst>
              <a:ext uri="{FF2B5EF4-FFF2-40B4-BE49-F238E27FC236}">
                <a16:creationId xmlns:a16="http://schemas.microsoft.com/office/drawing/2014/main" id="{5DCF2226-5502-4AEE-B464-EB612396CF79}"/>
              </a:ext>
            </a:extLst>
          </p:cNvPr>
          <p:cNvSpPr txBox="1"/>
          <p:nvPr/>
        </p:nvSpPr>
        <p:spPr>
          <a:xfrm>
            <a:off x="1705986" y="430398"/>
            <a:ext cx="5547061" cy="369335"/>
          </a:xfrm>
          <a:prstGeom prst="rect">
            <a:avLst/>
          </a:prstGeom>
          <a:noFill/>
          <a:ln cap="flat">
            <a:noFill/>
          </a:ln>
        </p:spPr>
        <p:txBody>
          <a:bodyPr vert="horz" wrap="square" lIns="91440" tIns="45720" rIns="91440" bIns="45720" anchor="t" anchorCtr="0" compatLnSpc="1">
            <a:spAutoFit/>
          </a:bodyPr>
          <a:lstStyle/>
          <a:p>
            <a:pPr marL="45720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Για την ΗΕΔ που εμφανίζεται στο πλαίσιο, έχουμε:</a:t>
            </a:r>
          </a:p>
        </p:txBody>
      </p:sp>
      <p:sp>
        <p:nvSpPr>
          <p:cNvPr id="6" name="TextBox 1">
            <a:extLst>
              <a:ext uri="{FF2B5EF4-FFF2-40B4-BE49-F238E27FC236}">
                <a16:creationId xmlns:a16="http://schemas.microsoft.com/office/drawing/2014/main" id="{0618EF6B-E66B-49A1-90D3-8F460B9CFBBF}"/>
              </a:ext>
            </a:extLst>
          </p:cNvPr>
          <p:cNvSpPr txBox="1"/>
          <p:nvPr/>
        </p:nvSpPr>
        <p:spPr>
          <a:xfrm>
            <a:off x="1430213" y="1242642"/>
            <a:ext cx="10418335"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0" i="0" u="none" strike="noStrike" kern="1200" cap="none" spc="0" baseline="0">
                <a:solidFill>
                  <a:srgbClr val="000000"/>
                </a:solidFill>
                <a:uFillTx/>
                <a:latin typeface="Calibri"/>
              </a:rPr>
              <a:t>(Εξαιτίας σταθερών κλίσεων στο διάγραμμα Φ-t, η στιγμιαία ΗΕΔ είναι ίση με την μέση, για κάθε διάστημα):</a:t>
            </a:r>
          </a:p>
        </p:txBody>
      </p:sp>
      <p:sp>
        <p:nvSpPr>
          <p:cNvPr id="7" name="TextBox 8">
            <a:extLst>
              <a:ext uri="{FF2B5EF4-FFF2-40B4-BE49-F238E27FC236}">
                <a16:creationId xmlns:a16="http://schemas.microsoft.com/office/drawing/2014/main" id="{907A05D0-CE0A-4DBE-BE86-FA81EFCFD4D6}"/>
              </a:ext>
            </a:extLst>
          </p:cNvPr>
          <p:cNvSpPr txBox="1"/>
          <p:nvPr/>
        </p:nvSpPr>
        <p:spPr>
          <a:xfrm>
            <a:off x="872337" y="2327486"/>
            <a:ext cx="2450235"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Είσοδος:0 – 0,8</a:t>
            </a:r>
            <a:r>
              <a:rPr lang="en-US" sz="1800" b="1" i="0" u="none" strike="noStrike" kern="1200" cap="none" spc="0" baseline="0">
                <a:solidFill>
                  <a:srgbClr val="000000"/>
                </a:solidFill>
                <a:uFillTx/>
                <a:latin typeface="Calibri"/>
              </a:rPr>
              <a:t>s</a:t>
            </a:r>
            <a:r>
              <a:rPr lang="el-GR" sz="1800" b="1" i="0" u="none" strike="noStrike" kern="1200" cap="none" spc="0" baseline="0">
                <a:solidFill>
                  <a:srgbClr val="000000"/>
                </a:solidFill>
                <a:uFillTx/>
                <a:latin typeface="Calibri"/>
              </a:rPr>
              <a:t>:</a:t>
            </a:r>
          </a:p>
        </p:txBody>
      </p:sp>
      <p:sp>
        <p:nvSpPr>
          <p:cNvPr id="8" name="Βέλος: Δεξιό 10">
            <a:extLst>
              <a:ext uri="{FF2B5EF4-FFF2-40B4-BE49-F238E27FC236}">
                <a16:creationId xmlns:a16="http://schemas.microsoft.com/office/drawing/2014/main" id="{F7AAC9E3-331B-4371-8550-C3DD6C025482}"/>
              </a:ext>
            </a:extLst>
          </p:cNvPr>
          <p:cNvSpPr/>
          <p:nvPr/>
        </p:nvSpPr>
        <p:spPr>
          <a:xfrm>
            <a:off x="3704645" y="2333420"/>
            <a:ext cx="745720" cy="261134"/>
          </a:xfrm>
          <a:custGeom>
            <a:avLst>
              <a:gd name="f0" fmla="val 17818"/>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FFFFFF"/>
              </a:solidFill>
              <a:uFillTx/>
              <a:latin typeface="Calibri"/>
            </a:endParaRPr>
          </a:p>
        </p:txBody>
      </p:sp>
      <p:sp>
        <p:nvSpPr>
          <p:cNvPr id="9" name="TextBox 11">
            <a:extLst>
              <a:ext uri="{FF2B5EF4-FFF2-40B4-BE49-F238E27FC236}">
                <a16:creationId xmlns:a16="http://schemas.microsoft.com/office/drawing/2014/main" id="{B6FC2DF7-18B6-4A32-9924-F7BB90C9E2A7}"/>
              </a:ext>
            </a:extLst>
          </p:cNvPr>
          <p:cNvSpPr txBox="1"/>
          <p:nvPr/>
        </p:nvSpPr>
        <p:spPr>
          <a:xfrm>
            <a:off x="897904" y="3005998"/>
            <a:ext cx="2752819"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Μέσα στο πεδίο: 0,8s -1,2s</a:t>
            </a:r>
            <a:endParaRPr lang="el-GR" sz="2400" b="1" i="0" u="none" strike="noStrike" kern="1200" cap="none" spc="0" baseline="0">
              <a:solidFill>
                <a:srgbClr val="000000"/>
              </a:solidFill>
              <a:uFillTx/>
              <a:latin typeface="Calibri"/>
            </a:endParaRPr>
          </a:p>
        </p:txBody>
      </p:sp>
      <p:sp>
        <p:nvSpPr>
          <p:cNvPr id="10" name="Βέλος: Δεξιό 12">
            <a:extLst>
              <a:ext uri="{FF2B5EF4-FFF2-40B4-BE49-F238E27FC236}">
                <a16:creationId xmlns:a16="http://schemas.microsoft.com/office/drawing/2014/main" id="{ECB1CDDC-626B-4959-9183-3A23151FFF03}"/>
              </a:ext>
            </a:extLst>
          </p:cNvPr>
          <p:cNvSpPr/>
          <p:nvPr/>
        </p:nvSpPr>
        <p:spPr>
          <a:xfrm>
            <a:off x="3759381" y="3105366"/>
            <a:ext cx="745720" cy="261134"/>
          </a:xfrm>
          <a:custGeom>
            <a:avLst>
              <a:gd name="f0" fmla="val 17818"/>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FFFFFF"/>
              </a:solidFill>
              <a:uFillTx/>
              <a:latin typeface="Calibri"/>
            </a:endParaRPr>
          </a:p>
        </p:txBody>
      </p:sp>
      <p:sp>
        <p:nvSpPr>
          <p:cNvPr id="11" name="TextBox 13">
            <a:extLst>
              <a:ext uri="{FF2B5EF4-FFF2-40B4-BE49-F238E27FC236}">
                <a16:creationId xmlns:a16="http://schemas.microsoft.com/office/drawing/2014/main" id="{D47E46DB-7E4A-4208-8840-F23BFF5B2A45}"/>
              </a:ext>
            </a:extLst>
          </p:cNvPr>
          <p:cNvSpPr txBox="1"/>
          <p:nvPr/>
        </p:nvSpPr>
        <p:spPr>
          <a:xfrm>
            <a:off x="960046" y="3839254"/>
            <a:ext cx="2309426"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Έξοδος από 1,2</a:t>
            </a:r>
            <a:r>
              <a:rPr lang="en-US" sz="1800" b="1" i="0" u="none" strike="noStrike" kern="1200" cap="none" spc="0" baseline="0">
                <a:solidFill>
                  <a:srgbClr val="000000"/>
                </a:solidFill>
                <a:uFillTx/>
                <a:latin typeface="Calibri"/>
              </a:rPr>
              <a:t>s</a:t>
            </a:r>
            <a:r>
              <a:rPr lang="el-GR" sz="1800" b="1" i="0" u="none" strike="noStrike" kern="1200" cap="none" spc="0" baseline="0">
                <a:solidFill>
                  <a:srgbClr val="000000"/>
                </a:solidFill>
                <a:uFillTx/>
                <a:latin typeface="Calibri"/>
              </a:rPr>
              <a:t> -2s</a:t>
            </a:r>
            <a:endParaRPr lang="el-GR" sz="2400" b="1" i="0" u="none" strike="noStrike" kern="1200" cap="none" spc="0" baseline="0">
              <a:solidFill>
                <a:srgbClr val="000000"/>
              </a:solidFill>
              <a:uFillTx/>
              <a:latin typeface="Calibri"/>
            </a:endParaRPr>
          </a:p>
        </p:txBody>
      </p:sp>
      <p:sp>
        <p:nvSpPr>
          <p:cNvPr id="12" name="Βέλος: Δεξιό 14">
            <a:extLst>
              <a:ext uri="{FF2B5EF4-FFF2-40B4-BE49-F238E27FC236}">
                <a16:creationId xmlns:a16="http://schemas.microsoft.com/office/drawing/2014/main" id="{31F42EAD-B4B2-49C3-B3FF-8CABE7650F80}"/>
              </a:ext>
            </a:extLst>
          </p:cNvPr>
          <p:cNvSpPr/>
          <p:nvPr/>
        </p:nvSpPr>
        <p:spPr>
          <a:xfrm>
            <a:off x="3668399" y="3888531"/>
            <a:ext cx="745720" cy="261134"/>
          </a:xfrm>
          <a:custGeom>
            <a:avLst>
              <a:gd name="f0" fmla="val 17818"/>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FFFFFF"/>
              </a:solidFill>
              <a:uFillTx/>
              <a:latin typeface="Calibri"/>
            </a:endParaRPr>
          </a:p>
        </p:txBody>
      </p:sp>
      <mc:AlternateContent xmlns:mc="http://schemas.openxmlformats.org/markup-compatibility/2006" xmlns:a14="http://schemas.microsoft.com/office/drawing/2010/main">
        <mc:Choice Requires="a14">
          <p:sp>
            <p:nvSpPr>
              <p:cNvPr id="13" name="Ορθογώνιο 2">
                <a:extLst>
                  <a:ext uri="{FF2B5EF4-FFF2-40B4-BE49-F238E27FC236}">
                    <a16:creationId xmlns:a16="http://schemas.microsoft.com/office/drawing/2014/main" id="{EC1DB26B-683F-4B55-930C-41E771228997}"/>
                  </a:ext>
                </a:extLst>
              </p:cNvPr>
              <p:cNvSpPr/>
              <p:nvPr/>
            </p:nvSpPr>
            <p:spPr>
              <a:xfrm>
                <a:off x="4645014" y="2140208"/>
                <a:ext cx="1449433" cy="618244"/>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r>
                        <a:rPr lang="el-GR" i="1">
                          <a:latin typeface="Cambria Math" panose="02040503050406030204" pitchFamily="18" charset="0"/>
                        </a:rPr>
                        <m:t>𝛦</m:t>
                      </m:r>
                      <m:r>
                        <a:rPr lang="el-GR" i="0">
                          <a:latin typeface="Cambria Math" panose="02040503050406030204" pitchFamily="18" charset="0"/>
                        </a:rPr>
                        <m:t>=−</m:t>
                      </m:r>
                      <m:f>
                        <m:fPr>
                          <m:ctrlPr>
                            <a:rPr lang="el-GR" i="1">
                              <a:latin typeface="Cambria Math" panose="02040503050406030204" pitchFamily="18" charset="0"/>
                            </a:rPr>
                          </m:ctrlPr>
                        </m:fPr>
                        <m:num>
                          <m:r>
                            <a:rPr lang="el-GR" i="1">
                              <a:latin typeface="Cambria Math" panose="02040503050406030204" pitchFamily="18" charset="0"/>
                            </a:rPr>
                            <m:t>𝑑</m:t>
                          </m:r>
                          <m:r>
                            <a:rPr lang="el-GR" i="1">
                              <a:latin typeface="Cambria Math" panose="02040503050406030204" pitchFamily="18" charset="0"/>
                            </a:rPr>
                            <m:t>𝛷</m:t>
                          </m:r>
                        </m:num>
                        <m:den>
                          <m:r>
                            <a:rPr lang="el-GR" i="1">
                              <a:latin typeface="Cambria Math" panose="02040503050406030204" pitchFamily="18" charset="0"/>
                            </a:rPr>
                            <m:t>𝑑𝑡</m:t>
                          </m:r>
                        </m:den>
                      </m:f>
                      <m:r>
                        <a:rPr lang="el-GR" i="0">
                          <a:latin typeface="Cambria Math" panose="02040503050406030204" pitchFamily="18" charset="0"/>
                        </a:rPr>
                        <m:t>=</m:t>
                      </m:r>
                    </m:oMath>
                  </m:oMathPara>
                </a14:m>
                <a:endParaRPr lang="el-GR" sz="1800" b="0" i="0" u="none" strike="noStrike" kern="1200" cap="none" spc="0" baseline="0">
                  <a:solidFill>
                    <a:srgbClr val="000000"/>
                  </a:solidFill>
                  <a:uFillTx/>
                  <a:latin typeface="Calibri"/>
                </a:endParaRPr>
              </a:p>
            </p:txBody>
          </p:sp>
        </mc:Choice>
        <mc:Fallback xmlns="">
          <p:sp>
            <p:nvSpPr>
              <p:cNvPr id="13" name="Ορθογώνιο 2">
                <a:extLst>
                  <a:ext uri="{FF2B5EF4-FFF2-40B4-BE49-F238E27FC236}">
                    <a16:creationId xmlns:a16="http://schemas.microsoft.com/office/drawing/2014/main" id="{EC1DB26B-683F-4B55-930C-41E771228997}"/>
                  </a:ext>
                </a:extLst>
              </p:cNvPr>
              <p:cNvSpPr>
                <a:spLocks noRot="1" noChangeAspect="1" noMove="1" noResize="1" noEditPoints="1" noAdjustHandles="1" noChangeArrowheads="1" noChangeShapeType="1" noTextEdit="1"/>
              </p:cNvSpPr>
              <p:nvPr/>
            </p:nvSpPr>
            <p:spPr>
              <a:xfrm>
                <a:off x="4645014" y="2140208"/>
                <a:ext cx="1449433" cy="618244"/>
              </a:xfrm>
              <a:prstGeom prst="rect">
                <a:avLst/>
              </a:prstGeom>
              <a:blipFill>
                <a:blip r:embed="rId3"/>
                <a:stretch>
                  <a:fillRect/>
                </a:stretch>
              </a:blipFill>
              <a:ln cap="flat">
                <a:noFill/>
                <a:prstDash val="solid"/>
              </a:ln>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4" name="Ορθογώνιο 15">
                <a:extLst>
                  <a:ext uri="{FF2B5EF4-FFF2-40B4-BE49-F238E27FC236}">
                    <a16:creationId xmlns:a16="http://schemas.microsoft.com/office/drawing/2014/main" id="{E0113521-D39B-437A-9D21-48EF46E43345}"/>
                  </a:ext>
                </a:extLst>
              </p:cNvPr>
              <p:cNvSpPr/>
              <p:nvPr/>
            </p:nvSpPr>
            <p:spPr>
              <a:xfrm>
                <a:off x="6762984" y="2152790"/>
                <a:ext cx="2406618" cy="642036"/>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r>
                        <a:rPr lang="el-GR">
                          <a:latin typeface="Cambria Math" panose="02040503050406030204" pitchFamily="18" charset="0"/>
                        </a:rPr>
                        <m:t>−</m:t>
                      </m:r>
                      <m:f>
                        <m:fPr>
                          <m:ctrlPr>
                            <a:rPr lang="el-GR" i="1">
                              <a:latin typeface="Cambria Math" panose="02040503050406030204" pitchFamily="18" charset="0"/>
                            </a:rPr>
                          </m:ctrlPr>
                        </m:fPr>
                        <m:num>
                          <m:r>
                            <a:rPr lang="el-GR" i="0">
                              <a:latin typeface="Cambria Math" panose="02040503050406030204" pitchFamily="18" charset="0"/>
                            </a:rPr>
                            <m:t>0,32−0</m:t>
                          </m:r>
                        </m:num>
                        <m:den>
                          <m:r>
                            <a:rPr lang="el-GR" i="0">
                              <a:latin typeface="Cambria Math" panose="02040503050406030204" pitchFamily="18" charset="0"/>
                            </a:rPr>
                            <m:t>0,8</m:t>
                          </m:r>
                        </m:den>
                      </m:f>
                      <m:r>
                        <a:rPr lang="el-GR" i="1">
                          <a:latin typeface="Cambria Math" panose="02040503050406030204" pitchFamily="18" charset="0"/>
                        </a:rPr>
                        <m:t>𝑉</m:t>
                      </m:r>
                      <m:r>
                        <a:rPr lang="el-GR" i="0">
                          <a:latin typeface="Cambria Math" panose="02040503050406030204" pitchFamily="18" charset="0"/>
                        </a:rPr>
                        <m:t>=−0,4</m:t>
                      </m:r>
                      <m:r>
                        <a:rPr lang="el-GR" i="1">
                          <a:latin typeface="Cambria Math" panose="02040503050406030204" pitchFamily="18" charset="0"/>
                        </a:rPr>
                        <m:t>𝑉</m:t>
                      </m:r>
                    </m:oMath>
                  </m:oMathPara>
                </a14:m>
                <a:endParaRPr lang="el-GR" sz="1800" b="0" i="0" u="none" strike="noStrike" kern="1200" cap="none" spc="0" baseline="0">
                  <a:solidFill>
                    <a:srgbClr val="000000"/>
                  </a:solidFill>
                  <a:uFillTx/>
                  <a:latin typeface="Calibri"/>
                </a:endParaRPr>
              </a:p>
            </p:txBody>
          </p:sp>
        </mc:Choice>
        <mc:Fallback xmlns="">
          <p:sp>
            <p:nvSpPr>
              <p:cNvPr id="14" name="Ορθογώνιο 15">
                <a:extLst>
                  <a:ext uri="{FF2B5EF4-FFF2-40B4-BE49-F238E27FC236}">
                    <a16:creationId xmlns:a16="http://schemas.microsoft.com/office/drawing/2014/main" id="{E0113521-D39B-437A-9D21-48EF46E43345}"/>
                  </a:ext>
                </a:extLst>
              </p:cNvPr>
              <p:cNvSpPr>
                <a:spLocks noRot="1" noChangeAspect="1" noMove="1" noResize="1" noEditPoints="1" noAdjustHandles="1" noChangeArrowheads="1" noChangeShapeType="1" noTextEdit="1"/>
              </p:cNvSpPr>
              <p:nvPr/>
            </p:nvSpPr>
            <p:spPr>
              <a:xfrm>
                <a:off x="6762984" y="2152790"/>
                <a:ext cx="2406618" cy="642036"/>
              </a:xfrm>
              <a:prstGeom prst="rect">
                <a:avLst/>
              </a:prstGeom>
              <a:blipFill>
                <a:blip r:embed="rId4"/>
                <a:stretch>
                  <a:fillRect/>
                </a:stretch>
              </a:blipFill>
              <a:ln cap="flat">
                <a:noFill/>
                <a:prstDash val="solid"/>
              </a:ln>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5" name="Ορθογώνιο 16">
                <a:extLst>
                  <a:ext uri="{FF2B5EF4-FFF2-40B4-BE49-F238E27FC236}">
                    <a16:creationId xmlns:a16="http://schemas.microsoft.com/office/drawing/2014/main" id="{1D49A3A3-A4C7-46AF-BE3A-3E9A4E94F024}"/>
                  </a:ext>
                </a:extLst>
              </p:cNvPr>
              <p:cNvSpPr/>
              <p:nvPr/>
            </p:nvSpPr>
            <p:spPr>
              <a:xfrm>
                <a:off x="5958001" y="2142969"/>
                <a:ext cx="1002776" cy="612730"/>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r>
                        <a:rPr lang="el-GR">
                          <a:latin typeface="Cambria Math" panose="02040503050406030204" pitchFamily="18" charset="0"/>
                        </a:rPr>
                        <m:t>−</m:t>
                      </m:r>
                      <m:f>
                        <m:fPr>
                          <m:ctrlPr>
                            <a:rPr lang="el-GR" i="1">
                              <a:latin typeface="Cambria Math" panose="02040503050406030204" pitchFamily="18" charset="0"/>
                            </a:rPr>
                          </m:ctrlPr>
                        </m:fPr>
                        <m:num>
                          <m:r>
                            <a:rPr lang="el-GR" i="1">
                              <a:latin typeface="Cambria Math" panose="02040503050406030204" pitchFamily="18" charset="0"/>
                            </a:rPr>
                            <m:t>𝛥𝛷</m:t>
                          </m:r>
                        </m:num>
                        <m:den>
                          <m:r>
                            <a:rPr lang="el-GR" i="1">
                              <a:latin typeface="Cambria Math" panose="02040503050406030204" pitchFamily="18" charset="0"/>
                            </a:rPr>
                            <m:t>𝛥</m:t>
                          </m:r>
                          <m:r>
                            <a:rPr lang="el-GR" i="1">
                              <a:latin typeface="Cambria Math" panose="02040503050406030204" pitchFamily="18" charset="0"/>
                            </a:rPr>
                            <m:t>𝑡</m:t>
                          </m:r>
                        </m:den>
                      </m:f>
                      <m:r>
                        <a:rPr lang="el-GR" i="0">
                          <a:latin typeface="Cambria Math" panose="02040503050406030204" pitchFamily="18" charset="0"/>
                        </a:rPr>
                        <m:t>=</m:t>
                      </m:r>
                    </m:oMath>
                  </m:oMathPara>
                </a14:m>
                <a:endParaRPr lang="el-GR" sz="1800" b="0" i="0" u="none" strike="noStrike" kern="1200" cap="none" spc="0" baseline="0">
                  <a:solidFill>
                    <a:srgbClr val="000000"/>
                  </a:solidFill>
                  <a:uFillTx/>
                  <a:latin typeface="Calibri"/>
                </a:endParaRPr>
              </a:p>
            </p:txBody>
          </p:sp>
        </mc:Choice>
        <mc:Fallback xmlns="">
          <p:sp>
            <p:nvSpPr>
              <p:cNvPr id="15" name="Ορθογώνιο 16">
                <a:extLst>
                  <a:ext uri="{FF2B5EF4-FFF2-40B4-BE49-F238E27FC236}">
                    <a16:creationId xmlns:a16="http://schemas.microsoft.com/office/drawing/2014/main" id="{1D49A3A3-A4C7-46AF-BE3A-3E9A4E94F024}"/>
                  </a:ext>
                </a:extLst>
              </p:cNvPr>
              <p:cNvSpPr>
                <a:spLocks noRot="1" noChangeAspect="1" noMove="1" noResize="1" noEditPoints="1" noAdjustHandles="1" noChangeArrowheads="1" noChangeShapeType="1" noTextEdit="1"/>
              </p:cNvSpPr>
              <p:nvPr/>
            </p:nvSpPr>
            <p:spPr>
              <a:xfrm>
                <a:off x="5958001" y="2142969"/>
                <a:ext cx="1002776" cy="612730"/>
              </a:xfrm>
              <a:prstGeom prst="rect">
                <a:avLst/>
              </a:prstGeom>
              <a:blipFill>
                <a:blip r:embed="rId5"/>
                <a:stretch>
                  <a:fillRect/>
                </a:stretch>
              </a:blipFill>
              <a:ln cap="flat">
                <a:noFill/>
                <a:prstDash val="solid"/>
              </a:ln>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6" name="Ορθογώνιο 3">
                <a:extLst>
                  <a:ext uri="{FF2B5EF4-FFF2-40B4-BE49-F238E27FC236}">
                    <a16:creationId xmlns:a16="http://schemas.microsoft.com/office/drawing/2014/main" id="{6A8677D4-E216-4137-874C-10F4D2E8A80D}"/>
                  </a:ext>
                </a:extLst>
              </p:cNvPr>
              <p:cNvSpPr/>
              <p:nvPr/>
            </p:nvSpPr>
            <p:spPr>
              <a:xfrm>
                <a:off x="4722437" y="2874809"/>
                <a:ext cx="1449433" cy="618244"/>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r>
                        <a:rPr lang="el-GR" i="1">
                          <a:latin typeface="Cambria Math" panose="02040503050406030204" pitchFamily="18" charset="0"/>
                        </a:rPr>
                        <m:t>𝛦</m:t>
                      </m:r>
                      <m:r>
                        <a:rPr lang="el-GR" i="0">
                          <a:latin typeface="Cambria Math" panose="02040503050406030204" pitchFamily="18" charset="0"/>
                        </a:rPr>
                        <m:t>=−</m:t>
                      </m:r>
                      <m:f>
                        <m:fPr>
                          <m:ctrlPr>
                            <a:rPr lang="el-GR" i="1">
                              <a:latin typeface="Cambria Math" panose="02040503050406030204" pitchFamily="18" charset="0"/>
                            </a:rPr>
                          </m:ctrlPr>
                        </m:fPr>
                        <m:num>
                          <m:r>
                            <a:rPr lang="el-GR" i="1">
                              <a:latin typeface="Cambria Math" panose="02040503050406030204" pitchFamily="18" charset="0"/>
                            </a:rPr>
                            <m:t>𝑑</m:t>
                          </m:r>
                          <m:r>
                            <a:rPr lang="el-GR" i="1">
                              <a:latin typeface="Cambria Math" panose="02040503050406030204" pitchFamily="18" charset="0"/>
                            </a:rPr>
                            <m:t>𝛷</m:t>
                          </m:r>
                        </m:num>
                        <m:den>
                          <m:r>
                            <a:rPr lang="el-GR" i="1">
                              <a:latin typeface="Cambria Math" panose="02040503050406030204" pitchFamily="18" charset="0"/>
                            </a:rPr>
                            <m:t>𝑑𝑡</m:t>
                          </m:r>
                        </m:den>
                      </m:f>
                      <m:r>
                        <a:rPr lang="el-GR" i="0">
                          <a:latin typeface="Cambria Math" panose="02040503050406030204" pitchFamily="18" charset="0"/>
                        </a:rPr>
                        <m:t>=</m:t>
                      </m:r>
                    </m:oMath>
                  </m:oMathPara>
                </a14:m>
                <a:endParaRPr lang="el-GR" sz="1800" b="0" i="0" u="none" strike="noStrike" kern="1200" cap="none" spc="0" baseline="0">
                  <a:solidFill>
                    <a:srgbClr val="000000"/>
                  </a:solidFill>
                  <a:uFillTx/>
                  <a:latin typeface="Calibri"/>
                </a:endParaRPr>
              </a:p>
            </p:txBody>
          </p:sp>
        </mc:Choice>
        <mc:Fallback xmlns="">
          <p:sp>
            <p:nvSpPr>
              <p:cNvPr id="16" name="Ορθογώνιο 3">
                <a:extLst>
                  <a:ext uri="{FF2B5EF4-FFF2-40B4-BE49-F238E27FC236}">
                    <a16:creationId xmlns:a16="http://schemas.microsoft.com/office/drawing/2014/main" id="{6A8677D4-E216-4137-874C-10F4D2E8A80D}"/>
                  </a:ext>
                </a:extLst>
              </p:cNvPr>
              <p:cNvSpPr>
                <a:spLocks noRot="1" noChangeAspect="1" noMove="1" noResize="1" noEditPoints="1" noAdjustHandles="1" noChangeArrowheads="1" noChangeShapeType="1" noTextEdit="1"/>
              </p:cNvSpPr>
              <p:nvPr/>
            </p:nvSpPr>
            <p:spPr>
              <a:xfrm>
                <a:off x="4722437" y="2874809"/>
                <a:ext cx="1449433" cy="618244"/>
              </a:xfrm>
              <a:prstGeom prst="rect">
                <a:avLst/>
              </a:prstGeom>
              <a:blipFill>
                <a:blip r:embed="rId6"/>
                <a:stretch>
                  <a:fillRect/>
                </a:stretch>
              </a:blipFill>
              <a:ln cap="flat">
                <a:noFill/>
                <a:prstDash val="solid"/>
              </a:ln>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7" name="Ορθογώνιο 17">
                <a:extLst>
                  <a:ext uri="{FF2B5EF4-FFF2-40B4-BE49-F238E27FC236}">
                    <a16:creationId xmlns:a16="http://schemas.microsoft.com/office/drawing/2014/main" id="{CD4563FA-5E7C-49AD-9362-CBE7CD1DBB73}"/>
                  </a:ext>
                </a:extLst>
              </p:cNvPr>
              <p:cNvSpPr/>
              <p:nvPr/>
            </p:nvSpPr>
            <p:spPr>
              <a:xfrm>
                <a:off x="6960769" y="3023408"/>
                <a:ext cx="365805"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r>
                        <a:rPr lang="el-GR">
                          <a:latin typeface="Cambria Math" panose="02040503050406030204" pitchFamily="18" charset="0"/>
                        </a:rPr>
                        <m:t>0</m:t>
                      </m:r>
                    </m:oMath>
                  </m:oMathPara>
                </a14:m>
                <a:endParaRPr lang="el-GR" sz="1800" b="0" i="0" u="none" strike="noStrike" kern="1200" cap="none" spc="0" baseline="0">
                  <a:solidFill>
                    <a:srgbClr val="000000"/>
                  </a:solidFill>
                  <a:uFillTx/>
                  <a:latin typeface="Calibri"/>
                </a:endParaRPr>
              </a:p>
            </p:txBody>
          </p:sp>
        </mc:Choice>
        <mc:Fallback xmlns="">
          <p:sp>
            <p:nvSpPr>
              <p:cNvPr id="17" name="Ορθογώνιο 17">
                <a:extLst>
                  <a:ext uri="{FF2B5EF4-FFF2-40B4-BE49-F238E27FC236}">
                    <a16:creationId xmlns:a16="http://schemas.microsoft.com/office/drawing/2014/main" id="{CD4563FA-5E7C-49AD-9362-CBE7CD1DBB73}"/>
                  </a:ext>
                </a:extLst>
              </p:cNvPr>
              <p:cNvSpPr>
                <a:spLocks noRot="1" noChangeAspect="1" noMove="1" noResize="1" noEditPoints="1" noAdjustHandles="1" noChangeArrowheads="1" noChangeShapeType="1" noTextEdit="1"/>
              </p:cNvSpPr>
              <p:nvPr/>
            </p:nvSpPr>
            <p:spPr>
              <a:xfrm>
                <a:off x="6960769" y="3023408"/>
                <a:ext cx="365805" cy="369335"/>
              </a:xfrm>
              <a:prstGeom prst="rect">
                <a:avLst/>
              </a:prstGeom>
              <a:blipFill>
                <a:blip r:embed="rId7"/>
                <a:stretch>
                  <a:fillRect/>
                </a:stretch>
              </a:blipFill>
              <a:ln cap="flat">
                <a:noFill/>
                <a:prstDash val="solid"/>
              </a:ln>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8" name="Ορθογώνιο 18">
                <a:extLst>
                  <a:ext uri="{FF2B5EF4-FFF2-40B4-BE49-F238E27FC236}">
                    <a16:creationId xmlns:a16="http://schemas.microsoft.com/office/drawing/2014/main" id="{D9A4FA15-2C14-468E-BD89-791DA76B0DC6}"/>
                  </a:ext>
                </a:extLst>
              </p:cNvPr>
              <p:cNvSpPr/>
              <p:nvPr/>
            </p:nvSpPr>
            <p:spPr>
              <a:xfrm>
                <a:off x="6084353" y="2884301"/>
                <a:ext cx="1002776" cy="612730"/>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r>
                        <a:rPr lang="el-GR">
                          <a:latin typeface="Cambria Math" panose="02040503050406030204" pitchFamily="18" charset="0"/>
                        </a:rPr>
                        <m:t>−</m:t>
                      </m:r>
                      <m:f>
                        <m:fPr>
                          <m:ctrlPr>
                            <a:rPr lang="el-GR" i="1">
                              <a:latin typeface="Cambria Math" panose="02040503050406030204" pitchFamily="18" charset="0"/>
                            </a:rPr>
                          </m:ctrlPr>
                        </m:fPr>
                        <m:num>
                          <m:r>
                            <a:rPr lang="el-GR" i="1">
                              <a:latin typeface="Cambria Math" panose="02040503050406030204" pitchFamily="18" charset="0"/>
                            </a:rPr>
                            <m:t>𝛥𝛷</m:t>
                          </m:r>
                        </m:num>
                        <m:den>
                          <m:r>
                            <a:rPr lang="el-GR" i="1">
                              <a:latin typeface="Cambria Math" panose="02040503050406030204" pitchFamily="18" charset="0"/>
                            </a:rPr>
                            <m:t>𝛥</m:t>
                          </m:r>
                          <m:r>
                            <a:rPr lang="el-GR" i="1">
                              <a:latin typeface="Cambria Math" panose="02040503050406030204" pitchFamily="18" charset="0"/>
                            </a:rPr>
                            <m:t>𝑡</m:t>
                          </m:r>
                        </m:den>
                      </m:f>
                      <m:r>
                        <a:rPr lang="el-GR" i="0">
                          <a:latin typeface="Cambria Math" panose="02040503050406030204" pitchFamily="18" charset="0"/>
                        </a:rPr>
                        <m:t>=</m:t>
                      </m:r>
                    </m:oMath>
                  </m:oMathPara>
                </a14:m>
                <a:endParaRPr lang="el-GR" sz="1800" b="0" i="0" u="none" strike="noStrike" kern="1200" cap="none" spc="0" baseline="0">
                  <a:solidFill>
                    <a:srgbClr val="000000"/>
                  </a:solidFill>
                  <a:uFillTx/>
                  <a:latin typeface="Calibri"/>
                </a:endParaRPr>
              </a:p>
            </p:txBody>
          </p:sp>
        </mc:Choice>
        <mc:Fallback xmlns="">
          <p:sp>
            <p:nvSpPr>
              <p:cNvPr id="18" name="Ορθογώνιο 18">
                <a:extLst>
                  <a:ext uri="{FF2B5EF4-FFF2-40B4-BE49-F238E27FC236}">
                    <a16:creationId xmlns:a16="http://schemas.microsoft.com/office/drawing/2014/main" id="{D9A4FA15-2C14-468E-BD89-791DA76B0DC6}"/>
                  </a:ext>
                </a:extLst>
              </p:cNvPr>
              <p:cNvSpPr>
                <a:spLocks noRot="1" noChangeAspect="1" noMove="1" noResize="1" noEditPoints="1" noAdjustHandles="1" noChangeArrowheads="1" noChangeShapeType="1" noTextEdit="1"/>
              </p:cNvSpPr>
              <p:nvPr/>
            </p:nvSpPr>
            <p:spPr>
              <a:xfrm>
                <a:off x="6084353" y="2884301"/>
                <a:ext cx="1002776" cy="612730"/>
              </a:xfrm>
              <a:prstGeom prst="rect">
                <a:avLst/>
              </a:prstGeom>
              <a:blipFill>
                <a:blip r:embed="rId8"/>
                <a:stretch>
                  <a:fillRect/>
                </a:stretch>
              </a:blipFill>
              <a:ln cap="flat">
                <a:noFill/>
                <a:prstDash val="solid"/>
              </a:ln>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9" name="Ορθογώνιο 19">
                <a:extLst>
                  <a:ext uri="{FF2B5EF4-FFF2-40B4-BE49-F238E27FC236}">
                    <a16:creationId xmlns:a16="http://schemas.microsoft.com/office/drawing/2014/main" id="{82620E21-F6CF-4B3D-B043-346EF7F6897D}"/>
                  </a:ext>
                </a:extLst>
              </p:cNvPr>
              <p:cNvSpPr/>
              <p:nvPr/>
            </p:nvSpPr>
            <p:spPr>
              <a:xfrm>
                <a:off x="4704807" y="3609420"/>
                <a:ext cx="1449433" cy="618244"/>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r>
                        <a:rPr lang="el-GR" i="1">
                          <a:latin typeface="Cambria Math" panose="02040503050406030204" pitchFamily="18" charset="0"/>
                        </a:rPr>
                        <m:t>𝛦</m:t>
                      </m:r>
                      <m:r>
                        <a:rPr lang="el-GR" i="0">
                          <a:latin typeface="Cambria Math" panose="02040503050406030204" pitchFamily="18" charset="0"/>
                        </a:rPr>
                        <m:t>=−</m:t>
                      </m:r>
                      <m:f>
                        <m:fPr>
                          <m:ctrlPr>
                            <a:rPr lang="el-GR" i="1">
                              <a:latin typeface="Cambria Math" panose="02040503050406030204" pitchFamily="18" charset="0"/>
                            </a:rPr>
                          </m:ctrlPr>
                        </m:fPr>
                        <m:num>
                          <m:r>
                            <a:rPr lang="el-GR" i="1">
                              <a:latin typeface="Cambria Math" panose="02040503050406030204" pitchFamily="18" charset="0"/>
                            </a:rPr>
                            <m:t>𝑑</m:t>
                          </m:r>
                          <m:r>
                            <a:rPr lang="el-GR" i="1">
                              <a:latin typeface="Cambria Math" panose="02040503050406030204" pitchFamily="18" charset="0"/>
                            </a:rPr>
                            <m:t>𝛷</m:t>
                          </m:r>
                        </m:num>
                        <m:den>
                          <m:r>
                            <a:rPr lang="el-GR" i="1">
                              <a:latin typeface="Cambria Math" panose="02040503050406030204" pitchFamily="18" charset="0"/>
                            </a:rPr>
                            <m:t>𝑑𝑡</m:t>
                          </m:r>
                        </m:den>
                      </m:f>
                      <m:r>
                        <a:rPr lang="el-GR" i="0">
                          <a:latin typeface="Cambria Math" panose="02040503050406030204" pitchFamily="18" charset="0"/>
                        </a:rPr>
                        <m:t>=</m:t>
                      </m:r>
                    </m:oMath>
                  </m:oMathPara>
                </a14:m>
                <a:endParaRPr lang="el-GR" sz="1800" b="0" i="0" u="none" strike="noStrike" kern="1200" cap="none" spc="0" baseline="0">
                  <a:solidFill>
                    <a:srgbClr val="000000"/>
                  </a:solidFill>
                  <a:uFillTx/>
                  <a:latin typeface="Calibri"/>
                </a:endParaRPr>
              </a:p>
            </p:txBody>
          </p:sp>
        </mc:Choice>
        <mc:Fallback xmlns="">
          <p:sp>
            <p:nvSpPr>
              <p:cNvPr id="19" name="Ορθογώνιο 19">
                <a:extLst>
                  <a:ext uri="{FF2B5EF4-FFF2-40B4-BE49-F238E27FC236}">
                    <a16:creationId xmlns:a16="http://schemas.microsoft.com/office/drawing/2014/main" id="{82620E21-F6CF-4B3D-B043-346EF7F6897D}"/>
                  </a:ext>
                </a:extLst>
              </p:cNvPr>
              <p:cNvSpPr>
                <a:spLocks noRot="1" noChangeAspect="1" noMove="1" noResize="1" noEditPoints="1" noAdjustHandles="1" noChangeArrowheads="1" noChangeShapeType="1" noTextEdit="1"/>
              </p:cNvSpPr>
              <p:nvPr/>
            </p:nvSpPr>
            <p:spPr>
              <a:xfrm>
                <a:off x="4704807" y="3609420"/>
                <a:ext cx="1449433" cy="618244"/>
              </a:xfrm>
              <a:prstGeom prst="rect">
                <a:avLst/>
              </a:prstGeom>
              <a:blipFill>
                <a:blip r:embed="rId9"/>
                <a:stretch>
                  <a:fillRect/>
                </a:stretch>
              </a:blipFill>
              <a:ln cap="flat">
                <a:noFill/>
                <a:prstDash val="solid"/>
              </a:ln>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20" name="Ορθογώνιο 20">
                <a:extLst>
                  <a:ext uri="{FF2B5EF4-FFF2-40B4-BE49-F238E27FC236}">
                    <a16:creationId xmlns:a16="http://schemas.microsoft.com/office/drawing/2014/main" id="{F6C71E9D-8BD3-4BB6-9B67-A856061DA918}"/>
                  </a:ext>
                </a:extLst>
              </p:cNvPr>
              <p:cNvSpPr/>
              <p:nvPr/>
            </p:nvSpPr>
            <p:spPr>
              <a:xfrm>
                <a:off x="6823088" y="3619881"/>
                <a:ext cx="2406618" cy="642036"/>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r>
                        <a:rPr lang="el-GR">
                          <a:latin typeface="Cambria Math" panose="02040503050406030204" pitchFamily="18" charset="0"/>
                        </a:rPr>
                        <m:t>−</m:t>
                      </m:r>
                      <m:f>
                        <m:fPr>
                          <m:ctrlPr>
                            <a:rPr lang="el-GR" i="1">
                              <a:latin typeface="Cambria Math" panose="02040503050406030204" pitchFamily="18" charset="0"/>
                            </a:rPr>
                          </m:ctrlPr>
                        </m:fPr>
                        <m:num>
                          <m:r>
                            <a:rPr lang="el-GR" i="0">
                              <a:latin typeface="Cambria Math" panose="02040503050406030204" pitchFamily="18" charset="0"/>
                            </a:rPr>
                            <m:t>0−0,32</m:t>
                          </m:r>
                        </m:num>
                        <m:den>
                          <m:r>
                            <a:rPr lang="el-GR" i="0">
                              <a:latin typeface="Cambria Math" panose="02040503050406030204" pitchFamily="18" charset="0"/>
                            </a:rPr>
                            <m:t>0,8</m:t>
                          </m:r>
                        </m:den>
                      </m:f>
                      <m:r>
                        <a:rPr lang="el-GR" i="1">
                          <a:latin typeface="Cambria Math" panose="02040503050406030204" pitchFamily="18" charset="0"/>
                        </a:rPr>
                        <m:t>𝑉</m:t>
                      </m:r>
                      <m:r>
                        <a:rPr lang="el-GR" i="0">
                          <a:latin typeface="Cambria Math" panose="02040503050406030204" pitchFamily="18" charset="0"/>
                        </a:rPr>
                        <m:t>=+0,4</m:t>
                      </m:r>
                      <m:r>
                        <a:rPr lang="el-GR" i="1">
                          <a:latin typeface="Cambria Math" panose="02040503050406030204" pitchFamily="18" charset="0"/>
                        </a:rPr>
                        <m:t>𝑉</m:t>
                      </m:r>
                    </m:oMath>
                  </m:oMathPara>
                </a14:m>
                <a:endParaRPr lang="el-GR" sz="1800" b="0" i="0" u="none" strike="noStrike" kern="1200" cap="none" spc="0" baseline="0">
                  <a:solidFill>
                    <a:srgbClr val="000000"/>
                  </a:solidFill>
                  <a:uFillTx/>
                  <a:latin typeface="Calibri"/>
                </a:endParaRPr>
              </a:p>
            </p:txBody>
          </p:sp>
        </mc:Choice>
        <mc:Fallback xmlns="">
          <p:sp>
            <p:nvSpPr>
              <p:cNvPr id="20" name="Ορθογώνιο 20">
                <a:extLst>
                  <a:ext uri="{FF2B5EF4-FFF2-40B4-BE49-F238E27FC236}">
                    <a16:creationId xmlns:a16="http://schemas.microsoft.com/office/drawing/2014/main" id="{F6C71E9D-8BD3-4BB6-9B67-A856061DA918}"/>
                  </a:ext>
                </a:extLst>
              </p:cNvPr>
              <p:cNvSpPr>
                <a:spLocks noRot="1" noChangeAspect="1" noMove="1" noResize="1" noEditPoints="1" noAdjustHandles="1" noChangeArrowheads="1" noChangeShapeType="1" noTextEdit="1"/>
              </p:cNvSpPr>
              <p:nvPr/>
            </p:nvSpPr>
            <p:spPr>
              <a:xfrm>
                <a:off x="6823088" y="3619881"/>
                <a:ext cx="2406618" cy="642036"/>
              </a:xfrm>
              <a:prstGeom prst="rect">
                <a:avLst/>
              </a:prstGeom>
              <a:blipFill>
                <a:blip r:embed="rId10"/>
                <a:stretch>
                  <a:fillRect/>
                </a:stretch>
              </a:blipFill>
              <a:ln cap="flat">
                <a:noFill/>
                <a:prstDash val="solid"/>
              </a:ln>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21" name="Ορθογώνιο 21">
                <a:extLst>
                  <a:ext uri="{FF2B5EF4-FFF2-40B4-BE49-F238E27FC236}">
                    <a16:creationId xmlns:a16="http://schemas.microsoft.com/office/drawing/2014/main" id="{45E47E5B-25CD-4072-9A94-C8174C6E0747}"/>
                  </a:ext>
                </a:extLst>
              </p:cNvPr>
              <p:cNvSpPr/>
              <p:nvPr/>
            </p:nvSpPr>
            <p:spPr>
              <a:xfrm>
                <a:off x="5958001" y="3612538"/>
                <a:ext cx="1002776" cy="612730"/>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r>
                        <a:rPr lang="el-GR">
                          <a:latin typeface="Cambria Math" panose="02040503050406030204" pitchFamily="18" charset="0"/>
                        </a:rPr>
                        <m:t>−</m:t>
                      </m:r>
                      <m:f>
                        <m:fPr>
                          <m:ctrlPr>
                            <a:rPr lang="el-GR" i="1">
                              <a:latin typeface="Cambria Math" panose="02040503050406030204" pitchFamily="18" charset="0"/>
                            </a:rPr>
                          </m:ctrlPr>
                        </m:fPr>
                        <m:num>
                          <m:r>
                            <a:rPr lang="el-GR" i="1">
                              <a:latin typeface="Cambria Math" panose="02040503050406030204" pitchFamily="18" charset="0"/>
                            </a:rPr>
                            <m:t>𝛥𝛷</m:t>
                          </m:r>
                        </m:num>
                        <m:den>
                          <m:r>
                            <a:rPr lang="el-GR" i="1">
                              <a:latin typeface="Cambria Math" panose="02040503050406030204" pitchFamily="18" charset="0"/>
                            </a:rPr>
                            <m:t>𝛥</m:t>
                          </m:r>
                          <m:r>
                            <a:rPr lang="el-GR" i="1">
                              <a:latin typeface="Cambria Math" panose="02040503050406030204" pitchFamily="18" charset="0"/>
                            </a:rPr>
                            <m:t>𝑡</m:t>
                          </m:r>
                        </m:den>
                      </m:f>
                      <m:r>
                        <a:rPr lang="el-GR" i="0">
                          <a:latin typeface="Cambria Math" panose="02040503050406030204" pitchFamily="18" charset="0"/>
                        </a:rPr>
                        <m:t>=</m:t>
                      </m:r>
                    </m:oMath>
                  </m:oMathPara>
                </a14:m>
                <a:endParaRPr lang="el-GR" sz="1800" b="0" i="0" u="none" strike="noStrike" kern="1200" cap="none" spc="0" baseline="0">
                  <a:solidFill>
                    <a:srgbClr val="000000"/>
                  </a:solidFill>
                  <a:uFillTx/>
                  <a:latin typeface="Calibri"/>
                </a:endParaRPr>
              </a:p>
            </p:txBody>
          </p:sp>
        </mc:Choice>
        <mc:Fallback xmlns="">
          <p:sp>
            <p:nvSpPr>
              <p:cNvPr id="21" name="Ορθογώνιο 21">
                <a:extLst>
                  <a:ext uri="{FF2B5EF4-FFF2-40B4-BE49-F238E27FC236}">
                    <a16:creationId xmlns:a16="http://schemas.microsoft.com/office/drawing/2014/main" id="{45E47E5B-25CD-4072-9A94-C8174C6E0747}"/>
                  </a:ext>
                </a:extLst>
              </p:cNvPr>
              <p:cNvSpPr>
                <a:spLocks noRot="1" noChangeAspect="1" noMove="1" noResize="1" noEditPoints="1" noAdjustHandles="1" noChangeArrowheads="1" noChangeShapeType="1" noTextEdit="1"/>
              </p:cNvSpPr>
              <p:nvPr/>
            </p:nvSpPr>
            <p:spPr>
              <a:xfrm>
                <a:off x="5958001" y="3612538"/>
                <a:ext cx="1002776" cy="612730"/>
              </a:xfrm>
              <a:prstGeom prst="rect">
                <a:avLst/>
              </a:prstGeom>
              <a:blipFill>
                <a:blip r:embed="rId11"/>
                <a:stretch>
                  <a:fillRect/>
                </a:stretch>
              </a:blipFill>
              <a:ln cap="flat">
                <a:noFill/>
                <a:prstDash val="solid"/>
              </a:ln>
            </p:spPr>
            <p:txBody>
              <a:bodyPr/>
              <a:lstStyle/>
              <a:p>
                <a:r>
                  <a:rPr lang="el-GR">
                    <a:noFill/>
                  </a:rPr>
                  <a:t> </a:t>
                </a:r>
              </a:p>
            </p:txBody>
          </p:sp>
        </mc:Fallback>
      </mc:AlternateContent>
      <p:sp>
        <p:nvSpPr>
          <p:cNvPr id="22" name="Βέλος: Δεξιό 22">
            <a:extLst>
              <a:ext uri="{FF2B5EF4-FFF2-40B4-BE49-F238E27FC236}">
                <a16:creationId xmlns:a16="http://schemas.microsoft.com/office/drawing/2014/main" id="{33DD30D3-2365-4821-8BEB-55B0CC82B89B}"/>
              </a:ext>
            </a:extLst>
          </p:cNvPr>
          <p:cNvSpPr/>
          <p:nvPr/>
        </p:nvSpPr>
        <p:spPr>
          <a:xfrm>
            <a:off x="3759381" y="5151949"/>
            <a:ext cx="745720" cy="261134"/>
          </a:xfrm>
          <a:custGeom>
            <a:avLst>
              <a:gd name="f0" fmla="val 17818"/>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FFFFFF"/>
              </a:solidFill>
              <a:uFillTx/>
              <a:latin typeface="Calibri"/>
            </a:endParaRPr>
          </a:p>
        </p:txBody>
      </p:sp>
      <p:pic>
        <p:nvPicPr>
          <p:cNvPr id="23" name="Εικόνα 23">
            <a:extLst>
              <a:ext uri="{FF2B5EF4-FFF2-40B4-BE49-F238E27FC236}">
                <a16:creationId xmlns:a16="http://schemas.microsoft.com/office/drawing/2014/main" id="{EF4B538D-A5D0-4CC5-A530-EB0218B0536F}"/>
              </a:ext>
            </a:extLst>
          </p:cNvPr>
          <p:cNvPicPr>
            <a:picLocks noChangeAspect="1"/>
          </p:cNvPicPr>
          <p:nvPr/>
        </p:nvPicPr>
        <p:blipFill>
          <a:blip r:embed="rId12"/>
          <a:stretch>
            <a:fillRect/>
          </a:stretch>
        </p:blipFill>
        <p:spPr>
          <a:xfrm>
            <a:off x="4936781" y="4438324"/>
            <a:ext cx="3400425" cy="1704971"/>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1"/>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22"/>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nodeType="clickEffect">
                                  <p:stCondLst>
                                    <p:cond delay="0"/>
                                  </p:stCondLst>
                                  <p:childTnLst>
                                    <p:set>
                                      <p:cBhvr>
                                        <p:cTn id="79"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p:bldP spid="10" grpId="0" animBg="1"/>
      <p:bldP spid="11" grpId="0"/>
      <p:bldP spid="12" grpId="0" animBg="1"/>
      <p:bldP spid="13" grpId="0"/>
      <p:bldP spid="14" grpId="0"/>
      <p:bldP spid="15" grpId="0"/>
      <p:bldP spid="16" grpId="0"/>
      <p:bldP spid="17" grpId="0"/>
      <p:bldP spid="18" grpId="0"/>
      <p:bldP spid="19" grpId="0"/>
      <p:bldP spid="20" grpId="0"/>
      <p:bldP spid="21"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name="Slide7">
    <p:bg>
      <p:bgPr>
        <a:solidFill>
          <a:srgbClr val="E2F0D9"/>
        </a:solidFill>
        <a:effectLst/>
      </p:bgPr>
    </p:b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7F8DDEA-247B-4C92-9D88-8FE20566027D}"/>
              </a:ext>
            </a:extLst>
          </p:cNvPr>
          <p:cNvSpPr/>
          <p:nvPr/>
        </p:nvSpPr>
        <p:spPr>
          <a:xfrm>
            <a:off x="0" y="0"/>
            <a:ext cx="12191996" cy="45720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pic>
        <p:nvPicPr>
          <p:cNvPr id="3" name="Picture 9">
            <a:extLst>
              <a:ext uri="{FF2B5EF4-FFF2-40B4-BE49-F238E27FC236}">
                <a16:creationId xmlns:a16="http://schemas.microsoft.com/office/drawing/2014/main" id="{F4C02249-AAEE-489B-B850-5FDE8B32328B}"/>
              </a:ext>
            </a:extLst>
          </p:cNvPr>
          <p:cNvPicPr>
            <a:picLocks noChangeAspect="1"/>
          </p:cNvPicPr>
          <p:nvPr/>
        </p:nvPicPr>
        <p:blipFill>
          <a:blip r:embed="rId2"/>
          <a:srcRect/>
          <a:stretch>
            <a:fillRect/>
          </a:stretch>
        </p:blipFill>
        <p:spPr>
          <a:xfrm>
            <a:off x="343448" y="850730"/>
            <a:ext cx="1227902" cy="1170340"/>
          </a:xfrm>
          <a:prstGeom prst="rect">
            <a:avLst/>
          </a:prstGeom>
          <a:noFill/>
          <a:ln cap="flat">
            <a:noFill/>
          </a:ln>
          <a:effectLst>
            <a:outerShdw dist="139699" dir="2700000" algn="tl">
              <a:srgbClr val="333333">
                <a:alpha val="65000"/>
              </a:srgbClr>
            </a:outerShdw>
          </a:effectLst>
        </p:spPr>
      </p:pic>
      <p:sp>
        <p:nvSpPr>
          <p:cNvPr id="4" name="Θέση υποσέλιδου 1">
            <a:extLst>
              <a:ext uri="{FF2B5EF4-FFF2-40B4-BE49-F238E27FC236}">
                <a16:creationId xmlns:a16="http://schemas.microsoft.com/office/drawing/2014/main" id="{CE13F440-591C-48DE-B7CE-DFEF80BD424D}"/>
              </a:ext>
            </a:extLst>
          </p:cNvPr>
          <p:cNvSpPr txBox="1"/>
          <p:nvPr/>
        </p:nvSpPr>
        <p:spPr>
          <a:xfrm>
            <a:off x="4165604" y="6356351"/>
            <a:ext cx="3860797"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1" u="none" strike="noStrike" kern="1200" cap="none" spc="0" baseline="0">
                <a:solidFill>
                  <a:srgbClr val="0070C0"/>
                </a:solidFill>
                <a:uFillTx/>
                <a:latin typeface="Calibri"/>
              </a:rPr>
              <a:t>ylikonet.gr</a:t>
            </a:r>
            <a:endParaRPr lang="el-GR" sz="1200" b="1" i="1" u="none" strike="noStrike" kern="1200" cap="none" spc="0" baseline="0">
              <a:solidFill>
                <a:srgbClr val="0070C0"/>
              </a:solidFill>
              <a:uFillTx/>
              <a:latin typeface="Calibri"/>
            </a:endParaRPr>
          </a:p>
        </p:txBody>
      </p:sp>
      <p:sp>
        <p:nvSpPr>
          <p:cNvPr id="5" name="TextBox 9">
            <a:extLst>
              <a:ext uri="{FF2B5EF4-FFF2-40B4-BE49-F238E27FC236}">
                <a16:creationId xmlns:a16="http://schemas.microsoft.com/office/drawing/2014/main" id="{C4AD852A-859C-418F-AEF3-6403983F9453}"/>
              </a:ext>
            </a:extLst>
          </p:cNvPr>
          <p:cNvSpPr txBox="1"/>
          <p:nvPr/>
        </p:nvSpPr>
        <p:spPr>
          <a:xfrm>
            <a:off x="1705996" y="430398"/>
            <a:ext cx="5369512" cy="369335"/>
          </a:xfrm>
          <a:prstGeom prst="rect">
            <a:avLst/>
          </a:prstGeom>
          <a:noFill/>
          <a:ln cap="flat">
            <a:noFill/>
          </a:ln>
        </p:spPr>
        <p:txBody>
          <a:bodyPr vert="horz" wrap="square" lIns="91440" tIns="45720" rIns="91440" bIns="45720" anchor="t" anchorCtr="0" compatLnSpc="1">
            <a:spAutoFit/>
          </a:bodyPr>
          <a:lstStyle/>
          <a:p>
            <a:pPr marL="45720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Όμοια για την ένταση του ρεύματος έχουμε:</a:t>
            </a:r>
          </a:p>
        </p:txBody>
      </p:sp>
      <p:sp>
        <p:nvSpPr>
          <p:cNvPr id="6" name="TextBox 7">
            <a:extLst>
              <a:ext uri="{FF2B5EF4-FFF2-40B4-BE49-F238E27FC236}">
                <a16:creationId xmlns:a16="http://schemas.microsoft.com/office/drawing/2014/main" id="{1AB8886F-72F3-4105-AFA7-CF20AAACB921}"/>
              </a:ext>
            </a:extLst>
          </p:cNvPr>
          <p:cNvSpPr txBox="1"/>
          <p:nvPr/>
        </p:nvSpPr>
        <p:spPr>
          <a:xfrm>
            <a:off x="1564437" y="1635998"/>
            <a:ext cx="2450235"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Είσοδος:0 – 0,8</a:t>
            </a:r>
            <a:r>
              <a:rPr lang="en-US" sz="1800" b="1" i="0" u="none" strike="noStrike" kern="1200" cap="none" spc="0" baseline="0">
                <a:solidFill>
                  <a:srgbClr val="000000"/>
                </a:solidFill>
                <a:uFillTx/>
                <a:latin typeface="Calibri"/>
              </a:rPr>
              <a:t>s</a:t>
            </a:r>
            <a:r>
              <a:rPr lang="el-GR" sz="1800" b="1" i="0" u="none" strike="noStrike" kern="1200" cap="none" spc="0" baseline="0">
                <a:solidFill>
                  <a:srgbClr val="000000"/>
                </a:solidFill>
                <a:uFillTx/>
                <a:latin typeface="Calibri"/>
              </a:rPr>
              <a:t>:</a:t>
            </a:r>
          </a:p>
        </p:txBody>
      </p:sp>
      <p:sp>
        <p:nvSpPr>
          <p:cNvPr id="7" name="Βέλος: Δεξιό 8">
            <a:extLst>
              <a:ext uri="{FF2B5EF4-FFF2-40B4-BE49-F238E27FC236}">
                <a16:creationId xmlns:a16="http://schemas.microsoft.com/office/drawing/2014/main" id="{98EA01BC-D10E-4827-9A08-B9069FF40375}"/>
              </a:ext>
            </a:extLst>
          </p:cNvPr>
          <p:cNvSpPr/>
          <p:nvPr/>
        </p:nvSpPr>
        <p:spPr>
          <a:xfrm>
            <a:off x="4396746" y="1641933"/>
            <a:ext cx="745720" cy="261134"/>
          </a:xfrm>
          <a:custGeom>
            <a:avLst>
              <a:gd name="f0" fmla="val 17818"/>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FFFFFF"/>
              </a:solidFill>
              <a:uFillTx/>
              <a:latin typeface="Calibri"/>
            </a:endParaRPr>
          </a:p>
        </p:txBody>
      </p:sp>
      <p:sp>
        <p:nvSpPr>
          <p:cNvPr id="8" name="TextBox 10">
            <a:extLst>
              <a:ext uri="{FF2B5EF4-FFF2-40B4-BE49-F238E27FC236}">
                <a16:creationId xmlns:a16="http://schemas.microsoft.com/office/drawing/2014/main" id="{9441849E-F724-40EB-9716-3302E5FA3AEA}"/>
              </a:ext>
            </a:extLst>
          </p:cNvPr>
          <p:cNvSpPr txBox="1"/>
          <p:nvPr/>
        </p:nvSpPr>
        <p:spPr>
          <a:xfrm>
            <a:off x="1590013" y="2314520"/>
            <a:ext cx="2752819"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Μέσα στο πεδίο: 0,8s -1,2s</a:t>
            </a:r>
            <a:endParaRPr lang="el-GR" sz="2400" b="1" i="0" u="none" strike="noStrike" kern="1200" cap="none" spc="0" baseline="0">
              <a:solidFill>
                <a:srgbClr val="000000"/>
              </a:solidFill>
              <a:uFillTx/>
              <a:latin typeface="Calibri"/>
            </a:endParaRPr>
          </a:p>
        </p:txBody>
      </p:sp>
      <p:sp>
        <p:nvSpPr>
          <p:cNvPr id="9" name="Βέλος: Δεξιό 11">
            <a:extLst>
              <a:ext uri="{FF2B5EF4-FFF2-40B4-BE49-F238E27FC236}">
                <a16:creationId xmlns:a16="http://schemas.microsoft.com/office/drawing/2014/main" id="{4594CB3C-6D52-452A-A14E-F70AC1D20FB2}"/>
              </a:ext>
            </a:extLst>
          </p:cNvPr>
          <p:cNvSpPr/>
          <p:nvPr/>
        </p:nvSpPr>
        <p:spPr>
          <a:xfrm>
            <a:off x="4395505" y="2413878"/>
            <a:ext cx="745720" cy="261134"/>
          </a:xfrm>
          <a:custGeom>
            <a:avLst>
              <a:gd name="f0" fmla="val 17818"/>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FFFFFF"/>
              </a:solidFill>
              <a:uFillTx/>
              <a:latin typeface="Calibri"/>
            </a:endParaRPr>
          </a:p>
        </p:txBody>
      </p:sp>
      <p:sp>
        <p:nvSpPr>
          <p:cNvPr id="10" name="TextBox 12">
            <a:extLst>
              <a:ext uri="{FF2B5EF4-FFF2-40B4-BE49-F238E27FC236}">
                <a16:creationId xmlns:a16="http://schemas.microsoft.com/office/drawing/2014/main" id="{71A2B313-1036-4C88-9677-831978005F8D}"/>
              </a:ext>
            </a:extLst>
          </p:cNvPr>
          <p:cNvSpPr txBox="1"/>
          <p:nvPr/>
        </p:nvSpPr>
        <p:spPr>
          <a:xfrm>
            <a:off x="1652156" y="3147776"/>
            <a:ext cx="2309426"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Έξοδος από 1,2</a:t>
            </a:r>
            <a:r>
              <a:rPr lang="en-US" sz="1800" b="1" i="0" u="none" strike="noStrike" kern="1200" cap="none" spc="0" baseline="0">
                <a:solidFill>
                  <a:srgbClr val="000000"/>
                </a:solidFill>
                <a:uFillTx/>
                <a:latin typeface="Calibri"/>
              </a:rPr>
              <a:t>s</a:t>
            </a:r>
            <a:r>
              <a:rPr lang="el-GR" sz="1800" b="1" i="0" u="none" strike="noStrike" kern="1200" cap="none" spc="0" baseline="0">
                <a:solidFill>
                  <a:srgbClr val="000000"/>
                </a:solidFill>
                <a:uFillTx/>
                <a:latin typeface="Calibri"/>
              </a:rPr>
              <a:t> -2s</a:t>
            </a:r>
            <a:endParaRPr lang="el-GR" sz="2400" b="1" i="0" u="none" strike="noStrike" kern="1200" cap="none" spc="0" baseline="0">
              <a:solidFill>
                <a:srgbClr val="000000"/>
              </a:solidFill>
              <a:uFillTx/>
              <a:latin typeface="Calibri"/>
            </a:endParaRPr>
          </a:p>
        </p:txBody>
      </p:sp>
      <p:sp>
        <p:nvSpPr>
          <p:cNvPr id="11" name="Βέλος: Δεξιό 13">
            <a:extLst>
              <a:ext uri="{FF2B5EF4-FFF2-40B4-BE49-F238E27FC236}">
                <a16:creationId xmlns:a16="http://schemas.microsoft.com/office/drawing/2014/main" id="{E63A36E4-3632-451A-86AD-0D7C4808AD52}"/>
              </a:ext>
            </a:extLst>
          </p:cNvPr>
          <p:cNvSpPr/>
          <p:nvPr/>
        </p:nvSpPr>
        <p:spPr>
          <a:xfrm>
            <a:off x="4360499" y="3197044"/>
            <a:ext cx="745720" cy="261134"/>
          </a:xfrm>
          <a:custGeom>
            <a:avLst>
              <a:gd name="f0" fmla="val 17818"/>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FFFFFF"/>
              </a:solidFill>
              <a:uFillTx/>
              <a:latin typeface="Calibri"/>
            </a:endParaRPr>
          </a:p>
        </p:txBody>
      </p:sp>
      <p:sp>
        <p:nvSpPr>
          <p:cNvPr id="12" name="Ορθογώνιο 15">
            <a:extLst>
              <a:ext uri="{FF2B5EF4-FFF2-40B4-BE49-F238E27FC236}">
                <a16:creationId xmlns:a16="http://schemas.microsoft.com/office/drawing/2014/main" id="{66953FF9-640C-42B8-9117-7DB021BC1F4A}"/>
              </a:ext>
            </a:extLst>
          </p:cNvPr>
          <p:cNvSpPr/>
          <p:nvPr/>
        </p:nvSpPr>
        <p:spPr>
          <a:xfrm>
            <a:off x="5366805" y="2341878"/>
            <a:ext cx="590226"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0" i="1" u="none" strike="noStrike" kern="1200" cap="none" spc="0" baseline="0">
                <a:solidFill>
                  <a:srgbClr val="000000"/>
                </a:solidFill>
                <a:uFillTx/>
                <a:latin typeface="Times New Roman" pitchFamily="18"/>
                <a:cs typeface="Times New Roman" pitchFamily="18"/>
              </a:rPr>
              <a:t> Ι=0</a:t>
            </a:r>
            <a:endParaRPr lang="el-GR" sz="1800" b="1" i="1" u="none" strike="noStrike" kern="1200" cap="none" spc="0" baseline="0">
              <a:solidFill>
                <a:srgbClr val="000000"/>
              </a:solidFill>
              <a:uFillTx/>
              <a:latin typeface="Times New Roman" pitchFamily="18"/>
              <a:cs typeface="Times New Roman" pitchFamily="18"/>
            </a:endParaRPr>
          </a:p>
        </p:txBody>
      </p:sp>
      <mc:AlternateContent xmlns:mc="http://schemas.openxmlformats.org/markup-compatibility/2006" xmlns:a14="http://schemas.microsoft.com/office/drawing/2010/main">
        <mc:Choice Requires="a14">
          <p:sp>
            <p:nvSpPr>
              <p:cNvPr id="13" name="Ορθογώνιο 2">
                <a:extLst>
                  <a:ext uri="{FF2B5EF4-FFF2-40B4-BE49-F238E27FC236}">
                    <a16:creationId xmlns:a16="http://schemas.microsoft.com/office/drawing/2014/main" id="{58BDA74D-D61E-484C-9F50-B589CE1194C5}"/>
                  </a:ext>
                </a:extLst>
              </p:cNvPr>
              <p:cNvSpPr/>
              <p:nvPr/>
            </p:nvSpPr>
            <p:spPr>
              <a:xfrm>
                <a:off x="5317784" y="1429353"/>
                <a:ext cx="1025856" cy="609072"/>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r>
                        <a:rPr lang="el-GR" i="1">
                          <a:latin typeface="Cambria Math" panose="02040503050406030204" pitchFamily="18" charset="0"/>
                        </a:rPr>
                        <m:t>𝛪</m:t>
                      </m:r>
                      <m:r>
                        <a:rPr lang="el-GR" i="0">
                          <a:latin typeface="Cambria Math" panose="02040503050406030204" pitchFamily="18" charset="0"/>
                        </a:rPr>
                        <m:t>=</m:t>
                      </m:r>
                      <m:f>
                        <m:fPr>
                          <m:ctrlPr>
                            <a:rPr lang="el-GR" i="1">
                              <a:latin typeface="Cambria Math" panose="02040503050406030204" pitchFamily="18" charset="0"/>
                            </a:rPr>
                          </m:ctrlPr>
                        </m:fPr>
                        <m:num>
                          <m:r>
                            <a:rPr lang="el-GR" i="1">
                              <a:latin typeface="Cambria Math" panose="02040503050406030204" pitchFamily="18" charset="0"/>
                            </a:rPr>
                            <m:t>𝛦</m:t>
                          </m:r>
                        </m:num>
                        <m:den>
                          <m:r>
                            <a:rPr lang="el-GR" i="1">
                              <a:latin typeface="Cambria Math" panose="02040503050406030204" pitchFamily="18" charset="0"/>
                            </a:rPr>
                            <m:t>𝑅</m:t>
                          </m:r>
                        </m:den>
                      </m:f>
                      <m:r>
                        <a:rPr lang="el-GR" i="0">
                          <a:latin typeface="Cambria Math" panose="02040503050406030204" pitchFamily="18" charset="0"/>
                        </a:rPr>
                        <m:t>=</m:t>
                      </m:r>
                    </m:oMath>
                  </m:oMathPara>
                </a14:m>
                <a:endParaRPr lang="el-GR" sz="1800" b="0" i="0" u="none" strike="noStrike" kern="1200" cap="none" spc="0" baseline="0">
                  <a:solidFill>
                    <a:srgbClr val="000000"/>
                  </a:solidFill>
                  <a:uFillTx/>
                  <a:latin typeface="Calibri"/>
                </a:endParaRPr>
              </a:p>
            </p:txBody>
          </p:sp>
        </mc:Choice>
        <mc:Fallback xmlns="">
          <p:sp>
            <p:nvSpPr>
              <p:cNvPr id="13" name="Ορθογώνιο 2">
                <a:extLst>
                  <a:ext uri="{FF2B5EF4-FFF2-40B4-BE49-F238E27FC236}">
                    <a16:creationId xmlns:a16="http://schemas.microsoft.com/office/drawing/2014/main" id="{58BDA74D-D61E-484C-9F50-B589CE1194C5}"/>
                  </a:ext>
                </a:extLst>
              </p:cNvPr>
              <p:cNvSpPr>
                <a:spLocks noRot="1" noChangeAspect="1" noMove="1" noResize="1" noEditPoints="1" noAdjustHandles="1" noChangeArrowheads="1" noChangeShapeType="1" noTextEdit="1"/>
              </p:cNvSpPr>
              <p:nvPr/>
            </p:nvSpPr>
            <p:spPr>
              <a:xfrm>
                <a:off x="5317784" y="1429353"/>
                <a:ext cx="1025856" cy="609072"/>
              </a:xfrm>
              <a:prstGeom prst="rect">
                <a:avLst/>
              </a:prstGeom>
              <a:blipFill>
                <a:blip r:embed="rId3"/>
                <a:stretch>
                  <a:fillRect/>
                </a:stretch>
              </a:blipFill>
              <a:ln cap="flat">
                <a:noFill/>
                <a:prstDash val="solid"/>
              </a:ln>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4" name="Ορθογώνιο 16">
                <a:extLst>
                  <a:ext uri="{FF2B5EF4-FFF2-40B4-BE49-F238E27FC236}">
                    <a16:creationId xmlns:a16="http://schemas.microsoft.com/office/drawing/2014/main" id="{503CB89F-58AE-4915-8DC4-093A2E50408B}"/>
                  </a:ext>
                </a:extLst>
              </p:cNvPr>
              <p:cNvSpPr/>
              <p:nvPr/>
            </p:nvSpPr>
            <p:spPr>
              <a:xfrm>
                <a:off x="6259799" y="1491514"/>
                <a:ext cx="1766593" cy="506870"/>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14:m>
                  <m:oMath xmlns:m="http://schemas.openxmlformats.org/officeDocument/2006/math">
                    <m:f>
                      <m:fPr>
                        <m:ctrlPr>
                          <a:rPr lang="el-GR" i="1">
                            <a:latin typeface="Cambria Math" panose="02040503050406030204" pitchFamily="18" charset="0"/>
                          </a:rPr>
                        </m:ctrlPr>
                      </m:fPr>
                      <m:num>
                        <m:r>
                          <a:rPr lang="el-GR">
                            <a:latin typeface="Cambria Math" panose="02040503050406030204" pitchFamily="18" charset="0"/>
                          </a:rPr>
                          <m:t>−</m:t>
                        </m:r>
                        <m:r>
                          <a:rPr lang="el-GR" i="0">
                            <a:latin typeface="Cambria Math" panose="02040503050406030204" pitchFamily="18" charset="0"/>
                          </a:rPr>
                          <m:t>0,4</m:t>
                        </m:r>
                        <m:r>
                          <a:rPr lang="el-GR" i="1">
                            <a:latin typeface="Cambria Math" panose="02040503050406030204" pitchFamily="18" charset="0"/>
                          </a:rPr>
                          <m:t>𝑉</m:t>
                        </m:r>
                      </m:num>
                      <m:den>
                        <m:r>
                          <a:rPr lang="el-GR" i="0">
                            <a:latin typeface="Cambria Math" panose="02040503050406030204" pitchFamily="18" charset="0"/>
                          </a:rPr>
                          <m:t>0,4</m:t>
                        </m:r>
                        <m:r>
                          <a:rPr lang="el-GR" i="1">
                            <a:latin typeface="Cambria Math" panose="02040503050406030204" pitchFamily="18" charset="0"/>
                          </a:rPr>
                          <m:t>𝛺</m:t>
                        </m:r>
                      </m:den>
                    </m:f>
                    <m:r>
                      <a:rPr lang="el-GR" i="0">
                        <a:latin typeface="Cambria Math" panose="02040503050406030204" pitchFamily="18" charset="0"/>
                      </a:rPr>
                      <m:t>=−1</m:t>
                    </m:r>
                    <m:r>
                      <a:rPr lang="el-GR" i="1">
                        <a:latin typeface="Cambria Math" panose="02040503050406030204" pitchFamily="18" charset="0"/>
                      </a:rPr>
                      <m:t>𝛢</m:t>
                    </m:r>
                  </m:oMath>
                </a14:m>
                <a:r>
                  <a:rPr lang="el-GR" sz="1800" b="0" i="0" u="none" strike="noStrike" kern="1200" cap="none" spc="0" baseline="0">
                    <a:solidFill>
                      <a:srgbClr val="000000"/>
                    </a:solidFill>
                    <a:uFillTx/>
                    <a:latin typeface="Calibri"/>
                  </a:rPr>
                  <a:t> </a:t>
                </a:r>
              </a:p>
            </p:txBody>
          </p:sp>
        </mc:Choice>
        <mc:Fallback xmlns="">
          <p:sp>
            <p:nvSpPr>
              <p:cNvPr id="14" name="Ορθογώνιο 16">
                <a:extLst>
                  <a:ext uri="{FF2B5EF4-FFF2-40B4-BE49-F238E27FC236}">
                    <a16:creationId xmlns:a16="http://schemas.microsoft.com/office/drawing/2014/main" id="{503CB89F-58AE-4915-8DC4-093A2E50408B}"/>
                  </a:ext>
                </a:extLst>
              </p:cNvPr>
              <p:cNvSpPr>
                <a:spLocks noRot="1" noChangeAspect="1" noMove="1" noResize="1" noEditPoints="1" noAdjustHandles="1" noChangeArrowheads="1" noChangeShapeType="1" noTextEdit="1"/>
              </p:cNvSpPr>
              <p:nvPr/>
            </p:nvSpPr>
            <p:spPr>
              <a:xfrm>
                <a:off x="6259799" y="1491514"/>
                <a:ext cx="1766593" cy="506870"/>
              </a:xfrm>
              <a:prstGeom prst="rect">
                <a:avLst/>
              </a:prstGeom>
              <a:blipFill>
                <a:blip r:embed="rId4"/>
                <a:stretch>
                  <a:fillRect/>
                </a:stretch>
              </a:blipFill>
              <a:ln cap="flat">
                <a:noFill/>
                <a:prstDash val="solid"/>
              </a:ln>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5" name="Ορθογώνιο 3">
                <a:extLst>
                  <a:ext uri="{FF2B5EF4-FFF2-40B4-BE49-F238E27FC236}">
                    <a16:creationId xmlns:a16="http://schemas.microsoft.com/office/drawing/2014/main" id="{88453AB5-7C69-4B8E-AA04-68AF327628ED}"/>
                  </a:ext>
                </a:extLst>
              </p:cNvPr>
              <p:cNvSpPr/>
              <p:nvPr/>
            </p:nvSpPr>
            <p:spPr>
              <a:xfrm>
                <a:off x="5317784" y="2936001"/>
                <a:ext cx="1025856" cy="609072"/>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r>
                        <a:rPr lang="el-GR" i="1">
                          <a:latin typeface="Cambria Math" panose="02040503050406030204" pitchFamily="18" charset="0"/>
                        </a:rPr>
                        <m:t>𝛪</m:t>
                      </m:r>
                      <m:r>
                        <a:rPr lang="el-GR" i="0">
                          <a:latin typeface="Cambria Math" panose="02040503050406030204" pitchFamily="18" charset="0"/>
                        </a:rPr>
                        <m:t>=</m:t>
                      </m:r>
                      <m:f>
                        <m:fPr>
                          <m:ctrlPr>
                            <a:rPr lang="el-GR" i="1">
                              <a:latin typeface="Cambria Math" panose="02040503050406030204" pitchFamily="18" charset="0"/>
                            </a:rPr>
                          </m:ctrlPr>
                        </m:fPr>
                        <m:num>
                          <m:r>
                            <a:rPr lang="el-GR" i="1">
                              <a:latin typeface="Cambria Math" panose="02040503050406030204" pitchFamily="18" charset="0"/>
                            </a:rPr>
                            <m:t>𝛦</m:t>
                          </m:r>
                        </m:num>
                        <m:den>
                          <m:r>
                            <a:rPr lang="el-GR" i="1">
                              <a:latin typeface="Cambria Math" panose="02040503050406030204" pitchFamily="18" charset="0"/>
                            </a:rPr>
                            <m:t>𝑅</m:t>
                          </m:r>
                        </m:den>
                      </m:f>
                      <m:r>
                        <a:rPr lang="el-GR" i="0">
                          <a:latin typeface="Cambria Math" panose="02040503050406030204" pitchFamily="18" charset="0"/>
                        </a:rPr>
                        <m:t>=</m:t>
                      </m:r>
                    </m:oMath>
                  </m:oMathPara>
                </a14:m>
                <a:endParaRPr lang="el-GR" sz="1800" b="0" i="0" u="none" strike="noStrike" kern="1200" cap="none" spc="0" baseline="0">
                  <a:solidFill>
                    <a:srgbClr val="000000"/>
                  </a:solidFill>
                  <a:uFillTx/>
                  <a:latin typeface="Calibri"/>
                </a:endParaRPr>
              </a:p>
            </p:txBody>
          </p:sp>
        </mc:Choice>
        <mc:Fallback xmlns="">
          <p:sp>
            <p:nvSpPr>
              <p:cNvPr id="15" name="Ορθογώνιο 3">
                <a:extLst>
                  <a:ext uri="{FF2B5EF4-FFF2-40B4-BE49-F238E27FC236}">
                    <a16:creationId xmlns:a16="http://schemas.microsoft.com/office/drawing/2014/main" id="{88453AB5-7C69-4B8E-AA04-68AF327628ED}"/>
                  </a:ext>
                </a:extLst>
              </p:cNvPr>
              <p:cNvSpPr>
                <a:spLocks noRot="1" noChangeAspect="1" noMove="1" noResize="1" noEditPoints="1" noAdjustHandles="1" noChangeArrowheads="1" noChangeShapeType="1" noTextEdit="1"/>
              </p:cNvSpPr>
              <p:nvPr/>
            </p:nvSpPr>
            <p:spPr>
              <a:xfrm>
                <a:off x="5317784" y="2936001"/>
                <a:ext cx="1025856" cy="609072"/>
              </a:xfrm>
              <a:prstGeom prst="rect">
                <a:avLst/>
              </a:prstGeom>
              <a:blipFill>
                <a:blip r:embed="rId5"/>
                <a:stretch>
                  <a:fillRect/>
                </a:stretch>
              </a:blipFill>
              <a:ln cap="flat">
                <a:noFill/>
                <a:prstDash val="solid"/>
              </a:ln>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6" name="Ορθογώνιο 17">
                <a:extLst>
                  <a:ext uri="{FF2B5EF4-FFF2-40B4-BE49-F238E27FC236}">
                    <a16:creationId xmlns:a16="http://schemas.microsoft.com/office/drawing/2014/main" id="{2C3D530C-ED0F-4584-AEF5-4F09966DE02D}"/>
                  </a:ext>
                </a:extLst>
              </p:cNvPr>
              <p:cNvSpPr/>
              <p:nvPr/>
            </p:nvSpPr>
            <p:spPr>
              <a:xfrm>
                <a:off x="6259799" y="2918472"/>
                <a:ext cx="1283168" cy="642036"/>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14:m>
                  <m:oMathPara xmlns:m="http://schemas.openxmlformats.org/officeDocument/2006/math">
                    <m:oMathParaPr>
                      <m:jc m:val="centerGroup"/>
                    </m:oMathParaPr>
                    <m:oMath xmlns:m="http://schemas.openxmlformats.org/officeDocument/2006/math">
                      <m:f>
                        <m:fPr>
                          <m:ctrlPr>
                            <a:rPr lang="el-GR" i="1">
                              <a:latin typeface="Cambria Math" panose="02040503050406030204" pitchFamily="18" charset="0"/>
                            </a:rPr>
                          </m:ctrlPr>
                        </m:fPr>
                        <m:num>
                          <m:r>
                            <a:rPr lang="el-GR">
                              <a:latin typeface="Cambria Math" panose="02040503050406030204" pitchFamily="18" charset="0"/>
                            </a:rPr>
                            <m:t>0</m:t>
                          </m:r>
                          <m:r>
                            <a:rPr lang="el-GR" i="0">
                              <a:latin typeface="Cambria Math" panose="02040503050406030204" pitchFamily="18" charset="0"/>
                            </a:rPr>
                            <m:t>,4</m:t>
                          </m:r>
                          <m:r>
                            <a:rPr lang="el-GR" i="1">
                              <a:latin typeface="Cambria Math" panose="02040503050406030204" pitchFamily="18" charset="0"/>
                            </a:rPr>
                            <m:t>𝑉</m:t>
                          </m:r>
                        </m:num>
                        <m:den>
                          <m:r>
                            <a:rPr lang="el-GR" i="0">
                              <a:latin typeface="Cambria Math" panose="02040503050406030204" pitchFamily="18" charset="0"/>
                            </a:rPr>
                            <m:t>0,4</m:t>
                          </m:r>
                          <m:r>
                            <a:rPr lang="el-GR" i="1">
                              <a:latin typeface="Cambria Math" panose="02040503050406030204" pitchFamily="18" charset="0"/>
                            </a:rPr>
                            <m:t>𝛺</m:t>
                          </m:r>
                        </m:den>
                      </m:f>
                      <m:r>
                        <a:rPr lang="el-GR" i="0">
                          <a:latin typeface="Cambria Math" panose="02040503050406030204" pitchFamily="18" charset="0"/>
                        </a:rPr>
                        <m:t>=1</m:t>
                      </m:r>
                      <m:r>
                        <a:rPr lang="el-GR" i="1">
                          <a:latin typeface="Cambria Math" panose="02040503050406030204" pitchFamily="18" charset="0"/>
                        </a:rPr>
                        <m:t>𝛢</m:t>
                      </m:r>
                    </m:oMath>
                  </m:oMathPara>
                </a14:m>
                <a:endParaRPr lang="el-GR" sz="1800" b="0" i="0" u="none" strike="noStrike" kern="1200" cap="none" spc="0" baseline="0">
                  <a:solidFill>
                    <a:srgbClr val="000000"/>
                  </a:solidFill>
                  <a:uFillTx/>
                  <a:latin typeface="Calibri"/>
                </a:endParaRPr>
              </a:p>
            </p:txBody>
          </p:sp>
        </mc:Choice>
        <mc:Fallback xmlns="">
          <p:sp>
            <p:nvSpPr>
              <p:cNvPr id="16" name="Ορθογώνιο 17">
                <a:extLst>
                  <a:ext uri="{FF2B5EF4-FFF2-40B4-BE49-F238E27FC236}">
                    <a16:creationId xmlns:a16="http://schemas.microsoft.com/office/drawing/2014/main" id="{2C3D530C-ED0F-4584-AEF5-4F09966DE02D}"/>
                  </a:ext>
                </a:extLst>
              </p:cNvPr>
              <p:cNvSpPr>
                <a:spLocks noRot="1" noChangeAspect="1" noMove="1" noResize="1" noEditPoints="1" noAdjustHandles="1" noChangeArrowheads="1" noChangeShapeType="1" noTextEdit="1"/>
              </p:cNvSpPr>
              <p:nvPr/>
            </p:nvSpPr>
            <p:spPr>
              <a:xfrm>
                <a:off x="6259799" y="2918472"/>
                <a:ext cx="1283168" cy="642036"/>
              </a:xfrm>
              <a:prstGeom prst="rect">
                <a:avLst/>
              </a:prstGeom>
              <a:blipFill>
                <a:blip r:embed="rId6"/>
                <a:stretch>
                  <a:fillRect/>
                </a:stretch>
              </a:blipFill>
              <a:ln cap="flat">
                <a:noFill/>
                <a:prstDash val="solid"/>
              </a:ln>
            </p:spPr>
            <p:txBody>
              <a:bodyPr/>
              <a:lstStyle/>
              <a:p>
                <a:r>
                  <a:rPr lang="el-GR">
                    <a:noFill/>
                  </a:rPr>
                  <a:t> </a:t>
                </a:r>
              </a:p>
            </p:txBody>
          </p:sp>
        </mc:Fallback>
      </mc:AlternateContent>
      <p:sp>
        <p:nvSpPr>
          <p:cNvPr id="17" name="Βέλος: Δεξιό 18">
            <a:extLst>
              <a:ext uri="{FF2B5EF4-FFF2-40B4-BE49-F238E27FC236}">
                <a16:creationId xmlns:a16="http://schemas.microsoft.com/office/drawing/2014/main" id="{ED0CE08C-B05D-4A07-BF08-3C6C4A612CE1}"/>
              </a:ext>
            </a:extLst>
          </p:cNvPr>
          <p:cNvSpPr/>
          <p:nvPr/>
        </p:nvSpPr>
        <p:spPr>
          <a:xfrm>
            <a:off x="4360499" y="4559199"/>
            <a:ext cx="745720" cy="261134"/>
          </a:xfrm>
          <a:custGeom>
            <a:avLst>
              <a:gd name="f0" fmla="val 17818"/>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FFFFFF"/>
              </a:solidFill>
              <a:uFillTx/>
              <a:latin typeface="Calibri"/>
            </a:endParaRPr>
          </a:p>
        </p:txBody>
      </p:sp>
      <p:pic>
        <p:nvPicPr>
          <p:cNvPr id="18" name="Εικόνα 19">
            <a:extLst>
              <a:ext uri="{FF2B5EF4-FFF2-40B4-BE49-F238E27FC236}">
                <a16:creationId xmlns:a16="http://schemas.microsoft.com/office/drawing/2014/main" id="{B4734F48-5EB3-45D8-81C5-3E407C9B5150}"/>
              </a:ext>
            </a:extLst>
          </p:cNvPr>
          <p:cNvPicPr>
            <a:picLocks noChangeAspect="1"/>
          </p:cNvPicPr>
          <p:nvPr/>
        </p:nvPicPr>
        <p:blipFill>
          <a:blip r:embed="rId7"/>
          <a:stretch>
            <a:fillRect/>
          </a:stretch>
        </p:blipFill>
        <p:spPr>
          <a:xfrm>
            <a:off x="5639462" y="3880586"/>
            <a:ext cx="3381378" cy="1485900"/>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animBg="1"/>
      <p:bldP spid="10" grpId="0"/>
      <p:bldP spid="11" grpId="0" animBg="1"/>
      <p:bldP spid="12" grpId="0"/>
      <p:bldP spid="13" grpId="0"/>
      <p:bldP spid="14" grpId="0"/>
      <p:bldP spid="15" grpId="0"/>
      <p:bldP spid="16" grpId="0"/>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name="Slide10">
    <p:bg>
      <p:bgPr>
        <a:solidFill>
          <a:srgbClr val="E2F0D9"/>
        </a:solidFill>
        <a:effectLst/>
      </p:bgPr>
    </p:b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13A9E4C-A11C-4F9B-A468-4A28ED14D284}"/>
              </a:ext>
            </a:extLst>
          </p:cNvPr>
          <p:cNvSpPr/>
          <p:nvPr/>
        </p:nvSpPr>
        <p:spPr>
          <a:xfrm>
            <a:off x="0" y="0"/>
            <a:ext cx="12191996" cy="45720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pic>
        <p:nvPicPr>
          <p:cNvPr id="3" name="Picture 9">
            <a:extLst>
              <a:ext uri="{FF2B5EF4-FFF2-40B4-BE49-F238E27FC236}">
                <a16:creationId xmlns:a16="http://schemas.microsoft.com/office/drawing/2014/main" id="{8C7E2C92-2D56-4AC1-BAD4-44D3037A407C}"/>
              </a:ext>
            </a:extLst>
          </p:cNvPr>
          <p:cNvPicPr>
            <a:picLocks noChangeAspect="1"/>
          </p:cNvPicPr>
          <p:nvPr/>
        </p:nvPicPr>
        <p:blipFill>
          <a:blip r:embed="rId3"/>
          <a:srcRect/>
          <a:stretch>
            <a:fillRect/>
          </a:stretch>
        </p:blipFill>
        <p:spPr>
          <a:xfrm>
            <a:off x="343448" y="850730"/>
            <a:ext cx="1227902" cy="1170340"/>
          </a:xfrm>
          <a:prstGeom prst="rect">
            <a:avLst/>
          </a:prstGeom>
          <a:noFill/>
          <a:ln cap="flat">
            <a:noFill/>
          </a:ln>
          <a:effectLst>
            <a:outerShdw dist="139699" dir="2700000" algn="tl">
              <a:srgbClr val="333333">
                <a:alpha val="65000"/>
              </a:srgbClr>
            </a:outerShdw>
          </a:effectLst>
        </p:spPr>
      </p:pic>
      <p:sp>
        <p:nvSpPr>
          <p:cNvPr id="4" name="Θέση υποσέλιδου 1">
            <a:extLst>
              <a:ext uri="{FF2B5EF4-FFF2-40B4-BE49-F238E27FC236}">
                <a16:creationId xmlns:a16="http://schemas.microsoft.com/office/drawing/2014/main" id="{3763314F-D2E6-4F34-A0A5-C20BCB344936}"/>
              </a:ext>
            </a:extLst>
          </p:cNvPr>
          <p:cNvSpPr txBox="1"/>
          <p:nvPr/>
        </p:nvSpPr>
        <p:spPr>
          <a:xfrm>
            <a:off x="4165604" y="6356351"/>
            <a:ext cx="3860797"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1" u="none" strike="noStrike" kern="1200" cap="none" spc="0" baseline="0">
                <a:solidFill>
                  <a:srgbClr val="0070C0"/>
                </a:solidFill>
                <a:uFillTx/>
                <a:latin typeface="Calibri"/>
              </a:rPr>
              <a:t>ylikonet.gr</a:t>
            </a:r>
            <a:endParaRPr lang="el-GR" sz="1200" b="1" i="1" u="none" strike="noStrike" kern="1200" cap="none" spc="0" baseline="0">
              <a:solidFill>
                <a:srgbClr val="0070C0"/>
              </a:solidFill>
              <a:uFillTx/>
              <a:latin typeface="Calibri"/>
            </a:endParaRPr>
          </a:p>
        </p:txBody>
      </p:sp>
      <p:sp>
        <p:nvSpPr>
          <p:cNvPr id="5" name="TextBox 9">
            <a:extLst>
              <a:ext uri="{FF2B5EF4-FFF2-40B4-BE49-F238E27FC236}">
                <a16:creationId xmlns:a16="http://schemas.microsoft.com/office/drawing/2014/main" id="{21EB737E-01E1-4F4D-AD23-F85CA87AC2E3}"/>
              </a:ext>
            </a:extLst>
          </p:cNvPr>
          <p:cNvSpPr txBox="1"/>
          <p:nvPr/>
        </p:nvSpPr>
        <p:spPr>
          <a:xfrm>
            <a:off x="1705996" y="430398"/>
            <a:ext cx="8780013" cy="880366"/>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Η δύναμη L</a:t>
            </a:r>
            <a:r>
              <a:rPr lang="en-US" sz="1800" b="1" i="0" u="none" strike="noStrike" kern="1200" cap="none" spc="0" baseline="0">
                <a:solidFill>
                  <a:srgbClr val="000000"/>
                </a:solidFill>
                <a:uFillTx/>
                <a:latin typeface="Calibri"/>
              </a:rPr>
              <a:t>aplace</a:t>
            </a:r>
            <a:r>
              <a:rPr lang="el-GR" sz="1800" b="1" i="0" u="none" strike="noStrike" kern="1200" cap="none" spc="0" baseline="0">
                <a:solidFill>
                  <a:srgbClr val="000000"/>
                </a:solidFill>
                <a:uFillTx/>
                <a:latin typeface="Calibri"/>
              </a:rPr>
              <a:t> που ασκείται στο πλαίσιο, αντίθετης  φοράς από την ταχύτητα, αφού αντιτίθεται στην κίνηση του πλαισίου</a:t>
            </a:r>
            <a:endParaRPr lang="el-GR" sz="2400" b="1" i="0" u="none" strike="noStrike" kern="1200" cap="none" spc="0" baseline="0">
              <a:solidFill>
                <a:srgbClr val="000000"/>
              </a:solidFill>
              <a:uFillTx/>
              <a:latin typeface="Calibri"/>
            </a:endParaRPr>
          </a:p>
        </p:txBody>
      </p:sp>
      <p:graphicFrame>
        <p:nvGraphicFramePr>
          <p:cNvPr id="6" name="Αντικείμενο 7">
            <a:extLst>
              <a:ext uri="{FF2B5EF4-FFF2-40B4-BE49-F238E27FC236}">
                <a16:creationId xmlns:a16="http://schemas.microsoft.com/office/drawing/2014/main" id="{7D041AD4-3649-4DD3-8B52-B4F89BBF2A62}"/>
              </a:ext>
            </a:extLst>
          </p:cNvPr>
          <p:cNvGraphicFramePr/>
          <p:nvPr/>
        </p:nvGraphicFramePr>
        <p:xfrm>
          <a:off x="1838638" y="1435900"/>
          <a:ext cx="8283906" cy="2109593"/>
        </p:xfrm>
        <a:graphic>
          <a:graphicData uri="http://schemas.openxmlformats.org/presentationml/2006/ole">
            <mc:AlternateContent xmlns:mc="http://schemas.openxmlformats.org/markup-compatibility/2006">
              <mc:Choice xmlns:v="urn:schemas-microsoft-com:vml" Requires="v">
                <p:oleObj spid="_x0000_s3079" name="Visio" r:id="rId4" imgW="7033260" imgH="1805940" progId="">
                  <p:embed/>
                </p:oleObj>
              </mc:Choice>
              <mc:Fallback>
                <p:oleObj name="Visio" r:id="rId4" imgW="7033260" imgH="1805940" progId="">
                  <p:embed/>
                  <p:pic>
                    <p:nvPicPr>
                      <p:cNvPr id="0" name=""/>
                      <p:cNvPicPr/>
                      <p:nvPr/>
                    </p:nvPicPr>
                    <p:blipFill>
                      <a:blip r:embed="rId5"/>
                      <a:stretch>
                        <a:fillRect/>
                      </a:stretch>
                    </p:blipFill>
                    <p:spPr>
                      <a:xfrm>
                        <a:off x="1838638" y="1435900"/>
                        <a:ext cx="8283906" cy="2109593"/>
                      </a:xfrm>
                      <a:prstGeom prst="rect">
                        <a:avLst/>
                      </a:prstGeom>
                      <a:solidFill>
                        <a:srgbClr val="B6DDE8"/>
                      </a:solidFill>
                      <a:ln cap="flat">
                        <a:noFill/>
                      </a:ln>
                    </p:spPr>
                  </p:pic>
                </p:oleObj>
              </mc:Fallback>
            </mc:AlternateContent>
          </a:graphicData>
        </a:graphic>
      </p:graphicFrame>
      <p:sp>
        <p:nvSpPr>
          <p:cNvPr id="7" name="Ορθογώνιο 1">
            <a:extLst>
              <a:ext uri="{FF2B5EF4-FFF2-40B4-BE49-F238E27FC236}">
                <a16:creationId xmlns:a16="http://schemas.microsoft.com/office/drawing/2014/main" id="{490AA2FD-D6DE-410F-8873-72DF2DC67917}"/>
              </a:ext>
            </a:extLst>
          </p:cNvPr>
          <p:cNvSpPr/>
          <p:nvPr/>
        </p:nvSpPr>
        <p:spPr>
          <a:xfrm>
            <a:off x="2524219" y="3656173"/>
            <a:ext cx="6096003" cy="498338"/>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50000"/>
              </a:lnSpc>
              <a:spcBef>
                <a:spcPts val="0"/>
              </a:spcBef>
              <a:spcAft>
                <a:spcPts val="300"/>
              </a:spcAft>
              <a:buNone/>
              <a:tabLst>
                <a:tab pos="215898" algn="l"/>
              </a:tabLst>
              <a:defRPr sz="1800" b="0" i="0" u="none" strike="noStrike" kern="0" cap="none" spc="0" baseline="0">
                <a:solidFill>
                  <a:srgbClr val="000000"/>
                </a:solidFill>
                <a:uFillTx/>
              </a:defRPr>
            </a:pPr>
            <a:r>
              <a:rPr lang="el-GR" sz="2000" b="0" i="1" u="none" strike="noStrike" kern="1200" cap="none" spc="0" baseline="0">
                <a:solidFill>
                  <a:srgbClr val="000000"/>
                </a:solidFill>
                <a:uFillTx/>
                <a:latin typeface="Cambria Math" pitchFamily="18"/>
                <a:ea typeface="Calibri" pitchFamily="34"/>
              </a:rPr>
              <a:t>F</a:t>
            </a:r>
            <a:r>
              <a:rPr lang="el-GR" sz="2000" b="0" i="1" u="none" strike="noStrike" kern="1200" cap="none" spc="0" baseline="-25000">
                <a:solidFill>
                  <a:srgbClr val="000000"/>
                </a:solidFill>
                <a:uFillTx/>
                <a:latin typeface="Cambria Math" pitchFamily="18"/>
                <a:ea typeface="Calibri" pitchFamily="34"/>
              </a:rPr>
              <a:t>L</a:t>
            </a:r>
            <a:r>
              <a:rPr lang="el-GR" sz="2000" b="0" i="1" u="none" strike="noStrike" kern="1200" cap="none" spc="0" baseline="0">
                <a:solidFill>
                  <a:srgbClr val="000000"/>
                </a:solidFill>
                <a:uFillTx/>
                <a:latin typeface="Times New Roman" pitchFamily="18"/>
                <a:ea typeface="Calibri" pitchFamily="34"/>
              </a:rPr>
              <a:t>=Β∙Ι∙ℓ=0,5∙1∙0,8Ν=0,4Ν</a:t>
            </a:r>
            <a:endParaRPr lang="el-GR" sz="1800" b="0" i="0" u="none" strike="noStrike" kern="1200" cap="none" spc="0" baseline="0">
              <a:solidFill>
                <a:srgbClr val="000000"/>
              </a:solidFill>
              <a:uFillTx/>
              <a:latin typeface="Times New Roman" pitchFamily="18"/>
              <a:ea typeface="Calibri" pitchFamily="34"/>
            </a:endParaRPr>
          </a:p>
        </p:txBody>
      </p:sp>
      <p:sp>
        <p:nvSpPr>
          <p:cNvPr id="8" name="Ορθογώνιο 8">
            <a:extLst>
              <a:ext uri="{FF2B5EF4-FFF2-40B4-BE49-F238E27FC236}">
                <a16:creationId xmlns:a16="http://schemas.microsoft.com/office/drawing/2014/main" id="{79090B84-62DB-4015-B638-5A62D4C170A4}"/>
              </a:ext>
            </a:extLst>
          </p:cNvPr>
          <p:cNvSpPr/>
          <p:nvPr/>
        </p:nvSpPr>
        <p:spPr>
          <a:xfrm>
            <a:off x="1769610" y="4351721"/>
            <a:ext cx="3556988" cy="1200332"/>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0" i="0" u="none" strike="noStrike" kern="1200" cap="none" spc="0" baseline="0">
                <a:solidFill>
                  <a:srgbClr val="000000"/>
                </a:solidFill>
                <a:uFillTx/>
                <a:latin typeface="Calibri"/>
              </a:rPr>
              <a:t>Θεωρώντας την προς τα δεξιά κατεύθυνση ως θετική η τιμή της δύναμης αυτής είναι αρνητική, δηλαδή F</a:t>
            </a:r>
            <a:r>
              <a:rPr lang="el-GR" sz="1800" b="0" i="0" u="none" strike="noStrike" kern="1200" cap="none" spc="0" baseline="-25000">
                <a:solidFill>
                  <a:srgbClr val="000000"/>
                </a:solidFill>
                <a:uFillTx/>
                <a:latin typeface="Calibri"/>
              </a:rPr>
              <a:t>L</a:t>
            </a:r>
            <a:r>
              <a:rPr lang="el-GR" sz="1800" b="0" i="0" u="none" strike="noStrike" kern="1200" cap="none" spc="0" baseline="0">
                <a:solidFill>
                  <a:srgbClr val="000000"/>
                </a:solidFill>
                <a:uFillTx/>
                <a:latin typeface="Calibri"/>
              </a:rPr>
              <a:t>=-0</a:t>
            </a:r>
            <a:r>
              <a:rPr lang="en-US" sz="1800" b="0" i="0" u="none" strike="noStrike" kern="1200" cap="none" spc="0" baseline="0">
                <a:solidFill>
                  <a:srgbClr val="000000"/>
                </a:solidFill>
                <a:uFillTx/>
                <a:latin typeface="Calibri"/>
              </a:rPr>
              <a:t>,</a:t>
            </a:r>
            <a:r>
              <a:rPr lang="el-GR" sz="1800" b="0" i="0" u="none" strike="noStrike" kern="1200" cap="none" spc="0" baseline="0">
                <a:solidFill>
                  <a:srgbClr val="000000"/>
                </a:solidFill>
                <a:uFillTx/>
                <a:latin typeface="Calibri"/>
              </a:rPr>
              <a:t>4Ν</a:t>
            </a:r>
          </a:p>
        </p:txBody>
      </p:sp>
      <p:sp>
        <p:nvSpPr>
          <p:cNvPr id="9" name="Βέλος: Δεξιό 10">
            <a:extLst>
              <a:ext uri="{FF2B5EF4-FFF2-40B4-BE49-F238E27FC236}">
                <a16:creationId xmlns:a16="http://schemas.microsoft.com/office/drawing/2014/main" id="{41694DCC-CDB6-4712-BC35-DA98BDD07E41}"/>
              </a:ext>
            </a:extLst>
          </p:cNvPr>
          <p:cNvSpPr/>
          <p:nvPr/>
        </p:nvSpPr>
        <p:spPr>
          <a:xfrm>
            <a:off x="5308841" y="4808381"/>
            <a:ext cx="745720" cy="261134"/>
          </a:xfrm>
          <a:custGeom>
            <a:avLst>
              <a:gd name="f0" fmla="val 17818"/>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4472C4"/>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FFFFFF"/>
              </a:solidFill>
              <a:uFillTx/>
              <a:latin typeface="Calibri"/>
            </a:endParaRPr>
          </a:p>
        </p:txBody>
      </p:sp>
      <p:pic>
        <p:nvPicPr>
          <p:cNvPr id="10" name="Εικόνα 2">
            <a:extLst>
              <a:ext uri="{FF2B5EF4-FFF2-40B4-BE49-F238E27FC236}">
                <a16:creationId xmlns:a16="http://schemas.microsoft.com/office/drawing/2014/main" id="{BB1710F8-B96E-4E4B-99D0-AB5865C8E2CD}"/>
              </a:ext>
            </a:extLst>
          </p:cNvPr>
          <p:cNvPicPr>
            <a:picLocks noChangeAspect="1"/>
          </p:cNvPicPr>
          <p:nvPr/>
        </p:nvPicPr>
        <p:blipFill>
          <a:blip r:embed="rId6"/>
          <a:stretch>
            <a:fillRect/>
          </a:stretch>
        </p:blipFill>
        <p:spPr>
          <a:xfrm>
            <a:off x="6557820" y="4349800"/>
            <a:ext cx="3390896" cy="1562096"/>
          </a:xfrm>
          <a:prstGeom prst="rect">
            <a:avLst/>
          </a:prstGeom>
          <a:noFill/>
          <a:ln cap="flat">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name="Slide11">
    <p:bg>
      <p:bgPr>
        <a:solidFill>
          <a:srgbClr val="E2F0D9"/>
        </a:solidFill>
        <a:effectLst/>
      </p:bgPr>
    </p:b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AA83971-07C7-4002-A52D-FBD869A6BF42}"/>
              </a:ext>
            </a:extLst>
          </p:cNvPr>
          <p:cNvSpPr/>
          <p:nvPr/>
        </p:nvSpPr>
        <p:spPr>
          <a:xfrm>
            <a:off x="0" y="0"/>
            <a:ext cx="12191996" cy="45720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pic>
        <p:nvPicPr>
          <p:cNvPr id="3" name="Picture 9">
            <a:extLst>
              <a:ext uri="{FF2B5EF4-FFF2-40B4-BE49-F238E27FC236}">
                <a16:creationId xmlns:a16="http://schemas.microsoft.com/office/drawing/2014/main" id="{535C1BDC-FA2F-4A6E-90BF-553575199ED3}"/>
              </a:ext>
            </a:extLst>
          </p:cNvPr>
          <p:cNvPicPr>
            <a:picLocks noChangeAspect="1"/>
          </p:cNvPicPr>
          <p:nvPr/>
        </p:nvPicPr>
        <p:blipFill>
          <a:blip r:embed="rId3"/>
          <a:srcRect/>
          <a:stretch>
            <a:fillRect/>
          </a:stretch>
        </p:blipFill>
        <p:spPr>
          <a:xfrm>
            <a:off x="343448" y="850730"/>
            <a:ext cx="1227902" cy="1170340"/>
          </a:xfrm>
          <a:prstGeom prst="rect">
            <a:avLst/>
          </a:prstGeom>
          <a:noFill/>
          <a:ln cap="flat">
            <a:noFill/>
          </a:ln>
          <a:effectLst>
            <a:outerShdw dist="139699" dir="2700000" algn="tl">
              <a:srgbClr val="333333">
                <a:alpha val="65000"/>
              </a:srgbClr>
            </a:outerShdw>
          </a:effectLst>
        </p:spPr>
      </p:pic>
      <p:sp>
        <p:nvSpPr>
          <p:cNvPr id="4" name="Θέση υποσέλιδου 1">
            <a:extLst>
              <a:ext uri="{FF2B5EF4-FFF2-40B4-BE49-F238E27FC236}">
                <a16:creationId xmlns:a16="http://schemas.microsoft.com/office/drawing/2014/main" id="{9A7AFCCA-F504-4763-A1FD-9AAE2672F076}"/>
              </a:ext>
            </a:extLst>
          </p:cNvPr>
          <p:cNvSpPr txBox="1"/>
          <p:nvPr/>
        </p:nvSpPr>
        <p:spPr>
          <a:xfrm>
            <a:off x="4165604" y="6356351"/>
            <a:ext cx="3860797"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1" u="none" strike="noStrike" kern="1200" cap="none" spc="0" baseline="0">
                <a:solidFill>
                  <a:srgbClr val="0070C0"/>
                </a:solidFill>
                <a:uFillTx/>
                <a:latin typeface="Calibri"/>
              </a:rPr>
              <a:t>ylikonet.gr</a:t>
            </a:r>
            <a:endParaRPr lang="el-GR" sz="1200" b="1" i="1" u="none" strike="noStrike" kern="1200" cap="none" spc="0" baseline="0">
              <a:solidFill>
                <a:srgbClr val="0070C0"/>
              </a:solidFill>
              <a:uFillTx/>
              <a:latin typeface="Calibri"/>
            </a:endParaRPr>
          </a:p>
        </p:txBody>
      </p:sp>
      <p:sp>
        <p:nvSpPr>
          <p:cNvPr id="5" name="TextBox 9">
            <a:extLst>
              <a:ext uri="{FF2B5EF4-FFF2-40B4-BE49-F238E27FC236}">
                <a16:creationId xmlns:a16="http://schemas.microsoft.com/office/drawing/2014/main" id="{99FE479D-836D-4DC5-8892-71AF8D0B26A1}"/>
              </a:ext>
            </a:extLst>
          </p:cNvPr>
          <p:cNvSpPr txBox="1"/>
          <p:nvPr/>
        </p:nvSpPr>
        <p:spPr>
          <a:xfrm>
            <a:off x="1705996" y="430398"/>
            <a:ext cx="4002347"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Ας  δούμε τα διαγράμματα όλα μαζί:</a:t>
            </a:r>
          </a:p>
        </p:txBody>
      </p:sp>
      <p:graphicFrame>
        <p:nvGraphicFramePr>
          <p:cNvPr id="6" name="Αντικείμενο 1">
            <a:extLst>
              <a:ext uri="{FF2B5EF4-FFF2-40B4-BE49-F238E27FC236}">
                <a16:creationId xmlns:a16="http://schemas.microsoft.com/office/drawing/2014/main" id="{8A264F60-66B9-4DD6-A16F-781D3904CC0E}"/>
              </a:ext>
            </a:extLst>
          </p:cNvPr>
          <p:cNvGraphicFramePr/>
          <p:nvPr/>
        </p:nvGraphicFramePr>
        <p:xfrm>
          <a:off x="6741322" y="228600"/>
          <a:ext cx="3173955" cy="5921489"/>
        </p:xfrm>
        <a:graphic>
          <a:graphicData uri="http://schemas.openxmlformats.org/presentationml/2006/ole">
            <mc:AlternateContent xmlns:mc="http://schemas.openxmlformats.org/markup-compatibility/2006">
              <mc:Choice xmlns:v="urn:schemas-microsoft-com:vml" Requires="v">
                <p:oleObj spid="_x0000_s4103" name="Visio" r:id="rId4" imgW="2072640" imgH="3878580" progId="">
                  <p:embed/>
                </p:oleObj>
              </mc:Choice>
              <mc:Fallback>
                <p:oleObj name="Visio" r:id="rId4" imgW="2072640" imgH="3878580" progId="">
                  <p:embed/>
                  <p:pic>
                    <p:nvPicPr>
                      <p:cNvPr id="0" name=""/>
                      <p:cNvPicPr/>
                      <p:nvPr/>
                    </p:nvPicPr>
                    <p:blipFill>
                      <a:blip r:embed="rId5"/>
                      <a:stretch>
                        <a:fillRect/>
                      </a:stretch>
                    </p:blipFill>
                    <p:spPr>
                      <a:xfrm>
                        <a:off x="6741322" y="228600"/>
                        <a:ext cx="3173955" cy="5921489"/>
                      </a:xfrm>
                      <a:prstGeom prst="rect">
                        <a:avLst/>
                      </a:prstGeom>
                      <a:solidFill>
                        <a:srgbClr val="B6DDE8"/>
                      </a:solidFill>
                      <a:ln cap="flat">
                        <a:noFill/>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Μελέτη</Template>
  <TotalTime>200</TotalTime>
  <Words>1066</Words>
  <Application>Microsoft Office PowerPoint</Application>
  <PresentationFormat>Ευρεία οθόνη</PresentationFormat>
  <Paragraphs>91</Paragraphs>
  <Slides>11</Slides>
  <Notes>0</Notes>
  <HiddenSlides>0</HiddenSlides>
  <MMClips>0</MMClips>
  <ScaleCrop>false</ScaleCrop>
  <HeadingPairs>
    <vt:vector size="8" baseType="variant">
      <vt:variant>
        <vt:lpstr>Γραμματοσειρές που χρησιμοποιούνται</vt:lpstr>
      </vt:variant>
      <vt:variant>
        <vt:i4>5</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11</vt:i4>
      </vt:variant>
    </vt:vector>
  </HeadingPairs>
  <TitlesOfParts>
    <vt:vector size="18" baseType="lpstr">
      <vt:lpstr>Arial</vt:lpstr>
      <vt:lpstr>Calibri</vt:lpstr>
      <vt:lpstr>Calibri Light</vt:lpstr>
      <vt:lpstr>Cambria Math</vt:lpstr>
      <vt:lpstr>Times New Roman</vt:lpstr>
      <vt:lpstr>Θέμα του Office</vt:lpstr>
      <vt:lpstr>Visio</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dmarg</dc:creator>
  <cp:lastModifiedBy>dmarg</cp:lastModifiedBy>
  <cp:revision>11</cp:revision>
  <dcterms:created xsi:type="dcterms:W3CDTF">2020-04-25T14:23:21Z</dcterms:created>
  <dcterms:modified xsi:type="dcterms:W3CDTF">2020-04-26T04:09:48Z</dcterms:modified>
</cp:coreProperties>
</file>