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wmf" ContentType="image/x-wmf"/>
  <Default Extension="rels" ContentType="application/vnd.openxmlformats-package.relationships+xml"/>
  <Default Extension="xml" ContentType="application/xml"/>
  <Default Extension="vsdx" ContentType="application/vnd.ms-visio.drawing"/>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3" r:id="rId5"/>
    <p:sldId id="261" r:id="rId6"/>
    <p:sldId id="262" r:id="rId7"/>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04" d="100"/>
          <a:sy n="104" d="100"/>
        </p:scale>
        <p:origin x="144" y="72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image" Target="../media/image5.wmf"/><Relationship Id="rId1" Type="http://schemas.openxmlformats.org/officeDocument/2006/relationships/image" Target="../media/image4.emf"/><Relationship Id="rId4" Type="http://schemas.openxmlformats.org/officeDocument/2006/relationships/image" Target="../media/image7.wmf"/></Relationships>
</file>

<file path=ppt/drawings/_rels/vmlDrawing3.vml.rels><?xml version="1.0" encoding="UTF-8" standalone="yes"?>
<Relationships xmlns="http://schemas.openxmlformats.org/package/2006/relationships"><Relationship Id="rId8" Type="http://schemas.openxmlformats.org/officeDocument/2006/relationships/image" Target="../media/image15.wmf"/><Relationship Id="rId3" Type="http://schemas.openxmlformats.org/officeDocument/2006/relationships/image" Target="../media/image10.wmf"/><Relationship Id="rId7" Type="http://schemas.openxmlformats.org/officeDocument/2006/relationships/image" Target="../media/image14.wmf"/><Relationship Id="rId2" Type="http://schemas.openxmlformats.org/officeDocument/2006/relationships/image" Target="../media/image9.wmf"/><Relationship Id="rId1" Type="http://schemas.openxmlformats.org/officeDocument/2006/relationships/image" Target="../media/image8.emf"/><Relationship Id="rId6" Type="http://schemas.openxmlformats.org/officeDocument/2006/relationships/image" Target="../media/image13.wmf"/><Relationship Id="rId5" Type="http://schemas.openxmlformats.org/officeDocument/2006/relationships/image" Target="../media/image12.wmf"/><Relationship Id="rId10" Type="http://schemas.openxmlformats.org/officeDocument/2006/relationships/image" Target="../media/image17.wmf"/><Relationship Id="rId4" Type="http://schemas.openxmlformats.org/officeDocument/2006/relationships/image" Target="../media/image11.wmf"/><Relationship Id="rId9" Type="http://schemas.openxmlformats.org/officeDocument/2006/relationships/image" Target="../media/image16.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20.wmf"/><Relationship Id="rId2" Type="http://schemas.openxmlformats.org/officeDocument/2006/relationships/image" Target="../media/image19.wmf"/><Relationship Id="rId1" Type="http://schemas.openxmlformats.org/officeDocument/2006/relationships/image" Target="../media/image18.emf"/><Relationship Id="rId4" Type="http://schemas.openxmlformats.org/officeDocument/2006/relationships/image" Target="../media/image21.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24.wmf"/><Relationship Id="rId2" Type="http://schemas.openxmlformats.org/officeDocument/2006/relationships/image" Target="../media/image23.wmf"/><Relationship Id="rId1" Type="http://schemas.openxmlformats.org/officeDocument/2006/relationships/image" Target="../media/image22.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57DB1AC-61EC-40AB-AB5E-221F7C31D790}"/>
              </a:ext>
            </a:extLst>
          </p:cNvPr>
          <p:cNvSpPr>
            <a:spLocks noGrp="1"/>
          </p:cNvSpPr>
          <p:nvPr>
            <p:ph type="ctrTitle"/>
          </p:nvPr>
        </p:nvSpPr>
        <p:spPr>
          <a:xfrm>
            <a:off x="1524000" y="1122363"/>
            <a:ext cx="9144000" cy="2387600"/>
          </a:xfrm>
        </p:spPr>
        <p:txBody>
          <a:bodyPr anchor="b"/>
          <a:lstStyle>
            <a:lvl1pPr algn="ctr">
              <a:defRPr sz="6000"/>
            </a:lvl1pPr>
          </a:lstStyle>
          <a:p>
            <a:r>
              <a:rPr lang="el-GR"/>
              <a:t>Κάντε κλικ για να επεξεργαστείτε τον τίτλο υποδείγματος</a:t>
            </a:r>
          </a:p>
        </p:txBody>
      </p:sp>
      <p:sp>
        <p:nvSpPr>
          <p:cNvPr id="3" name="Υπότιτλος 2">
            <a:extLst>
              <a:ext uri="{FF2B5EF4-FFF2-40B4-BE49-F238E27FC236}">
                <a16:creationId xmlns:a16="http://schemas.microsoft.com/office/drawing/2014/main" id="{6AA9EDBC-EBBD-4C02-BE87-1BBC56721BE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p>
        </p:txBody>
      </p:sp>
      <p:sp>
        <p:nvSpPr>
          <p:cNvPr id="4" name="Θέση ημερομηνίας 3">
            <a:extLst>
              <a:ext uri="{FF2B5EF4-FFF2-40B4-BE49-F238E27FC236}">
                <a16:creationId xmlns:a16="http://schemas.microsoft.com/office/drawing/2014/main" id="{B5407058-6A4C-469F-A907-2E90BFD24F39}"/>
              </a:ext>
            </a:extLst>
          </p:cNvPr>
          <p:cNvSpPr>
            <a:spLocks noGrp="1"/>
          </p:cNvSpPr>
          <p:nvPr>
            <p:ph type="dt" sz="half" idx="10"/>
          </p:nvPr>
        </p:nvSpPr>
        <p:spPr/>
        <p:txBody>
          <a:bodyPr/>
          <a:lstStyle/>
          <a:p>
            <a:fld id="{3AD1EA0A-2DC0-4AA8-A8DE-DAB65FA2B205}" type="datetimeFigureOut">
              <a:rPr lang="el-GR" smtClean="0"/>
              <a:t>11/04/20</a:t>
            </a:fld>
            <a:endParaRPr lang="el-GR"/>
          </a:p>
        </p:txBody>
      </p:sp>
      <p:sp>
        <p:nvSpPr>
          <p:cNvPr id="5" name="Θέση υποσέλιδου 4">
            <a:extLst>
              <a:ext uri="{FF2B5EF4-FFF2-40B4-BE49-F238E27FC236}">
                <a16:creationId xmlns:a16="http://schemas.microsoft.com/office/drawing/2014/main" id="{462F8A6F-6A02-44F6-BD44-6C54CD09D257}"/>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6BFD6FA1-BA3B-4AFA-99A0-401CCF60BBDC}"/>
              </a:ext>
            </a:extLst>
          </p:cNvPr>
          <p:cNvSpPr>
            <a:spLocks noGrp="1"/>
          </p:cNvSpPr>
          <p:nvPr>
            <p:ph type="sldNum" sz="quarter" idx="12"/>
          </p:nvPr>
        </p:nvSpPr>
        <p:spPr/>
        <p:txBody>
          <a:bodyPr/>
          <a:lstStyle/>
          <a:p>
            <a:fld id="{3A9EB1BD-2CDB-49BD-9701-6E6BD0D13659}" type="slidenum">
              <a:rPr lang="el-GR" smtClean="0"/>
              <a:t>‹#›</a:t>
            </a:fld>
            <a:endParaRPr lang="el-GR"/>
          </a:p>
        </p:txBody>
      </p:sp>
    </p:spTree>
    <p:extLst>
      <p:ext uri="{BB962C8B-B14F-4D97-AF65-F5344CB8AC3E}">
        <p14:creationId xmlns:p14="http://schemas.microsoft.com/office/powerpoint/2010/main" val="3550783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2591B1F-528C-486B-93F4-0EDCCA9CA21D}"/>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CB85D4C5-EAA1-4AB5-ABA4-1314F00B4251}"/>
              </a:ext>
            </a:extLst>
          </p:cNvPr>
          <p:cNvSpPr>
            <a:spLocks noGrp="1"/>
          </p:cNvSpPr>
          <p:nvPr>
            <p:ph type="body" orient="vert" idx="1"/>
          </p:nvPr>
        </p:nvSpPr>
        <p:spPr/>
        <p:txBody>
          <a:bodyPr vert="eaVert"/>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a:extLst>
              <a:ext uri="{FF2B5EF4-FFF2-40B4-BE49-F238E27FC236}">
                <a16:creationId xmlns:a16="http://schemas.microsoft.com/office/drawing/2014/main" id="{A9D4F9D3-3942-4925-87EB-D7AB3894B5C6}"/>
              </a:ext>
            </a:extLst>
          </p:cNvPr>
          <p:cNvSpPr>
            <a:spLocks noGrp="1"/>
          </p:cNvSpPr>
          <p:nvPr>
            <p:ph type="dt" sz="half" idx="10"/>
          </p:nvPr>
        </p:nvSpPr>
        <p:spPr/>
        <p:txBody>
          <a:bodyPr/>
          <a:lstStyle/>
          <a:p>
            <a:fld id="{3AD1EA0A-2DC0-4AA8-A8DE-DAB65FA2B205}" type="datetimeFigureOut">
              <a:rPr lang="el-GR" smtClean="0"/>
              <a:t>11/04/20</a:t>
            </a:fld>
            <a:endParaRPr lang="el-GR"/>
          </a:p>
        </p:txBody>
      </p:sp>
      <p:sp>
        <p:nvSpPr>
          <p:cNvPr id="5" name="Θέση υποσέλιδου 4">
            <a:extLst>
              <a:ext uri="{FF2B5EF4-FFF2-40B4-BE49-F238E27FC236}">
                <a16:creationId xmlns:a16="http://schemas.microsoft.com/office/drawing/2014/main" id="{F058AEFA-E4D5-4C17-A1A4-78DD584B89E8}"/>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7BDD49E3-3A43-48BA-B3DB-664043240FFD}"/>
              </a:ext>
            </a:extLst>
          </p:cNvPr>
          <p:cNvSpPr>
            <a:spLocks noGrp="1"/>
          </p:cNvSpPr>
          <p:nvPr>
            <p:ph type="sldNum" sz="quarter" idx="12"/>
          </p:nvPr>
        </p:nvSpPr>
        <p:spPr/>
        <p:txBody>
          <a:bodyPr/>
          <a:lstStyle/>
          <a:p>
            <a:fld id="{3A9EB1BD-2CDB-49BD-9701-6E6BD0D13659}" type="slidenum">
              <a:rPr lang="el-GR" smtClean="0"/>
              <a:t>‹#›</a:t>
            </a:fld>
            <a:endParaRPr lang="el-GR"/>
          </a:p>
        </p:txBody>
      </p:sp>
    </p:spTree>
    <p:extLst>
      <p:ext uri="{BB962C8B-B14F-4D97-AF65-F5344CB8AC3E}">
        <p14:creationId xmlns:p14="http://schemas.microsoft.com/office/powerpoint/2010/main" val="7674368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a:extLst>
              <a:ext uri="{FF2B5EF4-FFF2-40B4-BE49-F238E27FC236}">
                <a16:creationId xmlns:a16="http://schemas.microsoft.com/office/drawing/2014/main" id="{DC8A1C84-D941-4AAB-9BB1-B6295FC549F3}"/>
              </a:ext>
            </a:extLst>
          </p:cNvPr>
          <p:cNvSpPr>
            <a:spLocks noGrp="1"/>
          </p:cNvSpPr>
          <p:nvPr>
            <p:ph type="title" orient="vert"/>
          </p:nvPr>
        </p:nvSpPr>
        <p:spPr>
          <a:xfrm>
            <a:off x="8724900" y="365125"/>
            <a:ext cx="2628900" cy="5811838"/>
          </a:xfrm>
        </p:spPr>
        <p:txBody>
          <a:bodyPr vert="eaVert"/>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F1069475-BEA5-4FCE-A907-0CCBC81C0724}"/>
              </a:ext>
            </a:extLst>
          </p:cNvPr>
          <p:cNvSpPr>
            <a:spLocks noGrp="1"/>
          </p:cNvSpPr>
          <p:nvPr>
            <p:ph type="body" orient="vert" idx="1"/>
          </p:nvPr>
        </p:nvSpPr>
        <p:spPr>
          <a:xfrm>
            <a:off x="838200" y="365125"/>
            <a:ext cx="7734300" cy="5811838"/>
          </a:xfrm>
        </p:spPr>
        <p:txBody>
          <a:bodyPr vert="eaVert"/>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a:extLst>
              <a:ext uri="{FF2B5EF4-FFF2-40B4-BE49-F238E27FC236}">
                <a16:creationId xmlns:a16="http://schemas.microsoft.com/office/drawing/2014/main" id="{7931D0DA-D077-4A83-991B-D75E636547E8}"/>
              </a:ext>
            </a:extLst>
          </p:cNvPr>
          <p:cNvSpPr>
            <a:spLocks noGrp="1"/>
          </p:cNvSpPr>
          <p:nvPr>
            <p:ph type="dt" sz="half" idx="10"/>
          </p:nvPr>
        </p:nvSpPr>
        <p:spPr/>
        <p:txBody>
          <a:bodyPr/>
          <a:lstStyle/>
          <a:p>
            <a:fld id="{3AD1EA0A-2DC0-4AA8-A8DE-DAB65FA2B205}" type="datetimeFigureOut">
              <a:rPr lang="el-GR" smtClean="0"/>
              <a:t>11/04/20</a:t>
            </a:fld>
            <a:endParaRPr lang="el-GR"/>
          </a:p>
        </p:txBody>
      </p:sp>
      <p:sp>
        <p:nvSpPr>
          <p:cNvPr id="5" name="Θέση υποσέλιδου 4">
            <a:extLst>
              <a:ext uri="{FF2B5EF4-FFF2-40B4-BE49-F238E27FC236}">
                <a16:creationId xmlns:a16="http://schemas.microsoft.com/office/drawing/2014/main" id="{6951FCE1-CCF4-448E-A62B-06F780585BFB}"/>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96294095-C051-4994-9ED4-97EFE1A59561}"/>
              </a:ext>
            </a:extLst>
          </p:cNvPr>
          <p:cNvSpPr>
            <a:spLocks noGrp="1"/>
          </p:cNvSpPr>
          <p:nvPr>
            <p:ph type="sldNum" sz="quarter" idx="12"/>
          </p:nvPr>
        </p:nvSpPr>
        <p:spPr/>
        <p:txBody>
          <a:bodyPr/>
          <a:lstStyle/>
          <a:p>
            <a:fld id="{3A9EB1BD-2CDB-49BD-9701-6E6BD0D13659}" type="slidenum">
              <a:rPr lang="el-GR" smtClean="0"/>
              <a:t>‹#›</a:t>
            </a:fld>
            <a:endParaRPr lang="el-GR"/>
          </a:p>
        </p:txBody>
      </p:sp>
    </p:spTree>
    <p:extLst>
      <p:ext uri="{BB962C8B-B14F-4D97-AF65-F5344CB8AC3E}">
        <p14:creationId xmlns:p14="http://schemas.microsoft.com/office/powerpoint/2010/main" val="1294598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1812482-5FBF-4859-B2BE-A317B9A06E4F}"/>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EF604DD3-5606-4CC3-AC69-9385E257018E}"/>
              </a:ext>
            </a:extLst>
          </p:cNvPr>
          <p:cNvSpPr>
            <a:spLocks noGrp="1"/>
          </p:cNvSpPr>
          <p:nvPr>
            <p:ph idx="1"/>
          </p:nvPr>
        </p:nvSpPr>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a:extLst>
              <a:ext uri="{FF2B5EF4-FFF2-40B4-BE49-F238E27FC236}">
                <a16:creationId xmlns:a16="http://schemas.microsoft.com/office/drawing/2014/main" id="{2E05FAF9-60A8-42D9-BDE7-65656927C4B9}"/>
              </a:ext>
            </a:extLst>
          </p:cNvPr>
          <p:cNvSpPr>
            <a:spLocks noGrp="1"/>
          </p:cNvSpPr>
          <p:nvPr>
            <p:ph type="dt" sz="half" idx="10"/>
          </p:nvPr>
        </p:nvSpPr>
        <p:spPr/>
        <p:txBody>
          <a:bodyPr/>
          <a:lstStyle/>
          <a:p>
            <a:fld id="{3AD1EA0A-2DC0-4AA8-A8DE-DAB65FA2B205}" type="datetimeFigureOut">
              <a:rPr lang="el-GR" smtClean="0"/>
              <a:t>11/04/20</a:t>
            </a:fld>
            <a:endParaRPr lang="el-GR"/>
          </a:p>
        </p:txBody>
      </p:sp>
      <p:sp>
        <p:nvSpPr>
          <p:cNvPr id="5" name="Θέση υποσέλιδου 4">
            <a:extLst>
              <a:ext uri="{FF2B5EF4-FFF2-40B4-BE49-F238E27FC236}">
                <a16:creationId xmlns:a16="http://schemas.microsoft.com/office/drawing/2014/main" id="{5A33EC5D-0BED-4283-A8DA-D12CF1CB26E8}"/>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658B718C-93BE-48C7-AFFE-1F926AAC6BC9}"/>
              </a:ext>
            </a:extLst>
          </p:cNvPr>
          <p:cNvSpPr>
            <a:spLocks noGrp="1"/>
          </p:cNvSpPr>
          <p:nvPr>
            <p:ph type="sldNum" sz="quarter" idx="12"/>
          </p:nvPr>
        </p:nvSpPr>
        <p:spPr/>
        <p:txBody>
          <a:bodyPr/>
          <a:lstStyle/>
          <a:p>
            <a:fld id="{3A9EB1BD-2CDB-49BD-9701-6E6BD0D13659}" type="slidenum">
              <a:rPr lang="el-GR" smtClean="0"/>
              <a:t>‹#›</a:t>
            </a:fld>
            <a:endParaRPr lang="el-GR"/>
          </a:p>
        </p:txBody>
      </p:sp>
    </p:spTree>
    <p:extLst>
      <p:ext uri="{BB962C8B-B14F-4D97-AF65-F5344CB8AC3E}">
        <p14:creationId xmlns:p14="http://schemas.microsoft.com/office/powerpoint/2010/main" val="7616768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B46C271-44E1-42EC-9008-3A383157A415}"/>
              </a:ext>
            </a:extLst>
          </p:cNvPr>
          <p:cNvSpPr>
            <a:spLocks noGrp="1"/>
          </p:cNvSpPr>
          <p:nvPr>
            <p:ph type="title"/>
          </p:nvPr>
        </p:nvSpPr>
        <p:spPr>
          <a:xfrm>
            <a:off x="831850" y="1709738"/>
            <a:ext cx="10515600" cy="2852737"/>
          </a:xfrm>
        </p:spPr>
        <p:txBody>
          <a:bodyPr anchor="b"/>
          <a:lstStyle>
            <a:lvl1pPr>
              <a:defRPr sz="6000"/>
            </a:lvl1p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2C2ED54B-6B8F-487B-8387-93329143242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a:t>Επεξεργασία στυλ υποδείγματος κειμένου</a:t>
            </a:r>
          </a:p>
        </p:txBody>
      </p:sp>
      <p:sp>
        <p:nvSpPr>
          <p:cNvPr id="4" name="Θέση ημερομηνίας 3">
            <a:extLst>
              <a:ext uri="{FF2B5EF4-FFF2-40B4-BE49-F238E27FC236}">
                <a16:creationId xmlns:a16="http://schemas.microsoft.com/office/drawing/2014/main" id="{15344268-ADAC-48DD-B9B1-FAAE0D116C45}"/>
              </a:ext>
            </a:extLst>
          </p:cNvPr>
          <p:cNvSpPr>
            <a:spLocks noGrp="1"/>
          </p:cNvSpPr>
          <p:nvPr>
            <p:ph type="dt" sz="half" idx="10"/>
          </p:nvPr>
        </p:nvSpPr>
        <p:spPr/>
        <p:txBody>
          <a:bodyPr/>
          <a:lstStyle/>
          <a:p>
            <a:fld id="{3AD1EA0A-2DC0-4AA8-A8DE-DAB65FA2B205}" type="datetimeFigureOut">
              <a:rPr lang="el-GR" smtClean="0"/>
              <a:t>11/04/20</a:t>
            </a:fld>
            <a:endParaRPr lang="el-GR"/>
          </a:p>
        </p:txBody>
      </p:sp>
      <p:sp>
        <p:nvSpPr>
          <p:cNvPr id="5" name="Θέση υποσέλιδου 4">
            <a:extLst>
              <a:ext uri="{FF2B5EF4-FFF2-40B4-BE49-F238E27FC236}">
                <a16:creationId xmlns:a16="http://schemas.microsoft.com/office/drawing/2014/main" id="{247C1500-0BE3-4017-9950-5BFCC45B161C}"/>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054FDACD-4A10-449F-A03B-D2749148470C}"/>
              </a:ext>
            </a:extLst>
          </p:cNvPr>
          <p:cNvSpPr>
            <a:spLocks noGrp="1"/>
          </p:cNvSpPr>
          <p:nvPr>
            <p:ph type="sldNum" sz="quarter" idx="12"/>
          </p:nvPr>
        </p:nvSpPr>
        <p:spPr/>
        <p:txBody>
          <a:bodyPr/>
          <a:lstStyle/>
          <a:p>
            <a:fld id="{3A9EB1BD-2CDB-49BD-9701-6E6BD0D13659}" type="slidenum">
              <a:rPr lang="el-GR" smtClean="0"/>
              <a:t>‹#›</a:t>
            </a:fld>
            <a:endParaRPr lang="el-GR"/>
          </a:p>
        </p:txBody>
      </p:sp>
    </p:spTree>
    <p:extLst>
      <p:ext uri="{BB962C8B-B14F-4D97-AF65-F5344CB8AC3E}">
        <p14:creationId xmlns:p14="http://schemas.microsoft.com/office/powerpoint/2010/main" val="3682331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E325102-A8DF-4B13-B45F-D9959E347114}"/>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E3D5EE80-6CFE-4483-A74D-39B6C333E3D6}"/>
              </a:ext>
            </a:extLst>
          </p:cNvPr>
          <p:cNvSpPr>
            <a:spLocks noGrp="1"/>
          </p:cNvSpPr>
          <p:nvPr>
            <p:ph sz="half" idx="1"/>
          </p:nvPr>
        </p:nvSpPr>
        <p:spPr>
          <a:xfrm>
            <a:off x="838200" y="1825625"/>
            <a:ext cx="5181600" cy="4351338"/>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περιεχομένου 3">
            <a:extLst>
              <a:ext uri="{FF2B5EF4-FFF2-40B4-BE49-F238E27FC236}">
                <a16:creationId xmlns:a16="http://schemas.microsoft.com/office/drawing/2014/main" id="{714FA8C7-5E93-44A9-9750-B2795347C56E}"/>
              </a:ext>
            </a:extLst>
          </p:cNvPr>
          <p:cNvSpPr>
            <a:spLocks noGrp="1"/>
          </p:cNvSpPr>
          <p:nvPr>
            <p:ph sz="half" idx="2"/>
          </p:nvPr>
        </p:nvSpPr>
        <p:spPr>
          <a:xfrm>
            <a:off x="6172200" y="1825625"/>
            <a:ext cx="5181600" cy="4351338"/>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Θέση ημερομηνίας 4">
            <a:extLst>
              <a:ext uri="{FF2B5EF4-FFF2-40B4-BE49-F238E27FC236}">
                <a16:creationId xmlns:a16="http://schemas.microsoft.com/office/drawing/2014/main" id="{968C3056-343B-4FBC-9CE5-BD3B2E31FDF2}"/>
              </a:ext>
            </a:extLst>
          </p:cNvPr>
          <p:cNvSpPr>
            <a:spLocks noGrp="1"/>
          </p:cNvSpPr>
          <p:nvPr>
            <p:ph type="dt" sz="half" idx="10"/>
          </p:nvPr>
        </p:nvSpPr>
        <p:spPr/>
        <p:txBody>
          <a:bodyPr/>
          <a:lstStyle/>
          <a:p>
            <a:fld id="{3AD1EA0A-2DC0-4AA8-A8DE-DAB65FA2B205}" type="datetimeFigureOut">
              <a:rPr lang="el-GR" smtClean="0"/>
              <a:t>11/04/20</a:t>
            </a:fld>
            <a:endParaRPr lang="el-GR"/>
          </a:p>
        </p:txBody>
      </p:sp>
      <p:sp>
        <p:nvSpPr>
          <p:cNvPr id="6" name="Θέση υποσέλιδου 5">
            <a:extLst>
              <a:ext uri="{FF2B5EF4-FFF2-40B4-BE49-F238E27FC236}">
                <a16:creationId xmlns:a16="http://schemas.microsoft.com/office/drawing/2014/main" id="{D8E801D5-02C9-431C-83F6-BF6FDC6831B9}"/>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E3DA669C-244F-4FED-AFDA-3263DD9090F6}"/>
              </a:ext>
            </a:extLst>
          </p:cNvPr>
          <p:cNvSpPr>
            <a:spLocks noGrp="1"/>
          </p:cNvSpPr>
          <p:nvPr>
            <p:ph type="sldNum" sz="quarter" idx="12"/>
          </p:nvPr>
        </p:nvSpPr>
        <p:spPr/>
        <p:txBody>
          <a:bodyPr/>
          <a:lstStyle/>
          <a:p>
            <a:fld id="{3A9EB1BD-2CDB-49BD-9701-6E6BD0D13659}" type="slidenum">
              <a:rPr lang="el-GR" smtClean="0"/>
              <a:t>‹#›</a:t>
            </a:fld>
            <a:endParaRPr lang="el-GR"/>
          </a:p>
        </p:txBody>
      </p:sp>
    </p:spTree>
    <p:extLst>
      <p:ext uri="{BB962C8B-B14F-4D97-AF65-F5344CB8AC3E}">
        <p14:creationId xmlns:p14="http://schemas.microsoft.com/office/powerpoint/2010/main" val="12590244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D72155F-F656-4555-A304-39FC66A76AAB}"/>
              </a:ext>
            </a:extLst>
          </p:cNvPr>
          <p:cNvSpPr>
            <a:spLocks noGrp="1"/>
          </p:cNvSpPr>
          <p:nvPr>
            <p:ph type="title"/>
          </p:nvPr>
        </p:nvSpPr>
        <p:spPr>
          <a:xfrm>
            <a:off x="839788" y="365125"/>
            <a:ext cx="10515600" cy="1325563"/>
          </a:xfrm>
        </p:spPr>
        <p:txBody>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99627D10-E4AE-4A55-88F6-6676B551E0C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Επεξεργασία στυλ υποδείγματος κειμένου</a:t>
            </a:r>
          </a:p>
        </p:txBody>
      </p:sp>
      <p:sp>
        <p:nvSpPr>
          <p:cNvPr id="4" name="Θέση περιεχομένου 3">
            <a:extLst>
              <a:ext uri="{FF2B5EF4-FFF2-40B4-BE49-F238E27FC236}">
                <a16:creationId xmlns:a16="http://schemas.microsoft.com/office/drawing/2014/main" id="{49D1F56D-D931-4850-AA78-875B4ECA343B}"/>
              </a:ext>
            </a:extLst>
          </p:cNvPr>
          <p:cNvSpPr>
            <a:spLocks noGrp="1"/>
          </p:cNvSpPr>
          <p:nvPr>
            <p:ph sz="half" idx="2"/>
          </p:nvPr>
        </p:nvSpPr>
        <p:spPr>
          <a:xfrm>
            <a:off x="839788" y="2505075"/>
            <a:ext cx="5157787" cy="3684588"/>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Θέση κειμένου 4">
            <a:extLst>
              <a:ext uri="{FF2B5EF4-FFF2-40B4-BE49-F238E27FC236}">
                <a16:creationId xmlns:a16="http://schemas.microsoft.com/office/drawing/2014/main" id="{C7B670CB-C7CE-437E-8D10-3FD31D44AC6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Επεξεργασία στυλ υποδείγματος κειμένου</a:t>
            </a:r>
          </a:p>
        </p:txBody>
      </p:sp>
      <p:sp>
        <p:nvSpPr>
          <p:cNvPr id="6" name="Θέση περιεχομένου 5">
            <a:extLst>
              <a:ext uri="{FF2B5EF4-FFF2-40B4-BE49-F238E27FC236}">
                <a16:creationId xmlns:a16="http://schemas.microsoft.com/office/drawing/2014/main" id="{5B3E6B16-6C6B-46E9-8BC1-085C45F8BDAA}"/>
              </a:ext>
            </a:extLst>
          </p:cNvPr>
          <p:cNvSpPr>
            <a:spLocks noGrp="1"/>
          </p:cNvSpPr>
          <p:nvPr>
            <p:ph sz="quarter" idx="4"/>
          </p:nvPr>
        </p:nvSpPr>
        <p:spPr>
          <a:xfrm>
            <a:off x="6172200" y="2505075"/>
            <a:ext cx="5183188" cy="3684588"/>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7" name="Θέση ημερομηνίας 6">
            <a:extLst>
              <a:ext uri="{FF2B5EF4-FFF2-40B4-BE49-F238E27FC236}">
                <a16:creationId xmlns:a16="http://schemas.microsoft.com/office/drawing/2014/main" id="{7032E355-1982-49F9-85D7-CCB06B22952C}"/>
              </a:ext>
            </a:extLst>
          </p:cNvPr>
          <p:cNvSpPr>
            <a:spLocks noGrp="1"/>
          </p:cNvSpPr>
          <p:nvPr>
            <p:ph type="dt" sz="half" idx="10"/>
          </p:nvPr>
        </p:nvSpPr>
        <p:spPr/>
        <p:txBody>
          <a:bodyPr/>
          <a:lstStyle/>
          <a:p>
            <a:fld id="{3AD1EA0A-2DC0-4AA8-A8DE-DAB65FA2B205}" type="datetimeFigureOut">
              <a:rPr lang="el-GR" smtClean="0"/>
              <a:t>11/04/20</a:t>
            </a:fld>
            <a:endParaRPr lang="el-GR"/>
          </a:p>
        </p:txBody>
      </p:sp>
      <p:sp>
        <p:nvSpPr>
          <p:cNvPr id="8" name="Θέση υποσέλιδου 7">
            <a:extLst>
              <a:ext uri="{FF2B5EF4-FFF2-40B4-BE49-F238E27FC236}">
                <a16:creationId xmlns:a16="http://schemas.microsoft.com/office/drawing/2014/main" id="{969C7E78-63B8-4DCC-868A-F8E9BAA057EF}"/>
              </a:ext>
            </a:extLst>
          </p:cNvPr>
          <p:cNvSpPr>
            <a:spLocks noGrp="1"/>
          </p:cNvSpPr>
          <p:nvPr>
            <p:ph type="ftr" sz="quarter" idx="11"/>
          </p:nvPr>
        </p:nvSpPr>
        <p:spPr/>
        <p:txBody>
          <a:bodyPr/>
          <a:lstStyle/>
          <a:p>
            <a:endParaRPr lang="el-GR"/>
          </a:p>
        </p:txBody>
      </p:sp>
      <p:sp>
        <p:nvSpPr>
          <p:cNvPr id="9" name="Θέση αριθμού διαφάνειας 8">
            <a:extLst>
              <a:ext uri="{FF2B5EF4-FFF2-40B4-BE49-F238E27FC236}">
                <a16:creationId xmlns:a16="http://schemas.microsoft.com/office/drawing/2014/main" id="{38C82926-AF70-470E-B48F-3DC8D0B9215E}"/>
              </a:ext>
            </a:extLst>
          </p:cNvPr>
          <p:cNvSpPr>
            <a:spLocks noGrp="1"/>
          </p:cNvSpPr>
          <p:nvPr>
            <p:ph type="sldNum" sz="quarter" idx="12"/>
          </p:nvPr>
        </p:nvSpPr>
        <p:spPr/>
        <p:txBody>
          <a:bodyPr/>
          <a:lstStyle/>
          <a:p>
            <a:fld id="{3A9EB1BD-2CDB-49BD-9701-6E6BD0D13659}" type="slidenum">
              <a:rPr lang="el-GR" smtClean="0"/>
              <a:t>‹#›</a:t>
            </a:fld>
            <a:endParaRPr lang="el-GR"/>
          </a:p>
        </p:txBody>
      </p:sp>
    </p:spTree>
    <p:extLst>
      <p:ext uri="{BB962C8B-B14F-4D97-AF65-F5344CB8AC3E}">
        <p14:creationId xmlns:p14="http://schemas.microsoft.com/office/powerpoint/2010/main" val="18541011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72FEDBC-1212-448C-8E03-2DDAE5298A99}"/>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ημερομηνίας 2">
            <a:extLst>
              <a:ext uri="{FF2B5EF4-FFF2-40B4-BE49-F238E27FC236}">
                <a16:creationId xmlns:a16="http://schemas.microsoft.com/office/drawing/2014/main" id="{074452E5-E8A6-4739-92CA-E42009464FAA}"/>
              </a:ext>
            </a:extLst>
          </p:cNvPr>
          <p:cNvSpPr>
            <a:spLocks noGrp="1"/>
          </p:cNvSpPr>
          <p:nvPr>
            <p:ph type="dt" sz="half" idx="10"/>
          </p:nvPr>
        </p:nvSpPr>
        <p:spPr/>
        <p:txBody>
          <a:bodyPr/>
          <a:lstStyle/>
          <a:p>
            <a:fld id="{3AD1EA0A-2DC0-4AA8-A8DE-DAB65FA2B205}" type="datetimeFigureOut">
              <a:rPr lang="el-GR" smtClean="0"/>
              <a:t>11/04/20</a:t>
            </a:fld>
            <a:endParaRPr lang="el-GR"/>
          </a:p>
        </p:txBody>
      </p:sp>
      <p:sp>
        <p:nvSpPr>
          <p:cNvPr id="4" name="Θέση υποσέλιδου 3">
            <a:extLst>
              <a:ext uri="{FF2B5EF4-FFF2-40B4-BE49-F238E27FC236}">
                <a16:creationId xmlns:a16="http://schemas.microsoft.com/office/drawing/2014/main" id="{B3CB042D-2D71-44CA-995F-0C6F0051063C}"/>
              </a:ext>
            </a:extLst>
          </p:cNvPr>
          <p:cNvSpPr>
            <a:spLocks noGrp="1"/>
          </p:cNvSpPr>
          <p:nvPr>
            <p:ph type="ftr" sz="quarter" idx="11"/>
          </p:nvPr>
        </p:nvSpPr>
        <p:spPr/>
        <p:txBody>
          <a:bodyPr/>
          <a:lstStyle/>
          <a:p>
            <a:endParaRPr lang="el-GR"/>
          </a:p>
        </p:txBody>
      </p:sp>
      <p:sp>
        <p:nvSpPr>
          <p:cNvPr id="5" name="Θέση αριθμού διαφάνειας 4">
            <a:extLst>
              <a:ext uri="{FF2B5EF4-FFF2-40B4-BE49-F238E27FC236}">
                <a16:creationId xmlns:a16="http://schemas.microsoft.com/office/drawing/2014/main" id="{D451A472-540A-4272-A6FD-538BE5426753}"/>
              </a:ext>
            </a:extLst>
          </p:cNvPr>
          <p:cNvSpPr>
            <a:spLocks noGrp="1"/>
          </p:cNvSpPr>
          <p:nvPr>
            <p:ph type="sldNum" sz="quarter" idx="12"/>
          </p:nvPr>
        </p:nvSpPr>
        <p:spPr/>
        <p:txBody>
          <a:bodyPr/>
          <a:lstStyle/>
          <a:p>
            <a:fld id="{3A9EB1BD-2CDB-49BD-9701-6E6BD0D13659}" type="slidenum">
              <a:rPr lang="el-GR" smtClean="0"/>
              <a:t>‹#›</a:t>
            </a:fld>
            <a:endParaRPr lang="el-GR"/>
          </a:p>
        </p:txBody>
      </p:sp>
    </p:spTree>
    <p:extLst>
      <p:ext uri="{BB962C8B-B14F-4D97-AF65-F5344CB8AC3E}">
        <p14:creationId xmlns:p14="http://schemas.microsoft.com/office/powerpoint/2010/main" val="21574679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Θέση ημερομηνίας 1">
            <a:extLst>
              <a:ext uri="{FF2B5EF4-FFF2-40B4-BE49-F238E27FC236}">
                <a16:creationId xmlns:a16="http://schemas.microsoft.com/office/drawing/2014/main" id="{6F7CABB5-D352-4C41-81E8-FD196826D4BE}"/>
              </a:ext>
            </a:extLst>
          </p:cNvPr>
          <p:cNvSpPr>
            <a:spLocks noGrp="1"/>
          </p:cNvSpPr>
          <p:nvPr>
            <p:ph type="dt" sz="half" idx="10"/>
          </p:nvPr>
        </p:nvSpPr>
        <p:spPr/>
        <p:txBody>
          <a:bodyPr/>
          <a:lstStyle/>
          <a:p>
            <a:fld id="{3AD1EA0A-2DC0-4AA8-A8DE-DAB65FA2B205}" type="datetimeFigureOut">
              <a:rPr lang="el-GR" smtClean="0"/>
              <a:t>11/04/20</a:t>
            </a:fld>
            <a:endParaRPr lang="el-GR"/>
          </a:p>
        </p:txBody>
      </p:sp>
      <p:sp>
        <p:nvSpPr>
          <p:cNvPr id="3" name="Θέση υποσέλιδου 2">
            <a:extLst>
              <a:ext uri="{FF2B5EF4-FFF2-40B4-BE49-F238E27FC236}">
                <a16:creationId xmlns:a16="http://schemas.microsoft.com/office/drawing/2014/main" id="{1E7673B4-7CB4-4FE8-91D2-A23727350F38}"/>
              </a:ext>
            </a:extLst>
          </p:cNvPr>
          <p:cNvSpPr>
            <a:spLocks noGrp="1"/>
          </p:cNvSpPr>
          <p:nvPr>
            <p:ph type="ftr" sz="quarter" idx="11"/>
          </p:nvPr>
        </p:nvSpPr>
        <p:spPr/>
        <p:txBody>
          <a:bodyPr/>
          <a:lstStyle/>
          <a:p>
            <a:endParaRPr lang="el-GR"/>
          </a:p>
        </p:txBody>
      </p:sp>
      <p:sp>
        <p:nvSpPr>
          <p:cNvPr id="4" name="Θέση αριθμού διαφάνειας 3">
            <a:extLst>
              <a:ext uri="{FF2B5EF4-FFF2-40B4-BE49-F238E27FC236}">
                <a16:creationId xmlns:a16="http://schemas.microsoft.com/office/drawing/2014/main" id="{001156EB-EF90-4534-A5E7-BB9E9DD28CA8}"/>
              </a:ext>
            </a:extLst>
          </p:cNvPr>
          <p:cNvSpPr>
            <a:spLocks noGrp="1"/>
          </p:cNvSpPr>
          <p:nvPr>
            <p:ph type="sldNum" sz="quarter" idx="12"/>
          </p:nvPr>
        </p:nvSpPr>
        <p:spPr/>
        <p:txBody>
          <a:bodyPr/>
          <a:lstStyle/>
          <a:p>
            <a:fld id="{3A9EB1BD-2CDB-49BD-9701-6E6BD0D13659}" type="slidenum">
              <a:rPr lang="el-GR" smtClean="0"/>
              <a:t>‹#›</a:t>
            </a:fld>
            <a:endParaRPr lang="el-GR"/>
          </a:p>
        </p:txBody>
      </p:sp>
    </p:spTree>
    <p:extLst>
      <p:ext uri="{BB962C8B-B14F-4D97-AF65-F5344CB8AC3E}">
        <p14:creationId xmlns:p14="http://schemas.microsoft.com/office/powerpoint/2010/main" val="21569026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DC3ED1D-3CE5-41AE-B7D9-F5EEF6C81C0D}"/>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3B951813-22E0-4686-9FDC-EA34D361C78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κειμένου 3">
            <a:extLst>
              <a:ext uri="{FF2B5EF4-FFF2-40B4-BE49-F238E27FC236}">
                <a16:creationId xmlns:a16="http://schemas.microsoft.com/office/drawing/2014/main" id="{C8E8D9F9-5691-4610-B08B-753442EC736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Επεξεργασία στυλ υποδείγματος κειμένου</a:t>
            </a:r>
          </a:p>
        </p:txBody>
      </p:sp>
      <p:sp>
        <p:nvSpPr>
          <p:cNvPr id="5" name="Θέση ημερομηνίας 4">
            <a:extLst>
              <a:ext uri="{FF2B5EF4-FFF2-40B4-BE49-F238E27FC236}">
                <a16:creationId xmlns:a16="http://schemas.microsoft.com/office/drawing/2014/main" id="{EFCE365E-48D4-4AD3-AFC3-FDCA34849B52}"/>
              </a:ext>
            </a:extLst>
          </p:cNvPr>
          <p:cNvSpPr>
            <a:spLocks noGrp="1"/>
          </p:cNvSpPr>
          <p:nvPr>
            <p:ph type="dt" sz="half" idx="10"/>
          </p:nvPr>
        </p:nvSpPr>
        <p:spPr/>
        <p:txBody>
          <a:bodyPr/>
          <a:lstStyle/>
          <a:p>
            <a:fld id="{3AD1EA0A-2DC0-4AA8-A8DE-DAB65FA2B205}" type="datetimeFigureOut">
              <a:rPr lang="el-GR" smtClean="0"/>
              <a:t>11/04/20</a:t>
            </a:fld>
            <a:endParaRPr lang="el-GR"/>
          </a:p>
        </p:txBody>
      </p:sp>
      <p:sp>
        <p:nvSpPr>
          <p:cNvPr id="6" name="Θέση υποσέλιδου 5">
            <a:extLst>
              <a:ext uri="{FF2B5EF4-FFF2-40B4-BE49-F238E27FC236}">
                <a16:creationId xmlns:a16="http://schemas.microsoft.com/office/drawing/2014/main" id="{85D49F3F-8287-453B-B35D-C305145A2614}"/>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1713A378-D51A-48DF-9F61-BBF2644B6444}"/>
              </a:ext>
            </a:extLst>
          </p:cNvPr>
          <p:cNvSpPr>
            <a:spLocks noGrp="1"/>
          </p:cNvSpPr>
          <p:nvPr>
            <p:ph type="sldNum" sz="quarter" idx="12"/>
          </p:nvPr>
        </p:nvSpPr>
        <p:spPr/>
        <p:txBody>
          <a:bodyPr/>
          <a:lstStyle/>
          <a:p>
            <a:fld id="{3A9EB1BD-2CDB-49BD-9701-6E6BD0D13659}" type="slidenum">
              <a:rPr lang="el-GR" smtClean="0"/>
              <a:t>‹#›</a:t>
            </a:fld>
            <a:endParaRPr lang="el-GR"/>
          </a:p>
        </p:txBody>
      </p:sp>
    </p:spTree>
    <p:extLst>
      <p:ext uri="{BB962C8B-B14F-4D97-AF65-F5344CB8AC3E}">
        <p14:creationId xmlns:p14="http://schemas.microsoft.com/office/powerpoint/2010/main" val="38438942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452DF2A-DEB1-4C3C-BFCC-CD827CF9318B}"/>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εικόνας 2">
            <a:extLst>
              <a:ext uri="{FF2B5EF4-FFF2-40B4-BE49-F238E27FC236}">
                <a16:creationId xmlns:a16="http://schemas.microsoft.com/office/drawing/2014/main" id="{352C917B-A44F-40F2-A936-66B554DEDF6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l-GR"/>
              <a:t>Κάντε κλικ στο εικονίδιο για να προσθέσετε εικόνα</a:t>
            </a:r>
          </a:p>
        </p:txBody>
      </p:sp>
      <p:sp>
        <p:nvSpPr>
          <p:cNvPr id="4" name="Θέση κειμένου 3">
            <a:extLst>
              <a:ext uri="{FF2B5EF4-FFF2-40B4-BE49-F238E27FC236}">
                <a16:creationId xmlns:a16="http://schemas.microsoft.com/office/drawing/2014/main" id="{E2AB7DDC-ECEF-475C-8976-3AC05DDAC4C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Επεξεργασία στυλ υποδείγματος κειμένου</a:t>
            </a:r>
          </a:p>
        </p:txBody>
      </p:sp>
      <p:sp>
        <p:nvSpPr>
          <p:cNvPr id="5" name="Θέση ημερομηνίας 4">
            <a:extLst>
              <a:ext uri="{FF2B5EF4-FFF2-40B4-BE49-F238E27FC236}">
                <a16:creationId xmlns:a16="http://schemas.microsoft.com/office/drawing/2014/main" id="{88C8967C-7E9D-4C30-8E7B-7DD9942EEE4C}"/>
              </a:ext>
            </a:extLst>
          </p:cNvPr>
          <p:cNvSpPr>
            <a:spLocks noGrp="1"/>
          </p:cNvSpPr>
          <p:nvPr>
            <p:ph type="dt" sz="half" idx="10"/>
          </p:nvPr>
        </p:nvSpPr>
        <p:spPr/>
        <p:txBody>
          <a:bodyPr/>
          <a:lstStyle/>
          <a:p>
            <a:fld id="{3AD1EA0A-2DC0-4AA8-A8DE-DAB65FA2B205}" type="datetimeFigureOut">
              <a:rPr lang="el-GR" smtClean="0"/>
              <a:t>11/04/20</a:t>
            </a:fld>
            <a:endParaRPr lang="el-GR"/>
          </a:p>
        </p:txBody>
      </p:sp>
      <p:sp>
        <p:nvSpPr>
          <p:cNvPr id="6" name="Θέση υποσέλιδου 5">
            <a:extLst>
              <a:ext uri="{FF2B5EF4-FFF2-40B4-BE49-F238E27FC236}">
                <a16:creationId xmlns:a16="http://schemas.microsoft.com/office/drawing/2014/main" id="{9CB48338-3156-4AAF-83DA-074BBEBCB8B4}"/>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987F49B5-FB76-4344-BDD9-BFF3A159E3AA}"/>
              </a:ext>
            </a:extLst>
          </p:cNvPr>
          <p:cNvSpPr>
            <a:spLocks noGrp="1"/>
          </p:cNvSpPr>
          <p:nvPr>
            <p:ph type="sldNum" sz="quarter" idx="12"/>
          </p:nvPr>
        </p:nvSpPr>
        <p:spPr/>
        <p:txBody>
          <a:bodyPr/>
          <a:lstStyle/>
          <a:p>
            <a:fld id="{3A9EB1BD-2CDB-49BD-9701-6E6BD0D13659}" type="slidenum">
              <a:rPr lang="el-GR" smtClean="0"/>
              <a:t>‹#›</a:t>
            </a:fld>
            <a:endParaRPr lang="el-GR"/>
          </a:p>
        </p:txBody>
      </p:sp>
    </p:spTree>
    <p:extLst>
      <p:ext uri="{BB962C8B-B14F-4D97-AF65-F5344CB8AC3E}">
        <p14:creationId xmlns:p14="http://schemas.microsoft.com/office/powerpoint/2010/main" val="25071412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a:extLst>
              <a:ext uri="{FF2B5EF4-FFF2-40B4-BE49-F238E27FC236}">
                <a16:creationId xmlns:a16="http://schemas.microsoft.com/office/drawing/2014/main" id="{CA110BFB-F68B-4C3A-84CA-9F821ECEE04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46DFC1CD-8A49-442D-96F8-98C3C9534F6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a:extLst>
              <a:ext uri="{FF2B5EF4-FFF2-40B4-BE49-F238E27FC236}">
                <a16:creationId xmlns:a16="http://schemas.microsoft.com/office/drawing/2014/main" id="{EA756328-FC83-483D-AE61-1C9F139DDC7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AD1EA0A-2DC0-4AA8-A8DE-DAB65FA2B205}" type="datetimeFigureOut">
              <a:rPr lang="el-GR" smtClean="0"/>
              <a:t>11/04/20</a:t>
            </a:fld>
            <a:endParaRPr lang="el-GR"/>
          </a:p>
        </p:txBody>
      </p:sp>
      <p:sp>
        <p:nvSpPr>
          <p:cNvPr id="5" name="Θέση υποσέλιδου 4">
            <a:extLst>
              <a:ext uri="{FF2B5EF4-FFF2-40B4-BE49-F238E27FC236}">
                <a16:creationId xmlns:a16="http://schemas.microsoft.com/office/drawing/2014/main" id="{1D9BDA2B-E7E8-4766-A754-3524CB6F04D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a:extLst>
              <a:ext uri="{FF2B5EF4-FFF2-40B4-BE49-F238E27FC236}">
                <a16:creationId xmlns:a16="http://schemas.microsoft.com/office/drawing/2014/main" id="{856F1ABB-302D-4A4A-AD6B-9D02939C2D0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A9EB1BD-2CDB-49BD-9701-6E6BD0D13659}" type="slidenum">
              <a:rPr lang="el-GR" smtClean="0"/>
              <a:t>‹#›</a:t>
            </a:fld>
            <a:endParaRPr lang="el-GR"/>
          </a:p>
        </p:txBody>
      </p:sp>
    </p:spTree>
    <p:extLst>
      <p:ext uri="{BB962C8B-B14F-4D97-AF65-F5344CB8AC3E}">
        <p14:creationId xmlns:p14="http://schemas.microsoft.com/office/powerpoint/2010/main" val="16097055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image" Target="../media/image3.emf"/><Relationship Id="rId5" Type="http://schemas.openxmlformats.org/officeDocument/2006/relationships/package" Target="../embeddings/Microsoft_Visio_Drawing.vsdx"/><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8" Type="http://schemas.openxmlformats.org/officeDocument/2006/relationships/image" Target="../media/image5.wmf"/><Relationship Id="rId3" Type="http://schemas.openxmlformats.org/officeDocument/2006/relationships/image" Target="../media/image1.jpeg"/><Relationship Id="rId7" Type="http://schemas.openxmlformats.org/officeDocument/2006/relationships/oleObject" Target="../embeddings/oleObject1.bin"/><Relationship Id="rId12" Type="http://schemas.openxmlformats.org/officeDocument/2006/relationships/image" Target="../media/image7.wmf"/><Relationship Id="rId2" Type="http://schemas.openxmlformats.org/officeDocument/2006/relationships/slideLayout" Target="../slideLayouts/slideLayout7.xml"/><Relationship Id="rId1" Type="http://schemas.openxmlformats.org/officeDocument/2006/relationships/vmlDrawing" Target="../drawings/vmlDrawing2.vml"/><Relationship Id="rId6" Type="http://schemas.openxmlformats.org/officeDocument/2006/relationships/image" Target="../media/image4.emf"/><Relationship Id="rId11" Type="http://schemas.openxmlformats.org/officeDocument/2006/relationships/oleObject" Target="../embeddings/oleObject3.bin"/><Relationship Id="rId5" Type="http://schemas.openxmlformats.org/officeDocument/2006/relationships/package" Target="../embeddings/Microsoft_Visio_Drawing1.vsdx"/><Relationship Id="rId10" Type="http://schemas.openxmlformats.org/officeDocument/2006/relationships/image" Target="../media/image6.wmf"/><Relationship Id="rId4" Type="http://schemas.openxmlformats.org/officeDocument/2006/relationships/image" Target="../media/image2.png"/><Relationship Id="rId9" Type="http://schemas.openxmlformats.org/officeDocument/2006/relationships/oleObject" Target="../embeddings/oleObject2.bin"/></Relationships>
</file>

<file path=ppt/slides/_rels/slide4.xml.rels><?xml version="1.0" encoding="UTF-8" standalone="yes"?>
<Relationships xmlns="http://schemas.openxmlformats.org/package/2006/relationships"><Relationship Id="rId8" Type="http://schemas.openxmlformats.org/officeDocument/2006/relationships/image" Target="../media/image9.wmf"/><Relationship Id="rId13" Type="http://schemas.openxmlformats.org/officeDocument/2006/relationships/oleObject" Target="../embeddings/oleObject7.bin"/><Relationship Id="rId18" Type="http://schemas.openxmlformats.org/officeDocument/2006/relationships/image" Target="../media/image14.wmf"/><Relationship Id="rId3" Type="http://schemas.openxmlformats.org/officeDocument/2006/relationships/image" Target="../media/image1.jpeg"/><Relationship Id="rId21" Type="http://schemas.openxmlformats.org/officeDocument/2006/relationships/oleObject" Target="../embeddings/oleObject11.bin"/><Relationship Id="rId7" Type="http://schemas.openxmlformats.org/officeDocument/2006/relationships/oleObject" Target="../embeddings/oleObject4.bin"/><Relationship Id="rId12" Type="http://schemas.openxmlformats.org/officeDocument/2006/relationships/image" Target="../media/image11.wmf"/><Relationship Id="rId17" Type="http://schemas.openxmlformats.org/officeDocument/2006/relationships/oleObject" Target="../embeddings/oleObject9.bin"/><Relationship Id="rId2" Type="http://schemas.openxmlformats.org/officeDocument/2006/relationships/slideLayout" Target="../slideLayouts/slideLayout7.xml"/><Relationship Id="rId16" Type="http://schemas.openxmlformats.org/officeDocument/2006/relationships/image" Target="../media/image13.wmf"/><Relationship Id="rId20" Type="http://schemas.openxmlformats.org/officeDocument/2006/relationships/image" Target="../media/image15.wmf"/><Relationship Id="rId1" Type="http://schemas.openxmlformats.org/officeDocument/2006/relationships/vmlDrawing" Target="../drawings/vmlDrawing3.vml"/><Relationship Id="rId6" Type="http://schemas.openxmlformats.org/officeDocument/2006/relationships/image" Target="../media/image8.emf"/><Relationship Id="rId11" Type="http://schemas.openxmlformats.org/officeDocument/2006/relationships/oleObject" Target="../embeddings/oleObject6.bin"/><Relationship Id="rId24" Type="http://schemas.openxmlformats.org/officeDocument/2006/relationships/image" Target="../media/image17.wmf"/><Relationship Id="rId5" Type="http://schemas.openxmlformats.org/officeDocument/2006/relationships/package" Target="../embeddings/Microsoft_Visio_Drawing2.vsdx"/><Relationship Id="rId15" Type="http://schemas.openxmlformats.org/officeDocument/2006/relationships/oleObject" Target="../embeddings/oleObject8.bin"/><Relationship Id="rId23" Type="http://schemas.openxmlformats.org/officeDocument/2006/relationships/oleObject" Target="../embeddings/oleObject12.bin"/><Relationship Id="rId10" Type="http://schemas.openxmlformats.org/officeDocument/2006/relationships/image" Target="../media/image10.wmf"/><Relationship Id="rId19" Type="http://schemas.openxmlformats.org/officeDocument/2006/relationships/oleObject" Target="../embeddings/oleObject10.bin"/><Relationship Id="rId4" Type="http://schemas.openxmlformats.org/officeDocument/2006/relationships/image" Target="../media/image2.png"/><Relationship Id="rId9" Type="http://schemas.openxmlformats.org/officeDocument/2006/relationships/oleObject" Target="../embeddings/oleObject5.bin"/><Relationship Id="rId14" Type="http://schemas.openxmlformats.org/officeDocument/2006/relationships/image" Target="../media/image12.wmf"/><Relationship Id="rId22" Type="http://schemas.openxmlformats.org/officeDocument/2006/relationships/image" Target="../media/image16.wmf"/></Relationships>
</file>

<file path=ppt/slides/_rels/slide5.xml.rels><?xml version="1.0" encoding="UTF-8" standalone="yes"?>
<Relationships xmlns="http://schemas.openxmlformats.org/package/2006/relationships"><Relationship Id="rId8" Type="http://schemas.openxmlformats.org/officeDocument/2006/relationships/image" Target="../media/image19.wmf"/><Relationship Id="rId3" Type="http://schemas.openxmlformats.org/officeDocument/2006/relationships/image" Target="../media/image1.jpeg"/><Relationship Id="rId7" Type="http://schemas.openxmlformats.org/officeDocument/2006/relationships/oleObject" Target="../embeddings/oleObject13.bin"/><Relationship Id="rId12" Type="http://schemas.openxmlformats.org/officeDocument/2006/relationships/image" Target="../media/image21.wmf"/><Relationship Id="rId2" Type="http://schemas.openxmlformats.org/officeDocument/2006/relationships/slideLayout" Target="../slideLayouts/slideLayout7.xml"/><Relationship Id="rId1" Type="http://schemas.openxmlformats.org/officeDocument/2006/relationships/vmlDrawing" Target="../drawings/vmlDrawing4.vml"/><Relationship Id="rId6" Type="http://schemas.openxmlformats.org/officeDocument/2006/relationships/image" Target="../media/image18.emf"/><Relationship Id="rId11" Type="http://schemas.openxmlformats.org/officeDocument/2006/relationships/oleObject" Target="../embeddings/oleObject15.bin"/><Relationship Id="rId5" Type="http://schemas.openxmlformats.org/officeDocument/2006/relationships/package" Target="../embeddings/Microsoft_Visio_Drawing3.vsdx"/><Relationship Id="rId10" Type="http://schemas.openxmlformats.org/officeDocument/2006/relationships/image" Target="../media/image20.wmf"/><Relationship Id="rId4" Type="http://schemas.openxmlformats.org/officeDocument/2006/relationships/image" Target="../media/image2.png"/><Relationship Id="rId9" Type="http://schemas.openxmlformats.org/officeDocument/2006/relationships/oleObject" Target="../embeddings/oleObject14.bin"/></Relationships>
</file>

<file path=ppt/slides/_rels/slide6.xml.rels><?xml version="1.0" encoding="UTF-8" standalone="yes"?>
<Relationships xmlns="http://schemas.openxmlformats.org/package/2006/relationships"><Relationship Id="rId8" Type="http://schemas.openxmlformats.org/officeDocument/2006/relationships/image" Target="../media/image23.wmf"/><Relationship Id="rId3" Type="http://schemas.openxmlformats.org/officeDocument/2006/relationships/image" Target="../media/image1.jpeg"/><Relationship Id="rId7" Type="http://schemas.openxmlformats.org/officeDocument/2006/relationships/oleObject" Target="../embeddings/oleObject16.bin"/><Relationship Id="rId2" Type="http://schemas.openxmlformats.org/officeDocument/2006/relationships/slideLayout" Target="../slideLayouts/slideLayout7.xml"/><Relationship Id="rId1" Type="http://schemas.openxmlformats.org/officeDocument/2006/relationships/vmlDrawing" Target="../drawings/vmlDrawing5.vml"/><Relationship Id="rId6" Type="http://schemas.openxmlformats.org/officeDocument/2006/relationships/image" Target="../media/image22.emf"/><Relationship Id="rId5" Type="http://schemas.openxmlformats.org/officeDocument/2006/relationships/package" Target="../embeddings/Microsoft_Visio_Drawing4.vsdx"/><Relationship Id="rId10" Type="http://schemas.openxmlformats.org/officeDocument/2006/relationships/image" Target="../media/image24.wmf"/><Relationship Id="rId4" Type="http://schemas.openxmlformats.org/officeDocument/2006/relationships/image" Target="../media/image2.png"/><Relationship Id="rId9" Type="http://schemas.openxmlformats.org/officeDocument/2006/relationships/oleObject" Target="../embeddings/oleObject17.bin"/></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06598446-0BC1-4CBC-8F87-C3A053506013}"/>
              </a:ext>
            </a:extLst>
          </p:cNvPr>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l-GR"/>
          </a:p>
        </p:txBody>
      </p:sp>
      <p:pic>
        <p:nvPicPr>
          <p:cNvPr id="6" name="Picture 9">
            <a:extLst>
              <a:ext uri="{FF2B5EF4-FFF2-40B4-BE49-F238E27FC236}">
                <a16:creationId xmlns:a16="http://schemas.microsoft.com/office/drawing/2014/main" id="{A90E53D2-5A0B-4E5C-B0F4-E7470A88CD5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6715" y="3158923"/>
            <a:ext cx="1227898" cy="1170341"/>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Θέση υποσέλιδου 1">
            <a:extLst>
              <a:ext uri="{FF2B5EF4-FFF2-40B4-BE49-F238E27FC236}">
                <a16:creationId xmlns:a16="http://schemas.microsoft.com/office/drawing/2014/main" id="{7EFF6AEF-0BAE-473B-912D-2D45C512F523}"/>
              </a:ext>
            </a:extLst>
          </p:cNvPr>
          <p:cNvSpPr>
            <a:spLocks noGrp="1"/>
          </p:cNvSpPr>
          <p:nvPr>
            <p:ph type="ftr" sz="quarter" idx="11"/>
          </p:nvPr>
        </p:nvSpPr>
        <p:spPr>
          <a:xfrm>
            <a:off x="4165600" y="6356351"/>
            <a:ext cx="3860800" cy="365125"/>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i="1" dirty="0" err="1">
                <a:solidFill>
                  <a:srgbClr val="0070C0"/>
                </a:solidFill>
                <a:latin typeface="Calibri"/>
              </a:rPr>
              <a:t>ylikonet</a:t>
            </a:r>
            <a:r>
              <a:rPr kumimoji="0" lang="en-US" b="1" i="1" u="none" strike="noStrike" kern="1200" cap="none" spc="0" normalizeH="0" baseline="0" noProof="0" dirty="0">
                <a:ln>
                  <a:noFill/>
                </a:ln>
                <a:solidFill>
                  <a:srgbClr val="0070C0"/>
                </a:solidFill>
                <a:effectLst/>
                <a:uLnTx/>
                <a:uFillTx/>
                <a:latin typeface="Calibri"/>
                <a:ea typeface="+mn-ea"/>
                <a:cs typeface="+mn-cs"/>
              </a:rPr>
              <a:t>.gr</a:t>
            </a:r>
            <a:endParaRPr kumimoji="0" lang="el-GR" b="1" i="1" u="none" strike="noStrike" kern="1200" cap="none" spc="0" normalizeH="0" baseline="0" noProof="0" dirty="0">
              <a:ln>
                <a:noFill/>
              </a:ln>
              <a:solidFill>
                <a:srgbClr val="0070C0"/>
              </a:solidFill>
              <a:effectLst/>
              <a:uLnTx/>
              <a:uFillTx/>
              <a:latin typeface="Calibri"/>
              <a:ea typeface="+mn-ea"/>
              <a:cs typeface="+mn-cs"/>
            </a:endParaRPr>
          </a:p>
        </p:txBody>
      </p:sp>
      <p:sp>
        <p:nvSpPr>
          <p:cNvPr id="10" name="TextBox 9">
            <a:extLst>
              <a:ext uri="{FF2B5EF4-FFF2-40B4-BE49-F238E27FC236}">
                <a16:creationId xmlns:a16="http://schemas.microsoft.com/office/drawing/2014/main" id="{6EFC8EEF-D2D6-4C57-952A-D9FC0E13BEE4}"/>
              </a:ext>
            </a:extLst>
          </p:cNvPr>
          <p:cNvSpPr txBox="1"/>
          <p:nvPr/>
        </p:nvSpPr>
        <p:spPr>
          <a:xfrm>
            <a:off x="1705992" y="1904090"/>
            <a:ext cx="8780016" cy="1323439"/>
          </a:xfrm>
          <a:prstGeom prst="rect">
            <a:avLst/>
          </a:prstGeom>
          <a:solidFill>
            <a:srgbClr val="0070C0"/>
          </a:solidFill>
        </p:spPr>
        <p:txBody>
          <a:bodyPr wrap="square" rtlCol="0">
            <a:spAutoFit/>
          </a:bodyPr>
          <a:lstStyle/>
          <a:p>
            <a:pPr algn="ctr"/>
            <a:r>
              <a:rPr lang="el-GR" sz="4000" b="1" i="1" dirty="0">
                <a:solidFill>
                  <a:schemeClr val="bg1"/>
                </a:solidFill>
              </a:rPr>
              <a:t>Μια κίνηση σε κυκλική τροχιά </a:t>
            </a:r>
            <a:br>
              <a:rPr lang="en-US" sz="4000" b="1" i="1" dirty="0">
                <a:solidFill>
                  <a:schemeClr val="bg1"/>
                </a:solidFill>
              </a:rPr>
            </a:br>
            <a:r>
              <a:rPr lang="el-GR" sz="4000" b="1" i="1" dirty="0">
                <a:solidFill>
                  <a:schemeClr val="bg1"/>
                </a:solidFill>
              </a:rPr>
              <a:t>και μια κρούση</a:t>
            </a:r>
          </a:p>
        </p:txBody>
      </p:sp>
    </p:spTree>
    <p:extLst>
      <p:ext uri="{BB962C8B-B14F-4D97-AF65-F5344CB8AC3E}">
        <p14:creationId xmlns:p14="http://schemas.microsoft.com/office/powerpoint/2010/main" val="42212199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a:blip r:embed="rId3"/>
          <a:tile tx="0" ty="0" sx="100000" sy="100000" flip="none" algn="tl"/>
        </a:blipFill>
        <a:effectLst/>
      </p:bgPr>
    </p:bg>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06598446-0BC1-4CBC-8F87-C3A053506013}"/>
              </a:ext>
            </a:extLst>
          </p:cNvPr>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l-GR"/>
          </a:p>
        </p:txBody>
      </p:sp>
      <p:pic>
        <p:nvPicPr>
          <p:cNvPr id="6" name="Picture 9">
            <a:extLst>
              <a:ext uri="{FF2B5EF4-FFF2-40B4-BE49-F238E27FC236}">
                <a16:creationId xmlns:a16="http://schemas.microsoft.com/office/drawing/2014/main" id="{A90E53D2-5A0B-4E5C-B0F4-E7470A88CD5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8059" y="697029"/>
            <a:ext cx="1227898" cy="1170341"/>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0" name="TextBox 9">
            <a:extLst>
              <a:ext uri="{FF2B5EF4-FFF2-40B4-BE49-F238E27FC236}">
                <a16:creationId xmlns:a16="http://schemas.microsoft.com/office/drawing/2014/main" id="{6EFC8EEF-D2D6-4C57-952A-D9FC0E13BEE4}"/>
              </a:ext>
            </a:extLst>
          </p:cNvPr>
          <p:cNvSpPr txBox="1"/>
          <p:nvPr/>
        </p:nvSpPr>
        <p:spPr>
          <a:xfrm>
            <a:off x="1705992" y="430397"/>
            <a:ext cx="5662474" cy="5122941"/>
          </a:xfrm>
          <a:prstGeom prst="rect">
            <a:avLst/>
          </a:prstGeom>
          <a:noFill/>
        </p:spPr>
        <p:txBody>
          <a:bodyPr wrap="square" rtlCol="0">
            <a:spAutoFit/>
          </a:bodyPr>
          <a:lstStyle/>
          <a:p>
            <a:pPr>
              <a:lnSpc>
                <a:spcPct val="150000"/>
              </a:lnSpc>
            </a:pPr>
            <a:r>
              <a:rPr lang="el-GR" sz="2000" b="1" dirty="0"/>
              <a:t>Μια σφαίρα μάζας 2kg είναι δεμένη στο άκρο αβαρούς και μη εκτατού νήματος μήκους l=1,25m, το άλλο άκρο του οποίου έχει δεθεί σε σταθερό σημείο Ο. Φέρνουμε τη σφαίρα στη θέση Α, ώστε το νήμα να γίνει οριζόντιο και την αφήνουμε να κινηθεί. Μόλις το νήμα γίνει κατακόρυφο, στη θέση Β, η σφαίρα συγκρούεται με έναν κατακόρυφο τοίχο, με αποτέλεσμα να επιστρέφει και να φτάνει μέχρι τη θέση Γ, η οποία βρίσκεται χαμηλότερα, σε κατακόρυφη απόσταση h=0,45m, από την αρχική θέση Α</a:t>
            </a:r>
            <a:r>
              <a:rPr lang="el-GR" sz="2000" dirty="0"/>
              <a:t>.  Δίνεται g=10m/s</a:t>
            </a:r>
            <a:r>
              <a:rPr lang="el-GR" sz="2000" baseline="30000" dirty="0"/>
              <a:t>2</a:t>
            </a:r>
            <a:r>
              <a:rPr lang="el-GR" sz="2000" dirty="0"/>
              <a:t>.</a:t>
            </a:r>
          </a:p>
        </p:txBody>
      </p:sp>
      <p:sp>
        <p:nvSpPr>
          <p:cNvPr id="8" name="Θέση υποσέλιδου 1">
            <a:extLst>
              <a:ext uri="{FF2B5EF4-FFF2-40B4-BE49-F238E27FC236}">
                <a16:creationId xmlns:a16="http://schemas.microsoft.com/office/drawing/2014/main" id="{18F54741-1E1E-41EB-B4BE-71E65082E0F4}"/>
              </a:ext>
            </a:extLst>
          </p:cNvPr>
          <p:cNvSpPr>
            <a:spLocks noGrp="1"/>
          </p:cNvSpPr>
          <p:nvPr>
            <p:ph type="ftr" sz="quarter" idx="11"/>
          </p:nvPr>
        </p:nvSpPr>
        <p:spPr>
          <a:xfrm>
            <a:off x="4165600" y="6356351"/>
            <a:ext cx="3860800" cy="365125"/>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i="1" dirty="0" err="1">
                <a:solidFill>
                  <a:srgbClr val="0070C0"/>
                </a:solidFill>
                <a:latin typeface="Calibri"/>
              </a:rPr>
              <a:t>ylikonet</a:t>
            </a:r>
            <a:r>
              <a:rPr kumimoji="0" lang="en-US" b="1" i="1" u="none" strike="noStrike" kern="1200" cap="none" spc="0" normalizeH="0" baseline="0" noProof="0" dirty="0">
                <a:ln>
                  <a:noFill/>
                </a:ln>
                <a:solidFill>
                  <a:srgbClr val="0070C0"/>
                </a:solidFill>
                <a:effectLst/>
                <a:uLnTx/>
                <a:uFillTx/>
                <a:latin typeface="Calibri"/>
                <a:ea typeface="+mn-ea"/>
                <a:cs typeface="+mn-cs"/>
              </a:rPr>
              <a:t>.gr</a:t>
            </a:r>
            <a:endParaRPr kumimoji="0" lang="el-GR" b="1" i="1" u="none" strike="noStrike" kern="1200" cap="none" spc="0" normalizeH="0" baseline="0" noProof="0" dirty="0">
              <a:ln>
                <a:noFill/>
              </a:ln>
              <a:solidFill>
                <a:srgbClr val="0070C0"/>
              </a:solidFill>
              <a:effectLst/>
              <a:uLnTx/>
              <a:uFillTx/>
              <a:latin typeface="Calibri"/>
              <a:ea typeface="+mn-ea"/>
              <a:cs typeface="+mn-cs"/>
            </a:endParaRPr>
          </a:p>
        </p:txBody>
      </p:sp>
      <p:graphicFrame>
        <p:nvGraphicFramePr>
          <p:cNvPr id="2" name="Αντικείμενο 1">
            <a:extLst>
              <a:ext uri="{FF2B5EF4-FFF2-40B4-BE49-F238E27FC236}">
                <a16:creationId xmlns:a16="http://schemas.microsoft.com/office/drawing/2014/main" id="{BFB1D904-773B-4D82-BB44-B6D974C5DD95}"/>
              </a:ext>
            </a:extLst>
          </p:cNvPr>
          <p:cNvGraphicFramePr>
            <a:graphicFrameLocks noChangeAspect="1"/>
          </p:cNvGraphicFramePr>
          <p:nvPr>
            <p:extLst>
              <p:ext uri="{D42A27DB-BD31-4B8C-83A1-F6EECF244321}">
                <p14:modId xmlns:p14="http://schemas.microsoft.com/office/powerpoint/2010/main" val="2230561878"/>
              </p:ext>
            </p:extLst>
          </p:nvPr>
        </p:nvGraphicFramePr>
        <p:xfrm>
          <a:off x="7568537" y="697029"/>
          <a:ext cx="3173443" cy="3010465"/>
        </p:xfrm>
        <a:graphic>
          <a:graphicData uri="http://schemas.openxmlformats.org/presentationml/2006/ole">
            <mc:AlternateContent xmlns:mc="http://schemas.openxmlformats.org/markup-compatibility/2006">
              <mc:Choice xmlns:v="urn:schemas-microsoft-com:vml" Requires="v">
                <p:oleObj spid="_x0000_s1036" name="Visio" r:id="rId5" imgW="1638265" imgH="1554670" progId="Visio.Drawing.15">
                  <p:embed/>
                </p:oleObj>
              </mc:Choice>
              <mc:Fallback>
                <p:oleObj name="Visio" r:id="rId5" imgW="1638265" imgH="1554670" progId="Visio.Drawing.15">
                  <p:embed/>
                  <p:pic>
                    <p:nvPicPr>
                      <p:cNvPr id="0" name="Object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568537" y="697029"/>
                        <a:ext cx="3173443" cy="3010465"/>
                      </a:xfrm>
                      <a:prstGeom prst="rect">
                        <a:avLst/>
                      </a:prstGeom>
                      <a:solidFill>
                        <a:srgbClr val="BDD6EE"/>
                      </a:solidFill>
                    </p:spPr>
                  </p:pic>
                </p:oleObj>
              </mc:Fallback>
            </mc:AlternateContent>
          </a:graphicData>
        </a:graphic>
      </p:graphicFrame>
    </p:spTree>
    <p:extLst>
      <p:ext uri="{BB962C8B-B14F-4D97-AF65-F5344CB8AC3E}">
        <p14:creationId xmlns:p14="http://schemas.microsoft.com/office/powerpoint/2010/main" val="25588240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a:blip r:embed="rId3"/>
          <a:tile tx="0" ty="0" sx="100000" sy="100000" flip="none" algn="tl"/>
        </a:blipFill>
        <a:effectLst/>
      </p:bgPr>
    </p:bg>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06598446-0BC1-4CBC-8F87-C3A053506013}"/>
              </a:ext>
            </a:extLst>
          </p:cNvPr>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l-GR"/>
          </a:p>
        </p:txBody>
      </p:sp>
      <p:pic>
        <p:nvPicPr>
          <p:cNvPr id="6" name="Picture 9">
            <a:extLst>
              <a:ext uri="{FF2B5EF4-FFF2-40B4-BE49-F238E27FC236}">
                <a16:creationId xmlns:a16="http://schemas.microsoft.com/office/drawing/2014/main" id="{A90E53D2-5A0B-4E5C-B0F4-E7470A88CD5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43449" y="850729"/>
            <a:ext cx="1227898" cy="1170341"/>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0" name="TextBox 9">
            <a:extLst>
              <a:ext uri="{FF2B5EF4-FFF2-40B4-BE49-F238E27FC236}">
                <a16:creationId xmlns:a16="http://schemas.microsoft.com/office/drawing/2014/main" id="{6EFC8EEF-D2D6-4C57-952A-D9FC0E13BEE4}"/>
              </a:ext>
            </a:extLst>
          </p:cNvPr>
          <p:cNvSpPr txBox="1"/>
          <p:nvPr/>
        </p:nvSpPr>
        <p:spPr>
          <a:xfrm>
            <a:off x="1705992" y="430397"/>
            <a:ext cx="8780016" cy="646331"/>
          </a:xfrm>
          <a:prstGeom prst="rect">
            <a:avLst/>
          </a:prstGeom>
          <a:noFill/>
        </p:spPr>
        <p:txBody>
          <a:bodyPr wrap="square" rtlCol="0">
            <a:spAutoFit/>
          </a:bodyPr>
          <a:lstStyle/>
          <a:p>
            <a:r>
              <a:rPr lang="el-GR" b="1" dirty="0"/>
              <a:t>i) Να υπολογιστεί η ταχύτητα με την οποία η σφαίρα, φτάνει στην θέση Β (υπόδειξη: δουλέψτε ενεργειακά).</a:t>
            </a:r>
          </a:p>
        </p:txBody>
      </p:sp>
      <p:graphicFrame>
        <p:nvGraphicFramePr>
          <p:cNvPr id="2" name="Αντικείμενο 1">
            <a:extLst>
              <a:ext uri="{FF2B5EF4-FFF2-40B4-BE49-F238E27FC236}">
                <a16:creationId xmlns:a16="http://schemas.microsoft.com/office/drawing/2014/main" id="{C695F0E8-0ADE-4D42-83B2-98A78C27048F}"/>
              </a:ext>
            </a:extLst>
          </p:cNvPr>
          <p:cNvGraphicFramePr>
            <a:graphicFrameLocks noChangeAspect="1"/>
          </p:cNvGraphicFramePr>
          <p:nvPr>
            <p:extLst>
              <p:ext uri="{D42A27DB-BD31-4B8C-83A1-F6EECF244321}">
                <p14:modId xmlns:p14="http://schemas.microsoft.com/office/powerpoint/2010/main" val="3993311409"/>
              </p:ext>
            </p:extLst>
          </p:nvPr>
        </p:nvGraphicFramePr>
        <p:xfrm>
          <a:off x="7523058" y="1337637"/>
          <a:ext cx="2609323" cy="2266965"/>
        </p:xfrm>
        <a:graphic>
          <a:graphicData uri="http://schemas.openxmlformats.org/presentationml/2006/ole">
            <mc:AlternateContent xmlns:mc="http://schemas.openxmlformats.org/markup-compatibility/2006">
              <mc:Choice xmlns:v="urn:schemas-microsoft-com:vml" Requires="v">
                <p:oleObj spid="_x0000_s2076" name="Visio" r:id="rId5" imgW="1790523" imgH="1554670" progId="Visio.Drawing.15">
                  <p:embed/>
                </p:oleObj>
              </mc:Choice>
              <mc:Fallback>
                <p:oleObj name="Visio" r:id="rId5" imgW="1790523" imgH="1554670" progId="Visio.Drawing.15">
                  <p:embed/>
                  <p:pic>
                    <p:nvPicPr>
                      <p:cNvPr id="0" name="Object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523058" y="1337637"/>
                        <a:ext cx="2609323" cy="2266965"/>
                      </a:xfrm>
                      <a:prstGeom prst="rect">
                        <a:avLst/>
                      </a:prstGeom>
                      <a:solidFill>
                        <a:srgbClr val="BDD6EE"/>
                      </a:solidFill>
                      <a:ln>
                        <a:noFill/>
                      </a:ln>
                    </p:spPr>
                  </p:pic>
                </p:oleObj>
              </mc:Fallback>
            </mc:AlternateContent>
          </a:graphicData>
        </a:graphic>
      </p:graphicFrame>
      <p:sp>
        <p:nvSpPr>
          <p:cNvPr id="4" name="TextBox 3">
            <a:extLst>
              <a:ext uri="{FF2B5EF4-FFF2-40B4-BE49-F238E27FC236}">
                <a16:creationId xmlns:a16="http://schemas.microsoft.com/office/drawing/2014/main" id="{E2C7FB1A-D1CE-4AA4-B88D-23EF23F3CA37}"/>
              </a:ext>
            </a:extLst>
          </p:cNvPr>
          <p:cNvSpPr txBox="1"/>
          <p:nvPr/>
        </p:nvSpPr>
        <p:spPr>
          <a:xfrm>
            <a:off x="2116556" y="1879000"/>
            <a:ext cx="4918230" cy="923330"/>
          </a:xfrm>
          <a:prstGeom prst="rect">
            <a:avLst/>
          </a:prstGeom>
          <a:noFill/>
        </p:spPr>
        <p:txBody>
          <a:bodyPr wrap="square" rtlCol="0">
            <a:spAutoFit/>
          </a:bodyPr>
          <a:lstStyle/>
          <a:p>
            <a:r>
              <a:rPr lang="el-GR" b="1" dirty="0" err="1"/>
              <a:t>Θεωρ</a:t>
            </a:r>
            <a:r>
              <a:rPr lang="en-US" b="1" dirty="0"/>
              <a:t>o</a:t>
            </a:r>
            <a:r>
              <a:rPr lang="el-GR" b="1" dirty="0" err="1"/>
              <a:t>ύμε</a:t>
            </a:r>
            <a:r>
              <a:rPr lang="el-GR" b="1" dirty="0"/>
              <a:t> το οριζόντιο επίπεδο που περνά από το Β, ως επίπεδο μηδενικής δυναμικής ενέργειας και εφαρμόζουμε ΑΔΜΕ από τη θέση Α στη Β.</a:t>
            </a:r>
          </a:p>
        </p:txBody>
      </p:sp>
      <p:graphicFrame>
        <p:nvGraphicFramePr>
          <p:cNvPr id="15" name="Αντικείμενο 14">
            <a:extLst>
              <a:ext uri="{FF2B5EF4-FFF2-40B4-BE49-F238E27FC236}">
                <a16:creationId xmlns:a16="http://schemas.microsoft.com/office/drawing/2014/main" id="{4B89A6FD-826A-4EB4-A8DA-1BF1096E18C8}"/>
              </a:ext>
            </a:extLst>
          </p:cNvPr>
          <p:cNvGraphicFramePr>
            <a:graphicFrameLocks noChangeAspect="1"/>
          </p:cNvGraphicFramePr>
          <p:nvPr>
            <p:extLst>
              <p:ext uri="{D42A27DB-BD31-4B8C-83A1-F6EECF244321}">
                <p14:modId xmlns:p14="http://schemas.microsoft.com/office/powerpoint/2010/main" val="1138509400"/>
              </p:ext>
            </p:extLst>
          </p:nvPr>
        </p:nvGraphicFramePr>
        <p:xfrm>
          <a:off x="3124803" y="3043237"/>
          <a:ext cx="2437920" cy="457200"/>
        </p:xfrm>
        <a:graphic>
          <a:graphicData uri="http://schemas.openxmlformats.org/presentationml/2006/ole">
            <mc:AlternateContent xmlns:mc="http://schemas.openxmlformats.org/markup-compatibility/2006">
              <mc:Choice xmlns:v="urn:schemas-microsoft-com:vml" Requires="v">
                <p:oleObj spid="_x0000_s2077" name="Equation" r:id="rId7" imgW="1218960" imgH="228600" progId="Equation.DSMT4">
                  <p:embed/>
                </p:oleObj>
              </mc:Choice>
              <mc:Fallback>
                <p:oleObj name="Equation" r:id="rId7" imgW="1218960" imgH="228600" progId="Equation.DSMT4">
                  <p:embed/>
                  <p:pic>
                    <p:nvPicPr>
                      <p:cNvPr id="0" name=""/>
                      <p:cNvPicPr/>
                      <p:nvPr/>
                    </p:nvPicPr>
                    <p:blipFill>
                      <a:blip r:embed="rId8"/>
                      <a:stretch>
                        <a:fillRect/>
                      </a:stretch>
                    </p:blipFill>
                    <p:spPr>
                      <a:xfrm>
                        <a:off x="3124803" y="3043237"/>
                        <a:ext cx="2437920" cy="457200"/>
                      </a:xfrm>
                      <a:prstGeom prst="rect">
                        <a:avLst/>
                      </a:prstGeom>
                    </p:spPr>
                  </p:pic>
                </p:oleObj>
              </mc:Fallback>
            </mc:AlternateContent>
          </a:graphicData>
        </a:graphic>
      </p:graphicFrame>
      <p:graphicFrame>
        <p:nvGraphicFramePr>
          <p:cNvPr id="16" name="Αντικείμενο 15">
            <a:extLst>
              <a:ext uri="{FF2B5EF4-FFF2-40B4-BE49-F238E27FC236}">
                <a16:creationId xmlns:a16="http://schemas.microsoft.com/office/drawing/2014/main" id="{CDF939BA-DD48-4E0E-B428-68607C929DE3}"/>
              </a:ext>
            </a:extLst>
          </p:cNvPr>
          <p:cNvGraphicFramePr>
            <a:graphicFrameLocks noChangeAspect="1"/>
          </p:cNvGraphicFramePr>
          <p:nvPr>
            <p:extLst>
              <p:ext uri="{D42A27DB-BD31-4B8C-83A1-F6EECF244321}">
                <p14:modId xmlns:p14="http://schemas.microsoft.com/office/powerpoint/2010/main" val="2267682286"/>
              </p:ext>
            </p:extLst>
          </p:nvPr>
        </p:nvGraphicFramePr>
        <p:xfrm>
          <a:off x="3254375" y="3814763"/>
          <a:ext cx="2514240" cy="786960"/>
        </p:xfrm>
        <a:graphic>
          <a:graphicData uri="http://schemas.openxmlformats.org/presentationml/2006/ole">
            <mc:AlternateContent xmlns:mc="http://schemas.openxmlformats.org/markup-compatibility/2006">
              <mc:Choice xmlns:v="urn:schemas-microsoft-com:vml" Requires="v">
                <p:oleObj spid="_x0000_s2078" name="Equation" r:id="rId9" imgW="1257120" imgH="393480" progId="Equation.DSMT4">
                  <p:embed/>
                </p:oleObj>
              </mc:Choice>
              <mc:Fallback>
                <p:oleObj name="Equation" r:id="rId9" imgW="1257120" imgH="393480" progId="Equation.DSMT4">
                  <p:embed/>
                  <p:pic>
                    <p:nvPicPr>
                      <p:cNvPr id="15" name="Αντικείμενο 14">
                        <a:extLst>
                          <a:ext uri="{FF2B5EF4-FFF2-40B4-BE49-F238E27FC236}">
                            <a16:creationId xmlns:a16="http://schemas.microsoft.com/office/drawing/2014/main" id="{4B89A6FD-826A-4EB4-A8DA-1BF1096E18C8}"/>
                          </a:ext>
                        </a:extLst>
                      </p:cNvPr>
                      <p:cNvPicPr/>
                      <p:nvPr/>
                    </p:nvPicPr>
                    <p:blipFill>
                      <a:blip r:embed="rId10"/>
                      <a:stretch>
                        <a:fillRect/>
                      </a:stretch>
                    </p:blipFill>
                    <p:spPr>
                      <a:xfrm>
                        <a:off x="3254375" y="3814763"/>
                        <a:ext cx="2514240" cy="786960"/>
                      </a:xfrm>
                      <a:prstGeom prst="rect">
                        <a:avLst/>
                      </a:prstGeom>
                    </p:spPr>
                  </p:pic>
                </p:oleObj>
              </mc:Fallback>
            </mc:AlternateContent>
          </a:graphicData>
        </a:graphic>
      </p:graphicFrame>
      <p:graphicFrame>
        <p:nvGraphicFramePr>
          <p:cNvPr id="17" name="Αντικείμενο 16">
            <a:extLst>
              <a:ext uri="{FF2B5EF4-FFF2-40B4-BE49-F238E27FC236}">
                <a16:creationId xmlns:a16="http://schemas.microsoft.com/office/drawing/2014/main" id="{E24B36FC-4801-43F9-A27A-5D8F227C789A}"/>
              </a:ext>
            </a:extLst>
          </p:cNvPr>
          <p:cNvGraphicFramePr>
            <a:graphicFrameLocks noChangeAspect="1"/>
          </p:cNvGraphicFramePr>
          <p:nvPr>
            <p:extLst>
              <p:ext uri="{D42A27DB-BD31-4B8C-83A1-F6EECF244321}">
                <p14:modId xmlns:p14="http://schemas.microsoft.com/office/powerpoint/2010/main" val="3479381535"/>
              </p:ext>
            </p:extLst>
          </p:nvPr>
        </p:nvGraphicFramePr>
        <p:xfrm>
          <a:off x="2497281" y="4916049"/>
          <a:ext cx="4825440" cy="507600"/>
        </p:xfrm>
        <a:graphic>
          <a:graphicData uri="http://schemas.openxmlformats.org/presentationml/2006/ole">
            <mc:AlternateContent xmlns:mc="http://schemas.openxmlformats.org/markup-compatibility/2006">
              <mc:Choice xmlns:v="urn:schemas-microsoft-com:vml" Requires="v">
                <p:oleObj spid="_x0000_s2079" name="Equation" r:id="rId11" imgW="2412720" imgH="253800" progId="Equation.DSMT4">
                  <p:embed/>
                </p:oleObj>
              </mc:Choice>
              <mc:Fallback>
                <p:oleObj name="Equation" r:id="rId11" imgW="2412720" imgH="253800" progId="Equation.DSMT4">
                  <p:embed/>
                  <p:pic>
                    <p:nvPicPr>
                      <p:cNvPr id="16" name="Αντικείμενο 15">
                        <a:extLst>
                          <a:ext uri="{FF2B5EF4-FFF2-40B4-BE49-F238E27FC236}">
                            <a16:creationId xmlns:a16="http://schemas.microsoft.com/office/drawing/2014/main" id="{CDF939BA-DD48-4E0E-B428-68607C929DE3}"/>
                          </a:ext>
                        </a:extLst>
                      </p:cNvPr>
                      <p:cNvPicPr/>
                      <p:nvPr/>
                    </p:nvPicPr>
                    <p:blipFill>
                      <a:blip r:embed="rId12"/>
                      <a:stretch>
                        <a:fillRect/>
                      </a:stretch>
                    </p:blipFill>
                    <p:spPr>
                      <a:xfrm>
                        <a:off x="2497281" y="4916049"/>
                        <a:ext cx="4825440" cy="507600"/>
                      </a:xfrm>
                      <a:prstGeom prst="rect">
                        <a:avLst/>
                      </a:prstGeom>
                    </p:spPr>
                  </p:pic>
                </p:oleObj>
              </mc:Fallback>
            </mc:AlternateContent>
          </a:graphicData>
        </a:graphic>
      </p:graphicFrame>
    </p:spTree>
    <p:extLst>
      <p:ext uri="{BB962C8B-B14F-4D97-AF65-F5344CB8AC3E}">
        <p14:creationId xmlns:p14="http://schemas.microsoft.com/office/powerpoint/2010/main" val="42588494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fade">
                                      <p:cBhvr>
                                        <p:cTn id="17" dur="5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5"/>
                                        </p:tgtEl>
                                        <p:attrNameLst>
                                          <p:attrName>style.visibility</p:attrName>
                                        </p:attrNameLst>
                                      </p:cBhvr>
                                      <p:to>
                                        <p:strVal val="visible"/>
                                      </p:to>
                                    </p:set>
                                    <p:animEffect transition="in" filter="fade">
                                      <p:cBhvr>
                                        <p:cTn id="22" dur="500"/>
                                        <p:tgtEl>
                                          <p:spTgt spid="15"/>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6"/>
                                        </p:tgtEl>
                                        <p:attrNameLst>
                                          <p:attrName>style.visibility</p:attrName>
                                        </p:attrNameLst>
                                      </p:cBhvr>
                                      <p:to>
                                        <p:strVal val="visible"/>
                                      </p:to>
                                    </p:set>
                                    <p:animEffect transition="in" filter="fade">
                                      <p:cBhvr>
                                        <p:cTn id="27" dur="500"/>
                                        <p:tgtEl>
                                          <p:spTgt spid="16"/>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7"/>
                                        </p:tgtEl>
                                        <p:attrNameLst>
                                          <p:attrName>style.visibility</p:attrName>
                                        </p:attrNameLst>
                                      </p:cBhvr>
                                      <p:to>
                                        <p:strVal val="visible"/>
                                      </p:to>
                                    </p:set>
                                    <p:animEffect transition="in" filter="fade">
                                      <p:cBhvr>
                                        <p:cTn id="32"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a:blip r:embed="rId3"/>
          <a:tile tx="0" ty="0" sx="100000" sy="100000" flip="none" algn="tl"/>
        </a:blipFill>
        <a:effectLst/>
      </p:bgPr>
    </p:bg>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06598446-0BC1-4CBC-8F87-C3A053506013}"/>
              </a:ext>
            </a:extLst>
          </p:cNvPr>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pic>
        <p:nvPicPr>
          <p:cNvPr id="6" name="Picture 9">
            <a:extLst>
              <a:ext uri="{FF2B5EF4-FFF2-40B4-BE49-F238E27FC236}">
                <a16:creationId xmlns:a16="http://schemas.microsoft.com/office/drawing/2014/main" id="{A90E53D2-5A0B-4E5C-B0F4-E7470A88CD5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43449" y="850729"/>
            <a:ext cx="1227898" cy="1170341"/>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0" name="TextBox 9">
            <a:extLst>
              <a:ext uri="{FF2B5EF4-FFF2-40B4-BE49-F238E27FC236}">
                <a16:creationId xmlns:a16="http://schemas.microsoft.com/office/drawing/2014/main" id="{6EFC8EEF-D2D6-4C57-952A-D9FC0E13BEE4}"/>
              </a:ext>
            </a:extLst>
          </p:cNvPr>
          <p:cNvSpPr txBox="1"/>
          <p:nvPr/>
        </p:nvSpPr>
        <p:spPr>
          <a:xfrm>
            <a:off x="1705991" y="235561"/>
            <a:ext cx="9105933" cy="1015663"/>
          </a:xfrm>
          <a:prstGeom prst="rect">
            <a:avLst/>
          </a:prstGeom>
          <a:noFill/>
        </p:spPr>
        <p:txBody>
          <a:bodyPr wrap="square" rtlCol="0">
            <a:spAutoFit/>
          </a:bodyPr>
          <a:lstStyle/>
          <a:p>
            <a:pPr marL="0" marR="0" lvl="0" indent="0" algn="l" defTabSz="914400" rtl="0" eaLnBrk="1" fontAlgn="auto" latinLnBrk="0" hangingPunct="1">
              <a:lnSpc>
                <a:spcPts val="2400"/>
              </a:lnSpc>
              <a:spcBef>
                <a:spcPts val="0"/>
              </a:spcBef>
              <a:spcAft>
                <a:spcPts val="0"/>
              </a:spcAft>
              <a:buClrTx/>
              <a:buSzTx/>
              <a:buFontTx/>
              <a:buNone/>
              <a:tabLst/>
              <a:defRPr/>
            </a:pPr>
            <a:r>
              <a:rPr kumimoji="0" lang="el-GR" sz="2000" b="1" i="0" u="none" strike="noStrike" kern="1200" cap="none" spc="0" normalizeH="0" baseline="0" noProof="0" dirty="0" err="1">
                <a:ln>
                  <a:noFill/>
                </a:ln>
                <a:solidFill>
                  <a:prstClr val="black"/>
                </a:solidFill>
                <a:effectLst/>
                <a:uLnTx/>
                <a:uFillTx/>
                <a:latin typeface="Calibri" panose="020F0502020204030204"/>
                <a:ea typeface="+mn-ea"/>
                <a:cs typeface="+mn-cs"/>
              </a:rPr>
              <a:t>ii</a:t>
            </a:r>
            <a:r>
              <a:rPr kumimoji="0" lang="el-GR" sz="2000" b="1" i="0" u="none" strike="noStrike" kern="1200" cap="none" spc="0" normalizeH="0" baseline="0" noProof="0" dirty="0">
                <a:ln>
                  <a:noFill/>
                </a:ln>
                <a:solidFill>
                  <a:prstClr val="black"/>
                </a:solidFill>
                <a:effectLst/>
                <a:uLnTx/>
                <a:uFillTx/>
                <a:latin typeface="Calibri" panose="020F0502020204030204"/>
                <a:ea typeface="+mn-ea"/>
                <a:cs typeface="+mn-cs"/>
              </a:rPr>
              <a:t>) Να βρεθεί η επιτάχυνση της σφαίρας στην αρχική θέση Α, μόλις αφεθεί να κινηθεί, καθώς και στη θέση Β, ελάχιστα πριν την κρούση με τον τοίχο. Ποια η τιμή της τάσης του νήματος στις δύο αυτές θέσεις;</a:t>
            </a:r>
          </a:p>
        </p:txBody>
      </p:sp>
      <p:graphicFrame>
        <p:nvGraphicFramePr>
          <p:cNvPr id="2" name="Αντικείμενο 1">
            <a:extLst>
              <a:ext uri="{FF2B5EF4-FFF2-40B4-BE49-F238E27FC236}">
                <a16:creationId xmlns:a16="http://schemas.microsoft.com/office/drawing/2014/main" id="{63DE6D01-5F3B-461F-8BFB-02A22524D1DB}"/>
              </a:ext>
            </a:extLst>
          </p:cNvPr>
          <p:cNvGraphicFramePr>
            <a:graphicFrameLocks noChangeAspect="1"/>
          </p:cNvGraphicFramePr>
          <p:nvPr>
            <p:extLst/>
          </p:nvPr>
        </p:nvGraphicFramePr>
        <p:xfrm>
          <a:off x="8165946" y="1746373"/>
          <a:ext cx="2513890" cy="2522804"/>
        </p:xfrm>
        <a:graphic>
          <a:graphicData uri="http://schemas.openxmlformats.org/presentationml/2006/ole">
            <mc:AlternateContent xmlns:mc="http://schemas.openxmlformats.org/markup-compatibility/2006">
              <mc:Choice xmlns:v="urn:schemas-microsoft-com:vml" Requires="v">
                <p:oleObj spid="_x0000_s6177" name="Visio" r:id="rId5" imgW="1790523" imgH="1798146" progId="Visio.Drawing.15">
                  <p:embed/>
                </p:oleObj>
              </mc:Choice>
              <mc:Fallback>
                <p:oleObj name="Visio" r:id="rId5" imgW="1790523" imgH="1798146" progId="Visio.Drawing.15">
                  <p:embed/>
                  <p:pic>
                    <p:nvPicPr>
                      <p:cNvPr id="2" name="Αντικείμενο 1">
                        <a:extLst>
                          <a:ext uri="{FF2B5EF4-FFF2-40B4-BE49-F238E27FC236}">
                            <a16:creationId xmlns:a16="http://schemas.microsoft.com/office/drawing/2014/main" id="{63DE6D01-5F3B-461F-8BFB-02A22524D1DB}"/>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165946" y="1746373"/>
                        <a:ext cx="2513890" cy="2522804"/>
                      </a:xfrm>
                      <a:prstGeom prst="rect">
                        <a:avLst/>
                      </a:prstGeom>
                      <a:solidFill>
                        <a:srgbClr val="BDD6EE"/>
                      </a:solidFill>
                      <a:ln>
                        <a:noFill/>
                      </a:ln>
                    </p:spPr>
                  </p:pic>
                </p:oleObj>
              </mc:Fallback>
            </mc:AlternateContent>
          </a:graphicData>
        </a:graphic>
      </p:graphicFrame>
      <p:sp>
        <p:nvSpPr>
          <p:cNvPr id="11" name="TextBox 10">
            <a:extLst>
              <a:ext uri="{FF2B5EF4-FFF2-40B4-BE49-F238E27FC236}">
                <a16:creationId xmlns:a16="http://schemas.microsoft.com/office/drawing/2014/main" id="{FDA5C5C2-51A0-4818-A127-936407C9F561}"/>
              </a:ext>
            </a:extLst>
          </p:cNvPr>
          <p:cNvSpPr txBox="1"/>
          <p:nvPr/>
        </p:nvSpPr>
        <p:spPr>
          <a:xfrm>
            <a:off x="1412162" y="1661501"/>
            <a:ext cx="967666"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l-GR" sz="1800" b="1" i="1" u="none" strike="noStrike" kern="1200" cap="none" spc="0" normalizeH="0" baseline="0" noProof="0" dirty="0">
                <a:ln>
                  <a:noFill/>
                </a:ln>
                <a:solidFill>
                  <a:prstClr val="black"/>
                </a:solidFill>
                <a:effectLst/>
                <a:uLnTx/>
                <a:uFillTx/>
                <a:latin typeface="Calibri" panose="020F0502020204030204"/>
                <a:ea typeface="+mn-ea"/>
                <a:cs typeface="+mn-cs"/>
              </a:rPr>
              <a:t>Θέση Α</a:t>
            </a:r>
          </a:p>
        </p:txBody>
      </p:sp>
      <p:graphicFrame>
        <p:nvGraphicFramePr>
          <p:cNvPr id="17" name="Αντικείμενο 16">
            <a:extLst>
              <a:ext uri="{FF2B5EF4-FFF2-40B4-BE49-F238E27FC236}">
                <a16:creationId xmlns:a16="http://schemas.microsoft.com/office/drawing/2014/main" id="{7DFF1756-9D14-4D2E-BF3D-13B6B4D1DEEF}"/>
              </a:ext>
            </a:extLst>
          </p:cNvPr>
          <p:cNvGraphicFramePr>
            <a:graphicFrameLocks noChangeAspect="1"/>
          </p:cNvGraphicFramePr>
          <p:nvPr>
            <p:extLst>
              <p:ext uri="{D42A27DB-BD31-4B8C-83A1-F6EECF244321}">
                <p14:modId xmlns:p14="http://schemas.microsoft.com/office/powerpoint/2010/main" val="1569935437"/>
              </p:ext>
            </p:extLst>
          </p:nvPr>
        </p:nvGraphicFramePr>
        <p:xfrm>
          <a:off x="2703936" y="1435899"/>
          <a:ext cx="4723920" cy="838080"/>
        </p:xfrm>
        <a:graphic>
          <a:graphicData uri="http://schemas.openxmlformats.org/presentationml/2006/ole">
            <mc:AlternateContent xmlns:mc="http://schemas.openxmlformats.org/markup-compatibility/2006">
              <mc:Choice xmlns:v="urn:schemas-microsoft-com:vml" Requires="v">
                <p:oleObj spid="_x0000_s6178" name="Equation" r:id="rId7" imgW="2361960" imgH="419040" progId="Equation.DSMT4">
                  <p:embed/>
                </p:oleObj>
              </mc:Choice>
              <mc:Fallback>
                <p:oleObj name="Equation" r:id="rId7" imgW="2361960" imgH="419040" progId="Equation.DSMT4">
                  <p:embed/>
                  <p:pic>
                    <p:nvPicPr>
                      <p:cNvPr id="0" name=""/>
                      <p:cNvPicPr/>
                      <p:nvPr/>
                    </p:nvPicPr>
                    <p:blipFill>
                      <a:blip r:embed="rId8"/>
                      <a:stretch>
                        <a:fillRect/>
                      </a:stretch>
                    </p:blipFill>
                    <p:spPr>
                      <a:xfrm>
                        <a:off x="2703936" y="1435899"/>
                        <a:ext cx="4723920" cy="838080"/>
                      </a:xfrm>
                      <a:prstGeom prst="rect">
                        <a:avLst/>
                      </a:prstGeom>
                    </p:spPr>
                  </p:pic>
                </p:oleObj>
              </mc:Fallback>
            </mc:AlternateContent>
          </a:graphicData>
        </a:graphic>
      </p:graphicFrame>
      <p:graphicFrame>
        <p:nvGraphicFramePr>
          <p:cNvPr id="18" name="Αντικείμενο 17">
            <a:extLst>
              <a:ext uri="{FF2B5EF4-FFF2-40B4-BE49-F238E27FC236}">
                <a16:creationId xmlns:a16="http://schemas.microsoft.com/office/drawing/2014/main" id="{98A906DB-98ED-497C-A3A1-2E2ED8B140C6}"/>
              </a:ext>
            </a:extLst>
          </p:cNvPr>
          <p:cNvGraphicFramePr>
            <a:graphicFrameLocks noChangeAspect="1"/>
          </p:cNvGraphicFramePr>
          <p:nvPr>
            <p:extLst>
              <p:ext uri="{D42A27DB-BD31-4B8C-83A1-F6EECF244321}">
                <p14:modId xmlns:p14="http://schemas.microsoft.com/office/powerpoint/2010/main" val="3523946376"/>
              </p:ext>
            </p:extLst>
          </p:nvPr>
        </p:nvGraphicFramePr>
        <p:xfrm>
          <a:off x="3385994" y="2938981"/>
          <a:ext cx="2463800" cy="508000"/>
        </p:xfrm>
        <a:graphic>
          <a:graphicData uri="http://schemas.openxmlformats.org/presentationml/2006/ole">
            <mc:AlternateContent xmlns:mc="http://schemas.openxmlformats.org/markup-compatibility/2006">
              <mc:Choice xmlns:v="urn:schemas-microsoft-com:vml" Requires="v">
                <p:oleObj spid="_x0000_s6179" name="Equation" r:id="rId9" imgW="1231560" imgH="253800" progId="Equation.DSMT4">
                  <p:embed/>
                </p:oleObj>
              </mc:Choice>
              <mc:Fallback>
                <p:oleObj name="Equation" r:id="rId9" imgW="1231560" imgH="253800" progId="Equation.DSMT4">
                  <p:embed/>
                  <p:pic>
                    <p:nvPicPr>
                      <p:cNvPr id="17" name="Αντικείμενο 16">
                        <a:extLst>
                          <a:ext uri="{FF2B5EF4-FFF2-40B4-BE49-F238E27FC236}">
                            <a16:creationId xmlns:a16="http://schemas.microsoft.com/office/drawing/2014/main" id="{7DFF1756-9D14-4D2E-BF3D-13B6B4D1DEEF}"/>
                          </a:ext>
                        </a:extLst>
                      </p:cNvPr>
                      <p:cNvPicPr/>
                      <p:nvPr/>
                    </p:nvPicPr>
                    <p:blipFill>
                      <a:blip r:embed="rId10"/>
                      <a:stretch>
                        <a:fillRect/>
                      </a:stretch>
                    </p:blipFill>
                    <p:spPr>
                      <a:xfrm>
                        <a:off x="3385994" y="2938981"/>
                        <a:ext cx="2463800" cy="508000"/>
                      </a:xfrm>
                      <a:prstGeom prst="rect">
                        <a:avLst/>
                      </a:prstGeom>
                    </p:spPr>
                  </p:pic>
                </p:oleObj>
              </mc:Fallback>
            </mc:AlternateContent>
          </a:graphicData>
        </a:graphic>
      </p:graphicFrame>
      <p:graphicFrame>
        <p:nvGraphicFramePr>
          <p:cNvPr id="19" name="Αντικείμενο 18">
            <a:extLst>
              <a:ext uri="{FF2B5EF4-FFF2-40B4-BE49-F238E27FC236}">
                <a16:creationId xmlns:a16="http://schemas.microsoft.com/office/drawing/2014/main" id="{3D3894CE-F278-4FBD-9CB2-9A183D600D3C}"/>
              </a:ext>
            </a:extLst>
          </p:cNvPr>
          <p:cNvGraphicFramePr>
            <a:graphicFrameLocks noChangeAspect="1"/>
          </p:cNvGraphicFramePr>
          <p:nvPr>
            <p:extLst>
              <p:ext uri="{D42A27DB-BD31-4B8C-83A1-F6EECF244321}">
                <p14:modId xmlns:p14="http://schemas.microsoft.com/office/powerpoint/2010/main" val="885656310"/>
              </p:ext>
            </p:extLst>
          </p:nvPr>
        </p:nvGraphicFramePr>
        <p:xfrm>
          <a:off x="1635165" y="2302361"/>
          <a:ext cx="5765800" cy="508000"/>
        </p:xfrm>
        <a:graphic>
          <a:graphicData uri="http://schemas.openxmlformats.org/presentationml/2006/ole">
            <mc:AlternateContent xmlns:mc="http://schemas.openxmlformats.org/markup-compatibility/2006">
              <mc:Choice xmlns:v="urn:schemas-microsoft-com:vml" Requires="v">
                <p:oleObj spid="_x0000_s6180" name="Equation" r:id="rId11" imgW="2882880" imgH="253800" progId="Equation.DSMT4">
                  <p:embed/>
                </p:oleObj>
              </mc:Choice>
              <mc:Fallback>
                <p:oleObj name="Equation" r:id="rId11" imgW="2882880" imgH="253800" progId="Equation.DSMT4">
                  <p:embed/>
                  <p:pic>
                    <p:nvPicPr>
                      <p:cNvPr id="18" name="Αντικείμενο 17">
                        <a:extLst>
                          <a:ext uri="{FF2B5EF4-FFF2-40B4-BE49-F238E27FC236}">
                            <a16:creationId xmlns:a16="http://schemas.microsoft.com/office/drawing/2014/main" id="{98A906DB-98ED-497C-A3A1-2E2ED8B140C6}"/>
                          </a:ext>
                        </a:extLst>
                      </p:cNvPr>
                      <p:cNvPicPr/>
                      <p:nvPr/>
                    </p:nvPicPr>
                    <p:blipFill>
                      <a:blip r:embed="rId12"/>
                      <a:stretch>
                        <a:fillRect/>
                      </a:stretch>
                    </p:blipFill>
                    <p:spPr>
                      <a:xfrm>
                        <a:off x="1635165" y="2302361"/>
                        <a:ext cx="5765800" cy="508000"/>
                      </a:xfrm>
                      <a:prstGeom prst="rect">
                        <a:avLst/>
                      </a:prstGeom>
                    </p:spPr>
                  </p:pic>
                </p:oleObj>
              </mc:Fallback>
            </mc:AlternateContent>
          </a:graphicData>
        </a:graphic>
      </p:graphicFrame>
      <p:sp>
        <p:nvSpPr>
          <p:cNvPr id="20" name="TextBox 19">
            <a:extLst>
              <a:ext uri="{FF2B5EF4-FFF2-40B4-BE49-F238E27FC236}">
                <a16:creationId xmlns:a16="http://schemas.microsoft.com/office/drawing/2014/main" id="{08CE8BAD-D088-4AF5-B9DF-861D241B5D10}"/>
              </a:ext>
            </a:extLst>
          </p:cNvPr>
          <p:cNvSpPr txBox="1"/>
          <p:nvPr/>
        </p:nvSpPr>
        <p:spPr>
          <a:xfrm>
            <a:off x="847368" y="3723409"/>
            <a:ext cx="967666"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l-GR" sz="1800" b="1" i="1" u="none" strike="noStrike" kern="1200" cap="none" spc="0" normalizeH="0" baseline="0" noProof="0">
                <a:ln>
                  <a:noFill/>
                </a:ln>
                <a:solidFill>
                  <a:prstClr val="black"/>
                </a:solidFill>
                <a:effectLst/>
                <a:uLnTx/>
                <a:uFillTx/>
                <a:latin typeface="Calibri" panose="020F0502020204030204"/>
                <a:ea typeface="+mn-ea"/>
                <a:cs typeface="+mn-cs"/>
              </a:rPr>
              <a:t>Θέση Β</a:t>
            </a:r>
            <a:endParaRPr kumimoji="0" lang="el-GR" sz="1800" b="1" i="1" u="none" strike="noStrike" kern="1200" cap="none" spc="0" normalizeH="0" baseline="0" noProof="0" dirty="0">
              <a:ln>
                <a:noFill/>
              </a:ln>
              <a:solidFill>
                <a:prstClr val="black"/>
              </a:solidFill>
              <a:effectLst/>
              <a:uLnTx/>
              <a:uFillTx/>
              <a:latin typeface="Calibri" panose="020F0502020204030204"/>
              <a:ea typeface="+mn-ea"/>
              <a:cs typeface="+mn-cs"/>
            </a:endParaRPr>
          </a:p>
        </p:txBody>
      </p:sp>
      <p:graphicFrame>
        <p:nvGraphicFramePr>
          <p:cNvPr id="21" name="Αντικείμενο 20">
            <a:extLst>
              <a:ext uri="{FF2B5EF4-FFF2-40B4-BE49-F238E27FC236}">
                <a16:creationId xmlns:a16="http://schemas.microsoft.com/office/drawing/2014/main" id="{417F9A40-5AD1-4C24-9570-7FC0D76D96BB}"/>
              </a:ext>
            </a:extLst>
          </p:cNvPr>
          <p:cNvGraphicFramePr>
            <a:graphicFrameLocks noChangeAspect="1"/>
          </p:cNvGraphicFramePr>
          <p:nvPr>
            <p:extLst>
              <p:ext uri="{D42A27DB-BD31-4B8C-83A1-F6EECF244321}">
                <p14:modId xmlns:p14="http://schemas.microsoft.com/office/powerpoint/2010/main" val="2826795497"/>
              </p:ext>
            </p:extLst>
          </p:nvPr>
        </p:nvGraphicFramePr>
        <p:xfrm>
          <a:off x="2379540" y="3750420"/>
          <a:ext cx="4343400" cy="457200"/>
        </p:xfrm>
        <a:graphic>
          <a:graphicData uri="http://schemas.openxmlformats.org/presentationml/2006/ole">
            <mc:AlternateContent xmlns:mc="http://schemas.openxmlformats.org/markup-compatibility/2006">
              <mc:Choice xmlns:v="urn:schemas-microsoft-com:vml" Requires="v">
                <p:oleObj spid="_x0000_s6181" name="Equation" r:id="rId13" imgW="2171520" imgH="228600" progId="Equation.DSMT4">
                  <p:embed/>
                </p:oleObj>
              </mc:Choice>
              <mc:Fallback>
                <p:oleObj name="Equation" r:id="rId13" imgW="2171520" imgH="228600" progId="Equation.DSMT4">
                  <p:embed/>
                  <p:pic>
                    <p:nvPicPr>
                      <p:cNvPr id="18" name="Αντικείμενο 17">
                        <a:extLst>
                          <a:ext uri="{FF2B5EF4-FFF2-40B4-BE49-F238E27FC236}">
                            <a16:creationId xmlns:a16="http://schemas.microsoft.com/office/drawing/2014/main" id="{98A906DB-98ED-497C-A3A1-2E2ED8B140C6}"/>
                          </a:ext>
                        </a:extLst>
                      </p:cNvPr>
                      <p:cNvPicPr/>
                      <p:nvPr/>
                    </p:nvPicPr>
                    <p:blipFill>
                      <a:blip r:embed="rId14"/>
                      <a:stretch>
                        <a:fillRect/>
                      </a:stretch>
                    </p:blipFill>
                    <p:spPr>
                      <a:xfrm>
                        <a:off x="2379540" y="3750420"/>
                        <a:ext cx="4343400" cy="457200"/>
                      </a:xfrm>
                      <a:prstGeom prst="rect">
                        <a:avLst/>
                      </a:prstGeom>
                    </p:spPr>
                  </p:pic>
                </p:oleObj>
              </mc:Fallback>
            </mc:AlternateContent>
          </a:graphicData>
        </a:graphic>
      </p:graphicFrame>
      <p:graphicFrame>
        <p:nvGraphicFramePr>
          <p:cNvPr id="22" name="Αντικείμενο 21">
            <a:extLst>
              <a:ext uri="{FF2B5EF4-FFF2-40B4-BE49-F238E27FC236}">
                <a16:creationId xmlns:a16="http://schemas.microsoft.com/office/drawing/2014/main" id="{5849FCB9-E337-4C5B-BE33-B262C8854789}"/>
              </a:ext>
            </a:extLst>
          </p:cNvPr>
          <p:cNvGraphicFramePr>
            <a:graphicFrameLocks noChangeAspect="1"/>
          </p:cNvGraphicFramePr>
          <p:nvPr>
            <p:extLst>
              <p:ext uri="{D42A27DB-BD31-4B8C-83A1-F6EECF244321}">
                <p14:modId xmlns:p14="http://schemas.microsoft.com/office/powerpoint/2010/main" val="1681466116"/>
              </p:ext>
            </p:extLst>
          </p:nvPr>
        </p:nvGraphicFramePr>
        <p:xfrm>
          <a:off x="2266950" y="4342440"/>
          <a:ext cx="4216400" cy="863600"/>
        </p:xfrm>
        <a:graphic>
          <a:graphicData uri="http://schemas.openxmlformats.org/presentationml/2006/ole">
            <mc:AlternateContent xmlns:mc="http://schemas.openxmlformats.org/markup-compatibility/2006">
              <mc:Choice xmlns:v="urn:schemas-microsoft-com:vml" Requires="v">
                <p:oleObj spid="_x0000_s6182" name="Equation" r:id="rId15" imgW="2108160" imgH="431640" progId="Equation.DSMT4">
                  <p:embed/>
                </p:oleObj>
              </mc:Choice>
              <mc:Fallback>
                <p:oleObj name="Equation" r:id="rId15" imgW="2108160" imgH="431640" progId="Equation.DSMT4">
                  <p:embed/>
                  <p:pic>
                    <p:nvPicPr>
                      <p:cNvPr id="21" name="Αντικείμενο 20">
                        <a:extLst>
                          <a:ext uri="{FF2B5EF4-FFF2-40B4-BE49-F238E27FC236}">
                            <a16:creationId xmlns:a16="http://schemas.microsoft.com/office/drawing/2014/main" id="{417F9A40-5AD1-4C24-9570-7FC0D76D96BB}"/>
                          </a:ext>
                        </a:extLst>
                      </p:cNvPr>
                      <p:cNvPicPr/>
                      <p:nvPr/>
                    </p:nvPicPr>
                    <p:blipFill>
                      <a:blip r:embed="rId16"/>
                      <a:stretch>
                        <a:fillRect/>
                      </a:stretch>
                    </p:blipFill>
                    <p:spPr>
                      <a:xfrm>
                        <a:off x="2266950" y="4342440"/>
                        <a:ext cx="4216400" cy="863600"/>
                      </a:xfrm>
                      <a:prstGeom prst="rect">
                        <a:avLst/>
                      </a:prstGeom>
                    </p:spPr>
                  </p:pic>
                </p:oleObj>
              </mc:Fallback>
            </mc:AlternateContent>
          </a:graphicData>
        </a:graphic>
      </p:graphicFrame>
      <p:graphicFrame>
        <p:nvGraphicFramePr>
          <p:cNvPr id="23" name="Αντικείμενο 22">
            <a:extLst>
              <a:ext uri="{FF2B5EF4-FFF2-40B4-BE49-F238E27FC236}">
                <a16:creationId xmlns:a16="http://schemas.microsoft.com/office/drawing/2014/main" id="{28CAF685-1314-414A-A90C-49F91233D012}"/>
              </a:ext>
            </a:extLst>
          </p:cNvPr>
          <p:cNvGraphicFramePr>
            <a:graphicFrameLocks noChangeAspect="1"/>
          </p:cNvGraphicFramePr>
          <p:nvPr>
            <p:extLst>
              <p:ext uri="{D42A27DB-BD31-4B8C-83A1-F6EECF244321}">
                <p14:modId xmlns:p14="http://schemas.microsoft.com/office/powerpoint/2010/main" val="2881062108"/>
              </p:ext>
            </p:extLst>
          </p:nvPr>
        </p:nvGraphicFramePr>
        <p:xfrm>
          <a:off x="6722940" y="4520240"/>
          <a:ext cx="2921000" cy="508000"/>
        </p:xfrm>
        <a:graphic>
          <a:graphicData uri="http://schemas.openxmlformats.org/presentationml/2006/ole">
            <mc:AlternateContent xmlns:mc="http://schemas.openxmlformats.org/markup-compatibility/2006">
              <mc:Choice xmlns:v="urn:schemas-microsoft-com:vml" Requires="v">
                <p:oleObj spid="_x0000_s6183" name="Equation" r:id="rId17" imgW="1460160" imgH="253800" progId="Equation.DSMT4">
                  <p:embed/>
                </p:oleObj>
              </mc:Choice>
              <mc:Fallback>
                <p:oleObj name="Equation" r:id="rId17" imgW="1460160" imgH="253800" progId="Equation.DSMT4">
                  <p:embed/>
                  <p:pic>
                    <p:nvPicPr>
                      <p:cNvPr id="22" name="Αντικείμενο 21">
                        <a:extLst>
                          <a:ext uri="{FF2B5EF4-FFF2-40B4-BE49-F238E27FC236}">
                            <a16:creationId xmlns:a16="http://schemas.microsoft.com/office/drawing/2014/main" id="{5849FCB9-E337-4C5B-BE33-B262C8854789}"/>
                          </a:ext>
                        </a:extLst>
                      </p:cNvPr>
                      <p:cNvPicPr/>
                      <p:nvPr/>
                    </p:nvPicPr>
                    <p:blipFill>
                      <a:blip r:embed="rId18"/>
                      <a:stretch>
                        <a:fillRect/>
                      </a:stretch>
                    </p:blipFill>
                    <p:spPr>
                      <a:xfrm>
                        <a:off x="6722940" y="4520240"/>
                        <a:ext cx="2921000" cy="508000"/>
                      </a:xfrm>
                      <a:prstGeom prst="rect">
                        <a:avLst/>
                      </a:prstGeom>
                    </p:spPr>
                  </p:pic>
                </p:oleObj>
              </mc:Fallback>
            </mc:AlternateContent>
          </a:graphicData>
        </a:graphic>
      </p:graphicFrame>
      <p:sp>
        <p:nvSpPr>
          <p:cNvPr id="24" name="TextBox 23">
            <a:extLst>
              <a:ext uri="{FF2B5EF4-FFF2-40B4-BE49-F238E27FC236}">
                <a16:creationId xmlns:a16="http://schemas.microsoft.com/office/drawing/2014/main" id="{56866C0F-45CC-4502-8F8F-C757D69F8873}"/>
              </a:ext>
            </a:extLst>
          </p:cNvPr>
          <p:cNvSpPr txBox="1"/>
          <p:nvPr/>
        </p:nvSpPr>
        <p:spPr>
          <a:xfrm>
            <a:off x="421448" y="5637939"/>
            <a:ext cx="1819506" cy="369332"/>
          </a:xfrm>
          <a:prstGeom prst="rect">
            <a:avLst/>
          </a:prstGeom>
          <a:noFill/>
        </p:spPr>
        <p:txBody>
          <a:bodyPr wrap="square" rtlCol="0">
            <a:spAutoFit/>
          </a:bodyPr>
          <a:lstStyle/>
          <a:p>
            <a:r>
              <a:rPr lang="el-GR" b="1" i="1" dirty="0"/>
              <a:t>Τάσεις νήματος</a:t>
            </a:r>
          </a:p>
        </p:txBody>
      </p:sp>
      <p:graphicFrame>
        <p:nvGraphicFramePr>
          <p:cNvPr id="25" name="Αντικείμενο 24">
            <a:extLst>
              <a:ext uri="{FF2B5EF4-FFF2-40B4-BE49-F238E27FC236}">
                <a16:creationId xmlns:a16="http://schemas.microsoft.com/office/drawing/2014/main" id="{2A6C0D12-4323-4044-A2FF-8FFE8E1B4CB4}"/>
              </a:ext>
            </a:extLst>
          </p:cNvPr>
          <p:cNvGraphicFramePr>
            <a:graphicFrameLocks noChangeAspect="1"/>
          </p:cNvGraphicFramePr>
          <p:nvPr>
            <p:extLst>
              <p:ext uri="{D42A27DB-BD31-4B8C-83A1-F6EECF244321}">
                <p14:modId xmlns:p14="http://schemas.microsoft.com/office/powerpoint/2010/main" val="675458079"/>
              </p:ext>
            </p:extLst>
          </p:nvPr>
        </p:nvGraphicFramePr>
        <p:xfrm>
          <a:off x="5065896" y="5453727"/>
          <a:ext cx="6197600" cy="482600"/>
        </p:xfrm>
        <a:graphic>
          <a:graphicData uri="http://schemas.openxmlformats.org/presentationml/2006/ole">
            <mc:AlternateContent xmlns:mc="http://schemas.openxmlformats.org/markup-compatibility/2006">
              <mc:Choice xmlns:v="urn:schemas-microsoft-com:vml" Requires="v">
                <p:oleObj spid="_x0000_s6184" name="Equation" r:id="rId19" imgW="3098520" imgH="241200" progId="Equation.DSMT4">
                  <p:embed/>
                </p:oleObj>
              </mc:Choice>
              <mc:Fallback>
                <p:oleObj name="Equation" r:id="rId19" imgW="3098520" imgH="241200" progId="Equation.DSMT4">
                  <p:embed/>
                  <p:pic>
                    <p:nvPicPr>
                      <p:cNvPr id="21" name="Αντικείμενο 20">
                        <a:extLst>
                          <a:ext uri="{FF2B5EF4-FFF2-40B4-BE49-F238E27FC236}">
                            <a16:creationId xmlns:a16="http://schemas.microsoft.com/office/drawing/2014/main" id="{417F9A40-5AD1-4C24-9570-7FC0D76D96BB}"/>
                          </a:ext>
                        </a:extLst>
                      </p:cNvPr>
                      <p:cNvPicPr/>
                      <p:nvPr/>
                    </p:nvPicPr>
                    <p:blipFill>
                      <a:blip r:embed="rId20"/>
                      <a:stretch>
                        <a:fillRect/>
                      </a:stretch>
                    </p:blipFill>
                    <p:spPr>
                      <a:xfrm>
                        <a:off x="5065896" y="5453727"/>
                        <a:ext cx="6197600" cy="482600"/>
                      </a:xfrm>
                      <a:prstGeom prst="rect">
                        <a:avLst/>
                      </a:prstGeom>
                    </p:spPr>
                  </p:pic>
                </p:oleObj>
              </mc:Fallback>
            </mc:AlternateContent>
          </a:graphicData>
        </a:graphic>
      </p:graphicFrame>
      <p:graphicFrame>
        <p:nvGraphicFramePr>
          <p:cNvPr id="26" name="Αντικείμενο 25">
            <a:extLst>
              <a:ext uri="{FF2B5EF4-FFF2-40B4-BE49-F238E27FC236}">
                <a16:creationId xmlns:a16="http://schemas.microsoft.com/office/drawing/2014/main" id="{9C123E2E-48D4-4F49-AC92-989A5C3F6DD1}"/>
              </a:ext>
            </a:extLst>
          </p:cNvPr>
          <p:cNvGraphicFramePr>
            <a:graphicFrameLocks noChangeAspect="1"/>
          </p:cNvGraphicFramePr>
          <p:nvPr>
            <p:extLst>
              <p:ext uri="{D42A27DB-BD31-4B8C-83A1-F6EECF244321}">
                <p14:modId xmlns:p14="http://schemas.microsoft.com/office/powerpoint/2010/main" val="66603643"/>
              </p:ext>
            </p:extLst>
          </p:nvPr>
        </p:nvGraphicFramePr>
        <p:xfrm>
          <a:off x="2479160" y="5453727"/>
          <a:ext cx="1625600" cy="838200"/>
        </p:xfrm>
        <a:graphic>
          <a:graphicData uri="http://schemas.openxmlformats.org/presentationml/2006/ole">
            <mc:AlternateContent xmlns:mc="http://schemas.openxmlformats.org/markup-compatibility/2006">
              <mc:Choice xmlns:v="urn:schemas-microsoft-com:vml" Requires="v">
                <p:oleObj spid="_x0000_s6185" name="Equation" r:id="rId21" imgW="812520" imgH="419040" progId="Equation.DSMT4">
                  <p:embed/>
                </p:oleObj>
              </mc:Choice>
              <mc:Fallback>
                <p:oleObj name="Equation" r:id="rId21" imgW="812520" imgH="419040" progId="Equation.DSMT4">
                  <p:embed/>
                  <p:pic>
                    <p:nvPicPr>
                      <p:cNvPr id="25" name="Αντικείμενο 24">
                        <a:extLst>
                          <a:ext uri="{FF2B5EF4-FFF2-40B4-BE49-F238E27FC236}">
                            <a16:creationId xmlns:a16="http://schemas.microsoft.com/office/drawing/2014/main" id="{2A6C0D12-4323-4044-A2FF-8FFE8E1B4CB4}"/>
                          </a:ext>
                        </a:extLst>
                      </p:cNvPr>
                      <p:cNvPicPr/>
                      <p:nvPr/>
                    </p:nvPicPr>
                    <p:blipFill>
                      <a:blip r:embed="rId22"/>
                      <a:stretch>
                        <a:fillRect/>
                      </a:stretch>
                    </p:blipFill>
                    <p:spPr>
                      <a:xfrm>
                        <a:off x="2479160" y="5453727"/>
                        <a:ext cx="1625600" cy="838200"/>
                      </a:xfrm>
                      <a:prstGeom prst="rect">
                        <a:avLst/>
                      </a:prstGeom>
                    </p:spPr>
                  </p:pic>
                </p:oleObj>
              </mc:Fallback>
            </mc:AlternateContent>
          </a:graphicData>
        </a:graphic>
      </p:graphicFrame>
      <p:graphicFrame>
        <p:nvGraphicFramePr>
          <p:cNvPr id="27" name="Αντικείμενο 26">
            <a:extLst>
              <a:ext uri="{FF2B5EF4-FFF2-40B4-BE49-F238E27FC236}">
                <a16:creationId xmlns:a16="http://schemas.microsoft.com/office/drawing/2014/main" id="{F5F1FE8F-D3BB-453C-899D-8C705800C46A}"/>
              </a:ext>
            </a:extLst>
          </p:cNvPr>
          <p:cNvGraphicFramePr>
            <a:graphicFrameLocks noChangeAspect="1"/>
          </p:cNvGraphicFramePr>
          <p:nvPr>
            <p:extLst>
              <p:ext uri="{D42A27DB-BD31-4B8C-83A1-F6EECF244321}">
                <p14:modId xmlns:p14="http://schemas.microsoft.com/office/powerpoint/2010/main" val="2211519184"/>
              </p:ext>
            </p:extLst>
          </p:nvPr>
        </p:nvGraphicFramePr>
        <p:xfrm>
          <a:off x="7400965" y="6083346"/>
          <a:ext cx="3556000" cy="457200"/>
        </p:xfrm>
        <a:graphic>
          <a:graphicData uri="http://schemas.openxmlformats.org/presentationml/2006/ole">
            <mc:AlternateContent xmlns:mc="http://schemas.openxmlformats.org/markup-compatibility/2006">
              <mc:Choice xmlns:v="urn:schemas-microsoft-com:vml" Requires="v">
                <p:oleObj spid="_x0000_s6186" name="Equation" r:id="rId23" imgW="1777680" imgH="228600" progId="Equation.DSMT4">
                  <p:embed/>
                </p:oleObj>
              </mc:Choice>
              <mc:Fallback>
                <p:oleObj name="Equation" r:id="rId23" imgW="1777680" imgH="228600" progId="Equation.DSMT4">
                  <p:embed/>
                  <p:pic>
                    <p:nvPicPr>
                      <p:cNvPr id="25" name="Αντικείμενο 24">
                        <a:extLst>
                          <a:ext uri="{FF2B5EF4-FFF2-40B4-BE49-F238E27FC236}">
                            <a16:creationId xmlns:a16="http://schemas.microsoft.com/office/drawing/2014/main" id="{2A6C0D12-4323-4044-A2FF-8FFE8E1B4CB4}"/>
                          </a:ext>
                        </a:extLst>
                      </p:cNvPr>
                      <p:cNvPicPr/>
                      <p:nvPr/>
                    </p:nvPicPr>
                    <p:blipFill>
                      <a:blip r:embed="rId24"/>
                      <a:stretch>
                        <a:fillRect/>
                      </a:stretch>
                    </p:blipFill>
                    <p:spPr>
                      <a:xfrm>
                        <a:off x="7400965" y="6083346"/>
                        <a:ext cx="3556000" cy="457200"/>
                      </a:xfrm>
                      <a:prstGeom prst="rect">
                        <a:avLst/>
                      </a:prstGeom>
                    </p:spPr>
                  </p:pic>
                </p:oleObj>
              </mc:Fallback>
            </mc:AlternateContent>
          </a:graphicData>
        </a:graphic>
      </p:graphicFrame>
    </p:spTree>
    <p:extLst>
      <p:ext uri="{BB962C8B-B14F-4D97-AF65-F5344CB8AC3E}">
        <p14:creationId xmlns:p14="http://schemas.microsoft.com/office/powerpoint/2010/main" val="9576751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fade">
                                      <p:cBhvr>
                                        <p:cTn id="17" dur="500"/>
                                        <p:tgtEl>
                                          <p:spTgt spid="11"/>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7"/>
                                        </p:tgtEl>
                                        <p:attrNameLst>
                                          <p:attrName>style.visibility</p:attrName>
                                        </p:attrNameLst>
                                      </p:cBhvr>
                                      <p:to>
                                        <p:strVal val="visible"/>
                                      </p:to>
                                    </p:set>
                                    <p:animEffect transition="in" filter="fade">
                                      <p:cBhvr>
                                        <p:cTn id="22" dur="500"/>
                                        <p:tgtEl>
                                          <p:spTgt spid="17"/>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9"/>
                                        </p:tgtEl>
                                        <p:attrNameLst>
                                          <p:attrName>style.visibility</p:attrName>
                                        </p:attrNameLst>
                                      </p:cBhvr>
                                      <p:to>
                                        <p:strVal val="visible"/>
                                      </p:to>
                                    </p:set>
                                    <p:animEffect transition="in" filter="fade">
                                      <p:cBhvr>
                                        <p:cTn id="27" dur="500"/>
                                        <p:tgtEl>
                                          <p:spTgt spid="19"/>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8"/>
                                        </p:tgtEl>
                                        <p:attrNameLst>
                                          <p:attrName>style.visibility</p:attrName>
                                        </p:attrNameLst>
                                      </p:cBhvr>
                                      <p:to>
                                        <p:strVal val="visible"/>
                                      </p:to>
                                    </p:set>
                                    <p:animEffect transition="in" filter="fade">
                                      <p:cBhvr>
                                        <p:cTn id="32" dur="500"/>
                                        <p:tgtEl>
                                          <p:spTgt spid="18"/>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20"/>
                                        </p:tgtEl>
                                        <p:attrNameLst>
                                          <p:attrName>style.visibility</p:attrName>
                                        </p:attrNameLst>
                                      </p:cBhvr>
                                      <p:to>
                                        <p:strVal val="visible"/>
                                      </p:to>
                                    </p:set>
                                    <p:animEffect transition="in" filter="fade">
                                      <p:cBhvr>
                                        <p:cTn id="37" dur="500"/>
                                        <p:tgtEl>
                                          <p:spTgt spid="20"/>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21"/>
                                        </p:tgtEl>
                                        <p:attrNameLst>
                                          <p:attrName>style.visibility</p:attrName>
                                        </p:attrNameLst>
                                      </p:cBhvr>
                                      <p:to>
                                        <p:strVal val="visible"/>
                                      </p:to>
                                    </p:set>
                                    <p:animEffect transition="in" filter="fade">
                                      <p:cBhvr>
                                        <p:cTn id="42" dur="500"/>
                                        <p:tgtEl>
                                          <p:spTgt spid="21"/>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22"/>
                                        </p:tgtEl>
                                        <p:attrNameLst>
                                          <p:attrName>style.visibility</p:attrName>
                                        </p:attrNameLst>
                                      </p:cBhvr>
                                      <p:to>
                                        <p:strVal val="visible"/>
                                      </p:to>
                                    </p:set>
                                    <p:animEffect transition="in" filter="fade">
                                      <p:cBhvr>
                                        <p:cTn id="47" dur="500"/>
                                        <p:tgtEl>
                                          <p:spTgt spid="22"/>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23"/>
                                        </p:tgtEl>
                                        <p:attrNameLst>
                                          <p:attrName>style.visibility</p:attrName>
                                        </p:attrNameLst>
                                      </p:cBhvr>
                                      <p:to>
                                        <p:strVal val="visible"/>
                                      </p:to>
                                    </p:set>
                                    <p:animEffect transition="in" filter="fade">
                                      <p:cBhvr>
                                        <p:cTn id="52" dur="500"/>
                                        <p:tgtEl>
                                          <p:spTgt spid="23"/>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24"/>
                                        </p:tgtEl>
                                        <p:attrNameLst>
                                          <p:attrName>style.visibility</p:attrName>
                                        </p:attrNameLst>
                                      </p:cBhvr>
                                      <p:to>
                                        <p:strVal val="visible"/>
                                      </p:to>
                                    </p:set>
                                    <p:animEffect transition="in" filter="fade">
                                      <p:cBhvr>
                                        <p:cTn id="57" dur="500"/>
                                        <p:tgtEl>
                                          <p:spTgt spid="24"/>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nodeType="clickEffect">
                                  <p:stCondLst>
                                    <p:cond delay="0"/>
                                  </p:stCondLst>
                                  <p:childTnLst>
                                    <p:set>
                                      <p:cBhvr>
                                        <p:cTn id="61" dur="1" fill="hold">
                                          <p:stCondLst>
                                            <p:cond delay="0"/>
                                          </p:stCondLst>
                                        </p:cTn>
                                        <p:tgtEl>
                                          <p:spTgt spid="26"/>
                                        </p:tgtEl>
                                        <p:attrNameLst>
                                          <p:attrName>style.visibility</p:attrName>
                                        </p:attrNameLst>
                                      </p:cBhvr>
                                      <p:to>
                                        <p:strVal val="visible"/>
                                      </p:to>
                                    </p:set>
                                    <p:animEffect transition="in" filter="fade">
                                      <p:cBhvr>
                                        <p:cTn id="62" dur="500"/>
                                        <p:tgtEl>
                                          <p:spTgt spid="26"/>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nodeType="clickEffect">
                                  <p:stCondLst>
                                    <p:cond delay="0"/>
                                  </p:stCondLst>
                                  <p:childTnLst>
                                    <p:set>
                                      <p:cBhvr>
                                        <p:cTn id="66" dur="1" fill="hold">
                                          <p:stCondLst>
                                            <p:cond delay="0"/>
                                          </p:stCondLst>
                                        </p:cTn>
                                        <p:tgtEl>
                                          <p:spTgt spid="25"/>
                                        </p:tgtEl>
                                        <p:attrNameLst>
                                          <p:attrName>style.visibility</p:attrName>
                                        </p:attrNameLst>
                                      </p:cBhvr>
                                      <p:to>
                                        <p:strVal val="visible"/>
                                      </p:to>
                                    </p:set>
                                    <p:animEffect transition="in" filter="fade">
                                      <p:cBhvr>
                                        <p:cTn id="67" dur="500"/>
                                        <p:tgtEl>
                                          <p:spTgt spid="25"/>
                                        </p:tgtEl>
                                      </p:cBhvr>
                                    </p:animEffect>
                                  </p:childTnLst>
                                </p:cTn>
                              </p:par>
                            </p:childTnLst>
                          </p:cTn>
                        </p:par>
                      </p:childTnLst>
                    </p:cTn>
                  </p:par>
                  <p:par>
                    <p:cTn id="68" fill="hold">
                      <p:stCondLst>
                        <p:cond delay="indefinite"/>
                      </p:stCondLst>
                      <p:childTnLst>
                        <p:par>
                          <p:cTn id="69" fill="hold">
                            <p:stCondLst>
                              <p:cond delay="0"/>
                            </p:stCondLst>
                            <p:childTnLst>
                              <p:par>
                                <p:cTn id="70" presetID="10" presetClass="entr" presetSubtype="0" fill="hold" nodeType="clickEffect">
                                  <p:stCondLst>
                                    <p:cond delay="0"/>
                                  </p:stCondLst>
                                  <p:childTnLst>
                                    <p:set>
                                      <p:cBhvr>
                                        <p:cTn id="71" dur="1" fill="hold">
                                          <p:stCondLst>
                                            <p:cond delay="0"/>
                                          </p:stCondLst>
                                        </p:cTn>
                                        <p:tgtEl>
                                          <p:spTgt spid="27"/>
                                        </p:tgtEl>
                                        <p:attrNameLst>
                                          <p:attrName>style.visibility</p:attrName>
                                        </p:attrNameLst>
                                      </p:cBhvr>
                                      <p:to>
                                        <p:strVal val="visible"/>
                                      </p:to>
                                    </p:set>
                                    <p:animEffect transition="in" filter="fade">
                                      <p:cBhvr>
                                        <p:cTn id="72" dur="5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20" grpId="0"/>
      <p:bldP spid="24"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a:blip r:embed="rId3"/>
          <a:tile tx="0" ty="0" sx="100000" sy="100000" flip="none" algn="tl"/>
        </a:blipFill>
        <a:effectLst/>
      </p:bgPr>
    </p:bg>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06598446-0BC1-4CBC-8F87-C3A053506013}"/>
              </a:ext>
            </a:extLst>
          </p:cNvPr>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l-GR"/>
          </a:p>
        </p:txBody>
      </p:sp>
      <p:pic>
        <p:nvPicPr>
          <p:cNvPr id="6" name="Picture 9">
            <a:extLst>
              <a:ext uri="{FF2B5EF4-FFF2-40B4-BE49-F238E27FC236}">
                <a16:creationId xmlns:a16="http://schemas.microsoft.com/office/drawing/2014/main" id="{A90E53D2-5A0B-4E5C-B0F4-E7470A88CD5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43449" y="850729"/>
            <a:ext cx="1227898" cy="1170341"/>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0" name="TextBox 9">
            <a:extLst>
              <a:ext uri="{FF2B5EF4-FFF2-40B4-BE49-F238E27FC236}">
                <a16:creationId xmlns:a16="http://schemas.microsoft.com/office/drawing/2014/main" id="{6EFC8EEF-D2D6-4C57-952A-D9FC0E13BEE4}"/>
              </a:ext>
            </a:extLst>
          </p:cNvPr>
          <p:cNvSpPr txBox="1"/>
          <p:nvPr/>
        </p:nvSpPr>
        <p:spPr>
          <a:xfrm>
            <a:off x="1705991" y="430397"/>
            <a:ext cx="9506505" cy="400110"/>
          </a:xfrm>
          <a:prstGeom prst="rect">
            <a:avLst/>
          </a:prstGeom>
          <a:noFill/>
        </p:spPr>
        <p:txBody>
          <a:bodyPr wrap="square" rtlCol="0">
            <a:spAutoFit/>
          </a:bodyPr>
          <a:lstStyle/>
          <a:p>
            <a:r>
              <a:rPr lang="el-GR" sz="2000" b="1" dirty="0" err="1"/>
              <a:t>iii</a:t>
            </a:r>
            <a:r>
              <a:rPr lang="el-GR" sz="2000" b="1" dirty="0"/>
              <a:t>) Να υπολογιστεί η ταχύτητα της σφαίρας αμέσως μετά την κρούση της με τον τοίχο.</a:t>
            </a:r>
          </a:p>
        </p:txBody>
      </p:sp>
      <p:graphicFrame>
        <p:nvGraphicFramePr>
          <p:cNvPr id="2" name="Αντικείμενο 1">
            <a:extLst>
              <a:ext uri="{FF2B5EF4-FFF2-40B4-BE49-F238E27FC236}">
                <a16:creationId xmlns:a16="http://schemas.microsoft.com/office/drawing/2014/main" id="{5507D778-4853-4963-A18D-7C10B97EB3F2}"/>
              </a:ext>
            </a:extLst>
          </p:cNvPr>
          <p:cNvGraphicFramePr>
            <a:graphicFrameLocks noChangeAspect="1"/>
          </p:cNvGraphicFramePr>
          <p:nvPr>
            <p:extLst>
              <p:ext uri="{D42A27DB-BD31-4B8C-83A1-F6EECF244321}">
                <p14:modId xmlns:p14="http://schemas.microsoft.com/office/powerpoint/2010/main" val="4026286214"/>
              </p:ext>
            </p:extLst>
          </p:nvPr>
        </p:nvGraphicFramePr>
        <p:xfrm>
          <a:off x="8188092" y="1095129"/>
          <a:ext cx="2838669" cy="2695636"/>
        </p:xfrm>
        <a:graphic>
          <a:graphicData uri="http://schemas.openxmlformats.org/presentationml/2006/ole">
            <mc:AlternateContent xmlns:mc="http://schemas.openxmlformats.org/markup-compatibility/2006">
              <mc:Choice xmlns:v="urn:schemas-microsoft-com:vml" Requires="v">
                <p:oleObj spid="_x0000_s4112" name="Visio" r:id="rId5" imgW="1638265" imgH="1554670" progId="Visio.Drawing.15">
                  <p:embed/>
                </p:oleObj>
              </mc:Choice>
              <mc:Fallback>
                <p:oleObj name="Visio" r:id="rId5" imgW="1638265" imgH="1554670" progId="Visio.Drawing.15">
                  <p:embed/>
                  <p:pic>
                    <p:nvPicPr>
                      <p:cNvPr id="0" name="Object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188092" y="1095129"/>
                        <a:ext cx="2838669" cy="2695636"/>
                      </a:xfrm>
                      <a:prstGeom prst="rect">
                        <a:avLst/>
                      </a:prstGeom>
                      <a:solidFill>
                        <a:srgbClr val="BDD6EE"/>
                      </a:solidFill>
                      <a:ln>
                        <a:noFill/>
                      </a:ln>
                    </p:spPr>
                  </p:pic>
                </p:oleObj>
              </mc:Fallback>
            </mc:AlternateContent>
          </a:graphicData>
        </a:graphic>
      </p:graphicFrame>
      <p:sp>
        <p:nvSpPr>
          <p:cNvPr id="9" name="TextBox 8">
            <a:extLst>
              <a:ext uri="{FF2B5EF4-FFF2-40B4-BE49-F238E27FC236}">
                <a16:creationId xmlns:a16="http://schemas.microsoft.com/office/drawing/2014/main" id="{8AFA93E9-AFFC-4D98-B983-AEEE6FAF7109}"/>
              </a:ext>
            </a:extLst>
          </p:cNvPr>
          <p:cNvSpPr txBox="1"/>
          <p:nvPr/>
        </p:nvSpPr>
        <p:spPr>
          <a:xfrm>
            <a:off x="3372281" y="1620960"/>
            <a:ext cx="2324471" cy="400110"/>
          </a:xfrm>
          <a:prstGeom prst="rect">
            <a:avLst/>
          </a:prstGeom>
          <a:noFill/>
        </p:spPr>
        <p:txBody>
          <a:bodyPr wrap="square" rtlCol="0">
            <a:spAutoFit/>
          </a:bodyPr>
          <a:lstStyle/>
          <a:p>
            <a:r>
              <a:rPr lang="el-GR" sz="2000" b="1" dirty="0"/>
              <a:t>ΑΔΜΕ από Β σε Γ:</a:t>
            </a:r>
          </a:p>
        </p:txBody>
      </p:sp>
      <p:graphicFrame>
        <p:nvGraphicFramePr>
          <p:cNvPr id="11" name="Αντικείμενο 10">
            <a:extLst>
              <a:ext uri="{FF2B5EF4-FFF2-40B4-BE49-F238E27FC236}">
                <a16:creationId xmlns:a16="http://schemas.microsoft.com/office/drawing/2014/main" id="{92A7DFAB-6869-40ED-A59E-AD072F59A2A4}"/>
              </a:ext>
            </a:extLst>
          </p:cNvPr>
          <p:cNvGraphicFramePr>
            <a:graphicFrameLocks noChangeAspect="1"/>
          </p:cNvGraphicFramePr>
          <p:nvPr>
            <p:extLst>
              <p:ext uri="{D42A27DB-BD31-4B8C-83A1-F6EECF244321}">
                <p14:modId xmlns:p14="http://schemas.microsoft.com/office/powerpoint/2010/main" val="2870837577"/>
              </p:ext>
            </p:extLst>
          </p:nvPr>
        </p:nvGraphicFramePr>
        <p:xfrm>
          <a:off x="2963863" y="2430463"/>
          <a:ext cx="2540000" cy="457200"/>
        </p:xfrm>
        <a:graphic>
          <a:graphicData uri="http://schemas.openxmlformats.org/presentationml/2006/ole">
            <mc:AlternateContent xmlns:mc="http://schemas.openxmlformats.org/markup-compatibility/2006">
              <mc:Choice xmlns:v="urn:schemas-microsoft-com:vml" Requires="v">
                <p:oleObj spid="_x0000_s4113" name="Equation" r:id="rId7" imgW="1269720" imgH="228600" progId="Equation.DSMT4">
                  <p:embed/>
                </p:oleObj>
              </mc:Choice>
              <mc:Fallback>
                <p:oleObj name="Equation" r:id="rId7" imgW="1269720" imgH="228600" progId="Equation.DSMT4">
                  <p:embed/>
                  <p:pic>
                    <p:nvPicPr>
                      <p:cNvPr id="25" name="Αντικείμενο 24">
                        <a:extLst>
                          <a:ext uri="{FF2B5EF4-FFF2-40B4-BE49-F238E27FC236}">
                            <a16:creationId xmlns:a16="http://schemas.microsoft.com/office/drawing/2014/main" id="{2A6C0D12-4323-4044-A2FF-8FFE8E1B4CB4}"/>
                          </a:ext>
                        </a:extLst>
                      </p:cNvPr>
                      <p:cNvPicPr/>
                      <p:nvPr/>
                    </p:nvPicPr>
                    <p:blipFill>
                      <a:blip r:embed="rId8"/>
                      <a:stretch>
                        <a:fillRect/>
                      </a:stretch>
                    </p:blipFill>
                    <p:spPr>
                      <a:xfrm>
                        <a:off x="2963863" y="2430463"/>
                        <a:ext cx="2540000" cy="457200"/>
                      </a:xfrm>
                      <a:prstGeom prst="rect">
                        <a:avLst/>
                      </a:prstGeom>
                    </p:spPr>
                  </p:pic>
                </p:oleObj>
              </mc:Fallback>
            </mc:AlternateContent>
          </a:graphicData>
        </a:graphic>
      </p:graphicFrame>
      <p:graphicFrame>
        <p:nvGraphicFramePr>
          <p:cNvPr id="12" name="Αντικείμενο 11">
            <a:extLst>
              <a:ext uri="{FF2B5EF4-FFF2-40B4-BE49-F238E27FC236}">
                <a16:creationId xmlns:a16="http://schemas.microsoft.com/office/drawing/2014/main" id="{C5803DE6-991B-4D73-B90E-474F3A6BF110}"/>
              </a:ext>
            </a:extLst>
          </p:cNvPr>
          <p:cNvGraphicFramePr>
            <a:graphicFrameLocks noChangeAspect="1"/>
          </p:cNvGraphicFramePr>
          <p:nvPr>
            <p:extLst>
              <p:ext uri="{D42A27DB-BD31-4B8C-83A1-F6EECF244321}">
                <p14:modId xmlns:p14="http://schemas.microsoft.com/office/powerpoint/2010/main" val="1622647177"/>
              </p:ext>
            </p:extLst>
          </p:nvPr>
        </p:nvGraphicFramePr>
        <p:xfrm>
          <a:off x="3025670" y="3035300"/>
          <a:ext cx="2514600" cy="787400"/>
        </p:xfrm>
        <a:graphic>
          <a:graphicData uri="http://schemas.openxmlformats.org/presentationml/2006/ole">
            <mc:AlternateContent xmlns:mc="http://schemas.openxmlformats.org/markup-compatibility/2006">
              <mc:Choice xmlns:v="urn:schemas-microsoft-com:vml" Requires="v">
                <p:oleObj spid="_x0000_s4114" name="Equation" r:id="rId9" imgW="1257120" imgH="393480" progId="Equation.DSMT4">
                  <p:embed/>
                </p:oleObj>
              </mc:Choice>
              <mc:Fallback>
                <p:oleObj name="Equation" r:id="rId9" imgW="1257120" imgH="393480" progId="Equation.DSMT4">
                  <p:embed/>
                  <p:pic>
                    <p:nvPicPr>
                      <p:cNvPr id="11" name="Αντικείμενο 10">
                        <a:extLst>
                          <a:ext uri="{FF2B5EF4-FFF2-40B4-BE49-F238E27FC236}">
                            <a16:creationId xmlns:a16="http://schemas.microsoft.com/office/drawing/2014/main" id="{92A7DFAB-6869-40ED-A59E-AD072F59A2A4}"/>
                          </a:ext>
                        </a:extLst>
                      </p:cNvPr>
                      <p:cNvPicPr/>
                      <p:nvPr/>
                    </p:nvPicPr>
                    <p:blipFill>
                      <a:blip r:embed="rId10"/>
                      <a:stretch>
                        <a:fillRect/>
                      </a:stretch>
                    </p:blipFill>
                    <p:spPr>
                      <a:xfrm>
                        <a:off x="3025670" y="3035300"/>
                        <a:ext cx="2514600" cy="787400"/>
                      </a:xfrm>
                      <a:prstGeom prst="rect">
                        <a:avLst/>
                      </a:prstGeom>
                    </p:spPr>
                  </p:pic>
                </p:oleObj>
              </mc:Fallback>
            </mc:AlternateContent>
          </a:graphicData>
        </a:graphic>
      </p:graphicFrame>
      <p:graphicFrame>
        <p:nvGraphicFramePr>
          <p:cNvPr id="13" name="Αντικείμενο 12">
            <a:extLst>
              <a:ext uri="{FF2B5EF4-FFF2-40B4-BE49-F238E27FC236}">
                <a16:creationId xmlns:a16="http://schemas.microsoft.com/office/drawing/2014/main" id="{6AF7AB62-E58A-430F-BB33-38A83C19854D}"/>
              </a:ext>
            </a:extLst>
          </p:cNvPr>
          <p:cNvGraphicFramePr>
            <a:graphicFrameLocks noChangeAspect="1"/>
          </p:cNvGraphicFramePr>
          <p:nvPr>
            <p:extLst>
              <p:ext uri="{D42A27DB-BD31-4B8C-83A1-F6EECF244321}">
                <p14:modId xmlns:p14="http://schemas.microsoft.com/office/powerpoint/2010/main" val="3946774100"/>
              </p:ext>
            </p:extLst>
          </p:nvPr>
        </p:nvGraphicFramePr>
        <p:xfrm>
          <a:off x="1207116" y="4487619"/>
          <a:ext cx="6654800" cy="508000"/>
        </p:xfrm>
        <a:graphic>
          <a:graphicData uri="http://schemas.openxmlformats.org/presentationml/2006/ole">
            <mc:AlternateContent xmlns:mc="http://schemas.openxmlformats.org/markup-compatibility/2006">
              <mc:Choice xmlns:v="urn:schemas-microsoft-com:vml" Requires="v">
                <p:oleObj spid="_x0000_s4115" name="Equation" r:id="rId11" imgW="3327120" imgH="253800" progId="Equation.DSMT4">
                  <p:embed/>
                </p:oleObj>
              </mc:Choice>
              <mc:Fallback>
                <p:oleObj name="Equation" r:id="rId11" imgW="3327120" imgH="253800" progId="Equation.DSMT4">
                  <p:embed/>
                  <p:pic>
                    <p:nvPicPr>
                      <p:cNvPr id="12" name="Αντικείμενο 11">
                        <a:extLst>
                          <a:ext uri="{FF2B5EF4-FFF2-40B4-BE49-F238E27FC236}">
                            <a16:creationId xmlns:a16="http://schemas.microsoft.com/office/drawing/2014/main" id="{C5803DE6-991B-4D73-B90E-474F3A6BF110}"/>
                          </a:ext>
                        </a:extLst>
                      </p:cNvPr>
                      <p:cNvPicPr/>
                      <p:nvPr/>
                    </p:nvPicPr>
                    <p:blipFill>
                      <a:blip r:embed="rId12"/>
                      <a:stretch>
                        <a:fillRect/>
                      </a:stretch>
                    </p:blipFill>
                    <p:spPr>
                      <a:xfrm>
                        <a:off x="1207116" y="4487619"/>
                        <a:ext cx="6654800" cy="508000"/>
                      </a:xfrm>
                      <a:prstGeom prst="rect">
                        <a:avLst/>
                      </a:prstGeom>
                    </p:spPr>
                  </p:pic>
                </p:oleObj>
              </mc:Fallback>
            </mc:AlternateContent>
          </a:graphicData>
        </a:graphic>
      </p:graphicFrame>
    </p:spTree>
    <p:extLst>
      <p:ext uri="{BB962C8B-B14F-4D97-AF65-F5344CB8AC3E}">
        <p14:creationId xmlns:p14="http://schemas.microsoft.com/office/powerpoint/2010/main" val="3393624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fade">
                                      <p:cBhvr>
                                        <p:cTn id="17" dur="50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fade">
                                      <p:cBhvr>
                                        <p:cTn id="22" dur="500"/>
                                        <p:tgtEl>
                                          <p:spTgt spid="11"/>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2"/>
                                        </p:tgtEl>
                                        <p:attrNameLst>
                                          <p:attrName>style.visibility</p:attrName>
                                        </p:attrNameLst>
                                      </p:cBhvr>
                                      <p:to>
                                        <p:strVal val="visible"/>
                                      </p:to>
                                    </p:set>
                                    <p:animEffect transition="in" filter="fade">
                                      <p:cBhvr>
                                        <p:cTn id="27" dur="500"/>
                                        <p:tgtEl>
                                          <p:spTgt spid="12"/>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3"/>
                                        </p:tgtEl>
                                        <p:attrNameLst>
                                          <p:attrName>style.visibility</p:attrName>
                                        </p:attrNameLst>
                                      </p:cBhvr>
                                      <p:to>
                                        <p:strVal val="visible"/>
                                      </p:to>
                                    </p:set>
                                    <p:animEffect transition="in" filter="fade">
                                      <p:cBhvr>
                                        <p:cTn id="32"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a:blip r:embed="rId3"/>
          <a:tile tx="0" ty="0" sx="100000" sy="100000" flip="none" algn="tl"/>
        </a:blipFill>
        <a:effectLst/>
      </p:bgPr>
    </p:bg>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06598446-0BC1-4CBC-8F87-C3A053506013}"/>
              </a:ext>
            </a:extLst>
          </p:cNvPr>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l-GR"/>
          </a:p>
        </p:txBody>
      </p:sp>
      <p:pic>
        <p:nvPicPr>
          <p:cNvPr id="6" name="Picture 9">
            <a:extLst>
              <a:ext uri="{FF2B5EF4-FFF2-40B4-BE49-F238E27FC236}">
                <a16:creationId xmlns:a16="http://schemas.microsoft.com/office/drawing/2014/main" id="{A90E53D2-5A0B-4E5C-B0F4-E7470A88CD5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43449" y="850729"/>
            <a:ext cx="1227898" cy="1170341"/>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0" name="TextBox 9">
            <a:extLst>
              <a:ext uri="{FF2B5EF4-FFF2-40B4-BE49-F238E27FC236}">
                <a16:creationId xmlns:a16="http://schemas.microsoft.com/office/drawing/2014/main" id="{6EFC8EEF-D2D6-4C57-952A-D9FC0E13BEE4}"/>
              </a:ext>
            </a:extLst>
          </p:cNvPr>
          <p:cNvSpPr txBox="1"/>
          <p:nvPr/>
        </p:nvSpPr>
        <p:spPr>
          <a:xfrm>
            <a:off x="1705991" y="430397"/>
            <a:ext cx="9408851" cy="400110"/>
          </a:xfrm>
          <a:prstGeom prst="rect">
            <a:avLst/>
          </a:prstGeom>
          <a:noFill/>
        </p:spPr>
        <p:txBody>
          <a:bodyPr wrap="square" rtlCol="0">
            <a:spAutoFit/>
          </a:bodyPr>
          <a:lstStyle/>
          <a:p>
            <a:r>
              <a:rPr lang="el-GR" sz="2000" b="1" dirty="0" err="1"/>
              <a:t>iv</a:t>
            </a:r>
            <a:r>
              <a:rPr lang="el-GR" sz="2000" b="1" dirty="0"/>
              <a:t>) Να υπολογιστεί η μεταβολή της ορμής της σφαίρας που οφείλεται στην κρούση.</a:t>
            </a:r>
          </a:p>
        </p:txBody>
      </p:sp>
      <p:graphicFrame>
        <p:nvGraphicFramePr>
          <p:cNvPr id="2" name="Αντικείμενο 1">
            <a:extLst>
              <a:ext uri="{FF2B5EF4-FFF2-40B4-BE49-F238E27FC236}">
                <a16:creationId xmlns:a16="http://schemas.microsoft.com/office/drawing/2014/main" id="{04ABBD0D-E95B-4C66-8C0F-E99E72A38088}"/>
              </a:ext>
            </a:extLst>
          </p:cNvPr>
          <p:cNvGraphicFramePr>
            <a:graphicFrameLocks noChangeAspect="1"/>
          </p:cNvGraphicFramePr>
          <p:nvPr>
            <p:extLst>
              <p:ext uri="{D42A27DB-BD31-4B8C-83A1-F6EECF244321}">
                <p14:modId xmlns:p14="http://schemas.microsoft.com/office/powerpoint/2010/main" val="254086162"/>
              </p:ext>
            </p:extLst>
          </p:nvPr>
        </p:nvGraphicFramePr>
        <p:xfrm>
          <a:off x="4165600" y="1443753"/>
          <a:ext cx="3324062" cy="1170340"/>
        </p:xfrm>
        <a:graphic>
          <a:graphicData uri="http://schemas.openxmlformats.org/presentationml/2006/ole">
            <mc:AlternateContent xmlns:mc="http://schemas.openxmlformats.org/markup-compatibility/2006">
              <mc:Choice xmlns:v="urn:schemas-microsoft-com:vml" Requires="v">
                <p:oleObj spid="_x0000_s5134" name="Visio" r:id="rId5" imgW="1409877" imgH="495482" progId="Visio.Drawing.15">
                  <p:embed/>
                </p:oleObj>
              </mc:Choice>
              <mc:Fallback>
                <p:oleObj name="Visio" r:id="rId5" imgW="1409877" imgH="495482" progId="Visio.Drawing.15">
                  <p:embed/>
                  <p:pic>
                    <p:nvPicPr>
                      <p:cNvPr id="0" name="Object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165600" y="1443753"/>
                        <a:ext cx="3324062" cy="1170340"/>
                      </a:xfrm>
                      <a:prstGeom prst="rect">
                        <a:avLst/>
                      </a:prstGeom>
                      <a:solidFill>
                        <a:srgbClr val="BDD6EE"/>
                      </a:solidFill>
                      <a:ln>
                        <a:noFill/>
                      </a:ln>
                    </p:spPr>
                  </p:pic>
                </p:oleObj>
              </mc:Fallback>
            </mc:AlternateContent>
          </a:graphicData>
        </a:graphic>
      </p:graphicFrame>
      <p:graphicFrame>
        <p:nvGraphicFramePr>
          <p:cNvPr id="9" name="Αντικείμενο 8">
            <a:extLst>
              <a:ext uri="{FF2B5EF4-FFF2-40B4-BE49-F238E27FC236}">
                <a16:creationId xmlns:a16="http://schemas.microsoft.com/office/drawing/2014/main" id="{60025C02-41AF-4486-B0C8-B38C470B1387}"/>
              </a:ext>
            </a:extLst>
          </p:cNvPr>
          <p:cNvGraphicFramePr>
            <a:graphicFrameLocks noChangeAspect="1"/>
          </p:cNvGraphicFramePr>
          <p:nvPr>
            <p:extLst>
              <p:ext uri="{D42A27DB-BD31-4B8C-83A1-F6EECF244321}">
                <p14:modId xmlns:p14="http://schemas.microsoft.com/office/powerpoint/2010/main" val="2221223491"/>
              </p:ext>
            </p:extLst>
          </p:nvPr>
        </p:nvGraphicFramePr>
        <p:xfrm>
          <a:off x="4595470" y="3275830"/>
          <a:ext cx="1676400" cy="482600"/>
        </p:xfrm>
        <a:graphic>
          <a:graphicData uri="http://schemas.openxmlformats.org/presentationml/2006/ole">
            <mc:AlternateContent xmlns:mc="http://schemas.openxmlformats.org/markup-compatibility/2006">
              <mc:Choice xmlns:v="urn:schemas-microsoft-com:vml" Requires="v">
                <p:oleObj spid="_x0000_s5135" name="Equation" r:id="rId7" imgW="838080" imgH="241200" progId="Equation.DSMT4">
                  <p:embed/>
                </p:oleObj>
              </mc:Choice>
              <mc:Fallback>
                <p:oleObj name="Equation" r:id="rId7" imgW="838080" imgH="241200" progId="Equation.DSMT4">
                  <p:embed/>
                  <p:pic>
                    <p:nvPicPr>
                      <p:cNvPr id="12" name="Αντικείμενο 11">
                        <a:extLst>
                          <a:ext uri="{FF2B5EF4-FFF2-40B4-BE49-F238E27FC236}">
                            <a16:creationId xmlns:a16="http://schemas.microsoft.com/office/drawing/2014/main" id="{C5803DE6-991B-4D73-B90E-474F3A6BF110}"/>
                          </a:ext>
                        </a:extLst>
                      </p:cNvPr>
                      <p:cNvPicPr/>
                      <p:nvPr/>
                    </p:nvPicPr>
                    <p:blipFill>
                      <a:blip r:embed="rId8"/>
                      <a:stretch>
                        <a:fillRect/>
                      </a:stretch>
                    </p:blipFill>
                    <p:spPr>
                      <a:xfrm>
                        <a:off x="4595470" y="3275830"/>
                        <a:ext cx="1676400" cy="482600"/>
                      </a:xfrm>
                      <a:prstGeom prst="rect">
                        <a:avLst/>
                      </a:prstGeom>
                    </p:spPr>
                  </p:pic>
                </p:oleObj>
              </mc:Fallback>
            </mc:AlternateContent>
          </a:graphicData>
        </a:graphic>
      </p:graphicFrame>
      <p:graphicFrame>
        <p:nvGraphicFramePr>
          <p:cNvPr id="11" name="Αντικείμενο 10">
            <a:extLst>
              <a:ext uri="{FF2B5EF4-FFF2-40B4-BE49-F238E27FC236}">
                <a16:creationId xmlns:a16="http://schemas.microsoft.com/office/drawing/2014/main" id="{005C2CAC-214C-4525-AA6D-6D5222BC0287}"/>
              </a:ext>
            </a:extLst>
          </p:cNvPr>
          <p:cNvGraphicFramePr>
            <a:graphicFrameLocks noChangeAspect="1"/>
          </p:cNvGraphicFramePr>
          <p:nvPr>
            <p:extLst>
              <p:ext uri="{D42A27DB-BD31-4B8C-83A1-F6EECF244321}">
                <p14:modId xmlns:p14="http://schemas.microsoft.com/office/powerpoint/2010/main" val="1879053276"/>
              </p:ext>
            </p:extLst>
          </p:nvPr>
        </p:nvGraphicFramePr>
        <p:xfrm>
          <a:off x="1814431" y="4220616"/>
          <a:ext cx="8026400" cy="457200"/>
        </p:xfrm>
        <a:graphic>
          <a:graphicData uri="http://schemas.openxmlformats.org/presentationml/2006/ole">
            <mc:AlternateContent xmlns:mc="http://schemas.openxmlformats.org/markup-compatibility/2006">
              <mc:Choice xmlns:v="urn:schemas-microsoft-com:vml" Requires="v">
                <p:oleObj spid="_x0000_s5136" name="Equation" r:id="rId9" imgW="4012920" imgH="228600" progId="Equation.DSMT4">
                  <p:embed/>
                </p:oleObj>
              </mc:Choice>
              <mc:Fallback>
                <p:oleObj name="Equation" r:id="rId9" imgW="4012920" imgH="228600" progId="Equation.DSMT4">
                  <p:embed/>
                  <p:pic>
                    <p:nvPicPr>
                      <p:cNvPr id="9" name="Αντικείμενο 8">
                        <a:extLst>
                          <a:ext uri="{FF2B5EF4-FFF2-40B4-BE49-F238E27FC236}">
                            <a16:creationId xmlns:a16="http://schemas.microsoft.com/office/drawing/2014/main" id="{60025C02-41AF-4486-B0C8-B38C470B1387}"/>
                          </a:ext>
                        </a:extLst>
                      </p:cNvPr>
                      <p:cNvPicPr/>
                      <p:nvPr/>
                    </p:nvPicPr>
                    <p:blipFill>
                      <a:blip r:embed="rId10"/>
                      <a:stretch>
                        <a:fillRect/>
                      </a:stretch>
                    </p:blipFill>
                    <p:spPr>
                      <a:xfrm>
                        <a:off x="1814431" y="4220616"/>
                        <a:ext cx="8026400" cy="457200"/>
                      </a:xfrm>
                      <a:prstGeom prst="rect">
                        <a:avLst/>
                      </a:prstGeom>
                    </p:spPr>
                  </p:pic>
                </p:oleObj>
              </mc:Fallback>
            </mc:AlternateContent>
          </a:graphicData>
        </a:graphic>
      </p:graphicFrame>
    </p:spTree>
    <p:extLst>
      <p:ext uri="{BB962C8B-B14F-4D97-AF65-F5344CB8AC3E}">
        <p14:creationId xmlns:p14="http://schemas.microsoft.com/office/powerpoint/2010/main" val="17199015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fade">
                                      <p:cBhvr>
                                        <p:cTn id="17" dur="50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fade">
                                      <p:cBhvr>
                                        <p:cTn id="2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Μελέτη" id="{70F29ABC-58FD-401D-909C-8140F7A31F59}" vid="{45E81573-CEED-4340-BCBC-774CDEC5A139}"/>
    </a:ext>
  </a:extLst>
</a:theme>
</file>

<file path=docProps/app.xml><?xml version="1.0" encoding="utf-8"?>
<Properties xmlns="http://schemas.openxmlformats.org/officeDocument/2006/extended-properties" xmlns:vt="http://schemas.openxmlformats.org/officeDocument/2006/docPropsVTypes">
  <Template>Μελέτη</Template>
  <TotalTime>58</TotalTime>
  <Words>252</Words>
  <Application>Microsoft Office PowerPoint</Application>
  <PresentationFormat>Ευρεία οθόνη</PresentationFormat>
  <Paragraphs>13</Paragraphs>
  <Slides>6</Slides>
  <Notes>0</Notes>
  <HiddenSlides>0</HiddenSlides>
  <MMClips>0</MMClips>
  <ScaleCrop>false</ScaleCrop>
  <HeadingPairs>
    <vt:vector size="8" baseType="variant">
      <vt:variant>
        <vt:lpstr>Γραμματοσειρές που χρησιμοποιούνται</vt:lpstr>
      </vt:variant>
      <vt:variant>
        <vt:i4>3</vt:i4>
      </vt:variant>
      <vt:variant>
        <vt:lpstr>Θέμα</vt:lpstr>
      </vt:variant>
      <vt:variant>
        <vt:i4>1</vt:i4>
      </vt:variant>
      <vt:variant>
        <vt:lpstr>Ενσωματωμένοι διακομιστές OLE</vt:lpstr>
      </vt:variant>
      <vt:variant>
        <vt:i4>2</vt:i4>
      </vt:variant>
      <vt:variant>
        <vt:lpstr>Τίτλοι διαφανειών</vt:lpstr>
      </vt:variant>
      <vt:variant>
        <vt:i4>6</vt:i4>
      </vt:variant>
    </vt:vector>
  </HeadingPairs>
  <TitlesOfParts>
    <vt:vector size="12" baseType="lpstr">
      <vt:lpstr>Arial</vt:lpstr>
      <vt:lpstr>Calibri</vt:lpstr>
      <vt:lpstr>Calibri Light</vt:lpstr>
      <vt:lpstr>Θέμα του Office</vt:lpstr>
      <vt:lpstr>Visio</vt:lpstr>
      <vt:lpstr>MathType 6.0 Equation</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dmarg</dc:creator>
  <cp:lastModifiedBy>Nikos</cp:lastModifiedBy>
  <cp:revision>12</cp:revision>
  <dcterms:created xsi:type="dcterms:W3CDTF">2020-04-10T21:03:13Z</dcterms:created>
  <dcterms:modified xsi:type="dcterms:W3CDTF">2020-04-11T14:43:22Z</dcterms:modified>
</cp:coreProperties>
</file>