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6313C8-AD44-4DF7-BB0E-52836F7D15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D978DF4-C4A5-453C-AF4F-D706984AB42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099A24-A00D-45B0-A005-E716BCACCF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E72495-9431-4F70-ABE7-B202CB420E81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12614D8-A5DF-4F0F-8926-B0FA5B5E42D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D003516-3B92-4206-BF15-22167546E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BA6D13-A3C2-401F-B063-2D52F2105BA4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843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2DBB34-359A-4789-B6C0-457248726FD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D7385D9-E943-440A-B7B5-FA3AE24534B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616A388-ED78-470B-987F-3318224A74C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101CB4-12DC-4C3C-AC3B-8476C67CC092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4C3B7B-FCA3-4454-8E79-6B4D11BF4E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2FC6CB6-F5E5-45F4-B62B-AE4F786932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A521F3-285E-4D5A-BEFD-CF0E7FD56577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13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82C3528-1F6C-4069-9D2C-ED9E4E2123D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BC145BF-A180-473D-AAF6-C7454DC6F89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A03FD93-BC9C-4F09-BA6E-57F5621B7D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3AF8BC-3520-4417-B45D-71D78170EA0F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51F2F1-431F-4F11-A123-82ADE993A3F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DF6E647-6BAF-4AD5-80CC-C4EC539156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C4219F-2315-4665-ACFB-C76904C1537B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95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D298EB-5919-4D71-8B44-FC99CFBF67A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B82EBE-0560-41EA-862F-FB134966012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F5D2DE3-5617-4A7C-B300-711A5DB44E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FA084C-1EAE-47CF-9720-6F3A3382092F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237C8C-DF00-4C48-9676-00EFA5E6C2B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4E57996-5339-4AA3-8DA5-FBA754B666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8928FB-E060-4A97-9DB6-62713DD8CA35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562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3F84B9-E12D-4333-AF1C-FCB1342843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98992A3-92E9-4C1E-95B4-AB080DCC8C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5A6C41C-FD7D-4609-AB50-54ECF2DE2E5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CC6D50-5CF6-4C17-9F5E-560B1F2C263C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6809B9-9576-41AA-BF8F-FA74519051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B79F37-537E-400F-9ADE-A776B7DD50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F91267-9856-4614-9D6C-B1D2DD2E4D08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063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87E560-603D-4295-B49D-B981DF91AE7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4E3147-1A75-46B9-A537-22E01A8D028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B7F063B-1BDA-4846-B852-88A7A3DA61A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C9DE844-22FF-4C19-A16E-1ABE03C0429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FDF6FD-CEBE-4FF3-B2AA-A264653CA3E3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0589501-57AA-44D4-B5E9-B827A539397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0EF7E60-86D6-487E-AA92-D55FC6CFAC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3FFB1E-4E53-4D74-BA89-ABFF0A6AF94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657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75709A-CC8F-4E06-90AF-397600845B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F7D107F-EB8C-4EF3-B833-EE38B121AC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81E75F5-6775-43B7-8921-46040D29C80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9AC5751-9552-49AA-AF00-472AF91CD91C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C049B68-892D-4CB9-A9FF-C39236366EA1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23191FB-5243-4B9B-9163-62B8F9675EC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478726-B97A-4A51-8877-FA6B9E85F768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665557E-BED6-4A29-8647-B59D56CFA27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6EE84A4-9502-4D8D-89CF-968B29BC1B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9C5507-109F-4057-ADFC-9FEF2566878C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400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389378-D6D6-4235-9126-DA2E9E1D37E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F4D25F4-3111-4E8D-AAD3-D007D92D961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3F65CB-C193-4DD9-80F8-D93FFC9ACEF4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0090382-11B7-46F9-AD8B-E1E4865E31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D1386B9-5D21-439A-A1C7-F41BC3CEAB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9908FE-B867-41D4-8B78-4786438AB541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987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FE5EB4B-13FF-4448-B0AB-1271ABD160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09FF4D-6C44-40F1-860A-A8FFAA6E8E7E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D433371-0C6D-45CF-A13D-91E719A4F0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FB319EE-ED9B-435A-B349-58FE97474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D1FF5B-8648-43CC-958B-5E04FEA0EF0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217076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5313D1-4D79-4585-B961-0416C7C87F0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75F513-5717-4CEE-A181-24C68A8E2F6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EF9EE58-C4F6-475A-9F13-C827EF4A584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B1E133B-737E-4DC1-B409-D0D5442594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E532A3-81ED-4817-966E-0A59EFB3EC08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A9D7246-5311-4EBF-B344-1FAABF5BF7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58550D0-8827-4483-AB86-51CC7E8A90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0EC328-C47E-4C82-964F-5DF223DD8192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58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DB6642-DA22-4110-A07B-2C1DE00CB0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F4DB32A-F140-4501-996F-5D1BA435E82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7898F8C-FF39-4094-9700-85F9EC350C1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B6FB6EE-6B2B-4EB4-B430-2DA1CC1019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BCE6F8-36EE-4108-8854-A9A1E851A28D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AB1A50D-B30F-4868-9FFE-199F79BC82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8503D5D-5567-4979-8BCC-29E2DC1E07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E4B625-7962-4F3F-800F-098D267FF9E8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327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6AC5E31-655C-408E-92C6-D0F00EC450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D711D6B-52BF-4C98-BCA7-B4719508A7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EEA9093-8A0A-4C4D-9205-81865F1DCCA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62382A1-DE4D-4DF9-9D8A-673AA78AEB2A}" type="datetime1">
              <a:rPr lang="el-GR"/>
              <a:pPr lvl="0"/>
              <a:t>2/5/2021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4B6732-A7F9-4455-9231-0F73055A9BD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FBE12A0-B5A6-4046-97F8-9A681B9A746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70485B0-98DE-4516-B1B1-89ACB57C03A4}" type="slidenum"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l-G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l-G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2.png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9.bin"/><Relationship Id="rId3" Type="http://schemas.openxmlformats.org/officeDocument/2006/relationships/image" Target="../media/image2.png"/><Relationship Id="rId21" Type="http://schemas.openxmlformats.org/officeDocument/2006/relationships/image" Target="../media/image21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6.wmf"/><Relationship Id="rId5" Type="http://schemas.openxmlformats.org/officeDocument/2006/relationships/image" Target="../media/image13.e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20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562308C-FA85-4B3F-9315-2DE43E1159A1}"/>
              </a:ext>
            </a:extLst>
          </p:cNvPr>
          <p:cNvSpPr/>
          <p:nvPr/>
        </p:nvSpPr>
        <p:spPr>
          <a:xfrm>
            <a:off x="0" y="0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Θέση υποσέλιδου 1">
            <a:extLst>
              <a:ext uri="{FF2B5EF4-FFF2-40B4-BE49-F238E27FC236}">
                <a16:creationId xmlns:a16="http://schemas.microsoft.com/office/drawing/2014/main" id="{206FA5B7-FFDB-4BEF-9778-F5BF8D676B3E}"/>
              </a:ext>
            </a:extLst>
          </p:cNvPr>
          <p:cNvSpPr txBox="1"/>
          <p:nvPr/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1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ylikonet.gr</a:t>
            </a:r>
            <a:endParaRPr lang="el-GR" sz="1200" b="1" i="1" u="none" strike="noStrike" kern="1200" cap="none" spc="0" baseline="0">
              <a:solidFill>
                <a:srgbClr val="0070C0"/>
              </a:solidFill>
              <a:uFillTx/>
              <a:latin typeface="Calibri"/>
            </a:endParaRPr>
          </a:p>
        </p:txBody>
      </p:sp>
      <p:graphicFrame>
        <p:nvGraphicFramePr>
          <p:cNvPr id="4" name="Πίνακας 7">
            <a:extLst>
              <a:ext uri="{FF2B5EF4-FFF2-40B4-BE49-F238E27FC236}">
                <a16:creationId xmlns:a16="http://schemas.microsoft.com/office/drawing/2014/main" id="{8C65816F-288E-45B2-9BE9-AC9248C38B6C}"/>
              </a:ext>
            </a:extLst>
          </p:cNvPr>
          <p:cNvGraphicFramePr>
            <a:graphicFrameLocks noGrp="1"/>
          </p:cNvGraphicFramePr>
          <p:nvPr/>
        </p:nvGraphicFramePr>
        <p:xfrm>
          <a:off x="2119460" y="2150897"/>
          <a:ext cx="8128001" cy="9474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val="2635552255"/>
                    </a:ext>
                  </a:extLst>
                </a:gridCol>
              </a:tblGrid>
              <a:tr h="947409">
                <a:tc>
                  <a:txBody>
                    <a:bodyPr/>
                    <a:lstStyle/>
                    <a:p>
                      <a:pPr lvl="0" algn="ctr"/>
                      <a:r>
                        <a:rPr lang="el-GR" sz="2800" b="1" i="1" kern="1200">
                          <a:solidFill>
                            <a:srgbClr val="FFFFFF"/>
                          </a:solidFill>
                          <a:latin typeface="Calibri"/>
                        </a:rPr>
                        <a:t>Συμπίεση και αποσυμπίεση αερίου…</a:t>
                      </a:r>
                      <a:endParaRPr lang="el-GR" sz="2800" i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62939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93A5086-EDD8-47BA-A914-EDCD1E95E428}"/>
              </a:ext>
            </a:extLst>
          </p:cNvPr>
          <p:cNvSpPr/>
          <p:nvPr/>
        </p:nvSpPr>
        <p:spPr>
          <a:xfrm>
            <a:off x="0" y="0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61A77690-5EE5-4739-B987-D03C0D6518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43448" y="850730"/>
            <a:ext cx="1227902" cy="1170340"/>
          </a:xfrm>
          <a:prstGeom prst="rect">
            <a:avLst/>
          </a:prstGeom>
          <a:noFill/>
          <a:ln cap="flat">
            <a:noFill/>
          </a:ln>
          <a:effectLst>
            <a:outerShdw dist="139699" dir="2700000" algn="tl">
              <a:srgbClr val="333333">
                <a:alpha val="65000"/>
              </a:srgbClr>
            </a:outerShdw>
          </a:effectLst>
        </p:spPr>
      </p:pic>
      <p:sp>
        <p:nvSpPr>
          <p:cNvPr id="4" name="Θέση υποσέλιδου 1">
            <a:extLst>
              <a:ext uri="{FF2B5EF4-FFF2-40B4-BE49-F238E27FC236}">
                <a16:creationId xmlns:a16="http://schemas.microsoft.com/office/drawing/2014/main" id="{9CEDEE80-43C0-4069-BC27-66917A819E1B}"/>
              </a:ext>
            </a:extLst>
          </p:cNvPr>
          <p:cNvSpPr txBox="1"/>
          <p:nvPr/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1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ylikonet.gr</a:t>
            </a:r>
            <a:endParaRPr lang="el-GR" sz="1200" b="1" i="1" u="none" strike="noStrike" kern="1200" cap="none" spc="0" baseline="0">
              <a:solidFill>
                <a:srgbClr val="0070C0"/>
              </a:solidFill>
              <a:uFillTx/>
              <a:latin typeface="Calibri"/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1C7FE3B6-10C2-43B0-B3E1-A5E56A86375D}"/>
              </a:ext>
            </a:extLst>
          </p:cNvPr>
          <p:cNvSpPr txBox="1"/>
          <p:nvPr/>
        </p:nvSpPr>
        <p:spPr>
          <a:xfrm>
            <a:off x="1705996" y="430398"/>
            <a:ext cx="6219236" cy="28146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Σε δοχείο που κλείνεται με έμβολο περιέχονται Ν=12·10</a:t>
            </a:r>
            <a:r>
              <a:rPr lang="el-GR" sz="20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</a:rPr>
              <a:t>23</a:t>
            </a:r>
            <a:r>
              <a:rPr lang="el-GR" sz="2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μόρια Ηλίου, σε κατάσταση Α, με όγκο 20L και πίεση 3∙10</a:t>
            </a:r>
            <a:r>
              <a:rPr lang="el-GR" sz="20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</a:rPr>
              <a:t>5</a:t>
            </a:r>
            <a:r>
              <a:rPr lang="el-GR" sz="2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Ν/m</a:t>
            </a:r>
            <a:r>
              <a:rPr lang="el-GR" sz="20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</a:rPr>
              <a:t>2</a:t>
            </a:r>
            <a:r>
              <a:rPr lang="el-GR" sz="2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. Συμπιέζουμε με σταθερή πίεση το αέριο μέχρι να αποκτήσει όγκο 8L (κατάσταση Β) και στη συνέχεια το αφήνουμε να εκτονωθεί ισόθερμα στον αρχικό του όγκο (κατάσταση Γ).  Ζητούνται:</a:t>
            </a:r>
          </a:p>
        </p:txBody>
      </p:sp>
      <p:graphicFrame>
        <p:nvGraphicFramePr>
          <p:cNvPr id="6" name="Αντικείμενο 1">
            <a:extLst>
              <a:ext uri="{FF2B5EF4-FFF2-40B4-BE49-F238E27FC236}">
                <a16:creationId xmlns:a16="http://schemas.microsoft.com/office/drawing/2014/main" id="{AE7EF830-8B90-4A8E-AF9B-9114A19390DD}"/>
              </a:ext>
            </a:extLst>
          </p:cNvPr>
          <p:cNvGraphicFramePr/>
          <p:nvPr/>
        </p:nvGraphicFramePr>
        <p:xfrm>
          <a:off x="7925232" y="457200"/>
          <a:ext cx="3269510" cy="2061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4" imgW="2194560" imgH="1386840" progId="">
                  <p:embed/>
                </p:oleObj>
              </mc:Choice>
              <mc:Fallback>
                <p:oleObj name="Visio" r:id="rId4" imgW="2194560" imgH="13868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25232" y="457200"/>
                        <a:ext cx="3269510" cy="2061834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BDD6EE"/>
                          </a:gs>
                          <a:gs pos="100000">
                            <a:srgbClr val="F2F7FC"/>
                          </a:gs>
                        </a:gsLst>
                        <a:lin ang="0"/>
                      </a:gradFill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7">
            <a:extLst>
              <a:ext uri="{FF2B5EF4-FFF2-40B4-BE49-F238E27FC236}">
                <a16:creationId xmlns:a16="http://schemas.microsoft.com/office/drawing/2014/main" id="{4B5DBE2B-C289-4764-BC79-37CF4568CBA5}"/>
              </a:ext>
            </a:extLst>
          </p:cNvPr>
          <p:cNvSpPr txBox="1"/>
          <p:nvPr/>
        </p:nvSpPr>
        <p:spPr>
          <a:xfrm>
            <a:off x="1429307" y="3275536"/>
            <a:ext cx="10262585" cy="21268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i) Η απόλυτη θερμοκρασία του αερίου και η μέση κινητική ενέργεια των μορίων του στην κατάσταση Α.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ii) Η θερμοκρασία στην κατάσταση Β και η πίεση στην κατάσταση Γ.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iii) Να παραστήσετε τις παραπάνω μεταβολές σε άξονες p-V, p-Τ και V-Τ.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iv) Η ενεργός ταχύτητα των μορίων στην κατάσταση Α.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Δίνονται Ν</a:t>
            </a:r>
            <a:r>
              <a:rPr lang="el-GR" sz="1800" b="1" i="0" u="none" strike="noStrike" kern="1200" cap="none" spc="0" baseline="-25000">
                <a:solidFill>
                  <a:srgbClr val="000000"/>
                </a:solidFill>
                <a:uFillTx/>
                <a:latin typeface="Calibri"/>
              </a:rPr>
              <a:t>Α</a:t>
            </a: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=6·10</a:t>
            </a:r>
            <a:r>
              <a:rPr lang="el-GR" sz="18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</a:rPr>
              <a:t>23</a:t>
            </a: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μόρια/mοℓ, R=8,314=25/3 J/mοℓ·Κ και η γραμμομοριακή μάζα Ηe Μ=4·10</a:t>
            </a:r>
            <a:r>
              <a:rPr lang="el-GR" sz="18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</a:rPr>
              <a:t>-3</a:t>
            </a: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kg/mοℓ.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6567158-7DAC-4A97-91C2-903C2A2F0470}"/>
              </a:ext>
            </a:extLst>
          </p:cNvPr>
          <p:cNvSpPr/>
          <p:nvPr/>
        </p:nvSpPr>
        <p:spPr>
          <a:xfrm>
            <a:off x="0" y="0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5BF7A269-EACC-4E1E-AA2F-29A5C0B6958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43448" y="850730"/>
            <a:ext cx="1227902" cy="1170340"/>
          </a:xfrm>
          <a:prstGeom prst="rect">
            <a:avLst/>
          </a:prstGeom>
          <a:noFill/>
          <a:ln cap="flat">
            <a:noFill/>
          </a:ln>
          <a:effectLst>
            <a:outerShdw dist="139699" dir="2700000" algn="tl">
              <a:srgbClr val="333333">
                <a:alpha val="65000"/>
              </a:srgbClr>
            </a:outerShdw>
          </a:effectLst>
        </p:spPr>
      </p:pic>
      <p:sp>
        <p:nvSpPr>
          <p:cNvPr id="4" name="Θέση υποσέλιδου 1">
            <a:extLst>
              <a:ext uri="{FF2B5EF4-FFF2-40B4-BE49-F238E27FC236}">
                <a16:creationId xmlns:a16="http://schemas.microsoft.com/office/drawing/2014/main" id="{B8127788-A925-48CC-9F2C-C64550CD6C28}"/>
              </a:ext>
            </a:extLst>
          </p:cNvPr>
          <p:cNvSpPr txBox="1"/>
          <p:nvPr/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1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ylikonet.gr</a:t>
            </a:r>
            <a:endParaRPr lang="el-GR" sz="1200" b="1" i="1" u="none" strike="noStrike" kern="1200" cap="none" spc="0" baseline="0">
              <a:solidFill>
                <a:srgbClr val="0070C0"/>
              </a:solidFill>
              <a:uFillTx/>
              <a:latin typeface="Calibri"/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29FF0F2E-44CF-4DF4-B0BF-1815A5FFEE7A}"/>
              </a:ext>
            </a:extLst>
          </p:cNvPr>
          <p:cNvSpPr txBox="1"/>
          <p:nvPr/>
        </p:nvSpPr>
        <p:spPr>
          <a:xfrm>
            <a:off x="1705986" y="430398"/>
            <a:ext cx="10142561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i) Η απόλυτη θερμοκρασία του αερίου και η μέση κινητική ενέργεια των μορίων του στην κατάσταση Α.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7752257C-8936-42A1-AA42-B681674D955A}"/>
              </a:ext>
            </a:extLst>
          </p:cNvPr>
          <p:cNvSpPr txBox="1"/>
          <p:nvPr/>
        </p:nvSpPr>
        <p:spPr>
          <a:xfrm>
            <a:off x="1571350" y="939015"/>
            <a:ext cx="5140171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457200" marR="0" lvl="1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Από την καταστατική εξίσωση παίρνουμε: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BC7A674B-0F94-4969-A21F-67CAB6714C4D}"/>
              </a:ext>
            </a:extLst>
          </p:cNvPr>
          <p:cNvSpPr txBox="1"/>
          <p:nvPr/>
        </p:nvSpPr>
        <p:spPr>
          <a:xfrm>
            <a:off x="2222257" y="2474092"/>
            <a:ext cx="137604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1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Όπου: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35EB01-7C3E-4B31-B22D-4F3846A4AC78}"/>
              </a:ext>
            </a:extLst>
          </p:cNvPr>
          <p:cNvSpPr/>
          <p:nvPr/>
        </p:nvSpPr>
        <p:spPr>
          <a:xfrm>
            <a:off x="3360932" y="2408922"/>
            <a:ext cx="14924315" cy="457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9" name="Αντικείμενο 3">
            <a:extLst>
              <a:ext uri="{FF2B5EF4-FFF2-40B4-BE49-F238E27FC236}">
                <a16:creationId xmlns:a16="http://schemas.microsoft.com/office/drawing/2014/main" id="{2B71C74B-60C3-4994-89E7-FC4DEDF8074D}"/>
              </a:ext>
            </a:extLst>
          </p:cNvPr>
          <p:cNvGraphicFramePr/>
          <p:nvPr/>
        </p:nvGraphicFramePr>
        <p:xfrm>
          <a:off x="3598301" y="2381179"/>
          <a:ext cx="954084" cy="654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4935200" imgH="10363200" progId="">
                  <p:embed/>
                </p:oleObj>
              </mc:Choice>
              <mc:Fallback>
                <p:oleObj name="Equation" r:id="rId4" imgW="14935200" imgH="10363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98301" y="2381179"/>
                        <a:ext cx="954084" cy="654052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Βέλος: Δεξιό 8">
            <a:extLst>
              <a:ext uri="{FF2B5EF4-FFF2-40B4-BE49-F238E27FC236}">
                <a16:creationId xmlns:a16="http://schemas.microsoft.com/office/drawing/2014/main" id="{C2D13445-F10D-4BF8-AA41-E7310E1D9D53}"/>
              </a:ext>
            </a:extLst>
          </p:cNvPr>
          <p:cNvSpPr/>
          <p:nvPr/>
        </p:nvSpPr>
        <p:spPr>
          <a:xfrm>
            <a:off x="7379208" y="2474092"/>
            <a:ext cx="1170432" cy="505745"/>
          </a:xfrm>
          <a:custGeom>
            <a:avLst>
              <a:gd name="f0" fmla="val 1693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0E035248-F733-4176-9E31-07E980EC440D}"/>
              </a:ext>
            </a:extLst>
          </p:cNvPr>
          <p:cNvSpPr/>
          <p:nvPr/>
        </p:nvSpPr>
        <p:spPr>
          <a:xfrm>
            <a:off x="4183764" y="3489524"/>
            <a:ext cx="14332241" cy="457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2" name="Αντικείμενο 13">
            <a:extLst>
              <a:ext uri="{FF2B5EF4-FFF2-40B4-BE49-F238E27FC236}">
                <a16:creationId xmlns:a16="http://schemas.microsoft.com/office/drawing/2014/main" id="{4611298D-079B-4DC1-846B-1DA846BEBD94}"/>
              </a:ext>
            </a:extLst>
          </p:cNvPr>
          <p:cNvGraphicFramePr/>
          <p:nvPr/>
        </p:nvGraphicFramePr>
        <p:xfrm>
          <a:off x="4379180" y="3358508"/>
          <a:ext cx="1301748" cy="695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7678400" imgH="9448800" progId="">
                  <p:embed/>
                </p:oleObj>
              </mc:Choice>
              <mc:Fallback>
                <p:oleObj name="Equation" r:id="rId6" imgW="17678400" imgH="94488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79180" y="3358508"/>
                        <a:ext cx="1301748" cy="695328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5">
            <a:extLst>
              <a:ext uri="{FF2B5EF4-FFF2-40B4-BE49-F238E27FC236}">
                <a16:creationId xmlns:a16="http://schemas.microsoft.com/office/drawing/2014/main" id="{9AB6BF98-384B-4D40-B17F-8896A533467D}"/>
              </a:ext>
            </a:extLst>
          </p:cNvPr>
          <p:cNvSpPr txBox="1"/>
          <p:nvPr/>
        </p:nvSpPr>
        <p:spPr>
          <a:xfrm>
            <a:off x="2656844" y="4270248"/>
            <a:ext cx="106476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Ενώ: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794A2CE-5C42-401C-8B0E-F49FC750C397}"/>
              </a:ext>
            </a:extLst>
          </p:cNvPr>
          <p:cNvSpPr/>
          <p:nvPr/>
        </p:nvSpPr>
        <p:spPr>
          <a:xfrm>
            <a:off x="4165604" y="4678765"/>
            <a:ext cx="13489969" cy="457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5" name="Αντικείμενο 17">
            <a:extLst>
              <a:ext uri="{FF2B5EF4-FFF2-40B4-BE49-F238E27FC236}">
                <a16:creationId xmlns:a16="http://schemas.microsoft.com/office/drawing/2014/main" id="{F117B969-BCB2-4871-A82F-AC9A82297E4E}"/>
              </a:ext>
            </a:extLst>
          </p:cNvPr>
          <p:cNvGraphicFramePr/>
          <p:nvPr/>
        </p:nvGraphicFramePr>
        <p:xfrm>
          <a:off x="3189226" y="4986954"/>
          <a:ext cx="1723497" cy="710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22860000" imgH="9448800" progId="">
                  <p:embed/>
                </p:oleObj>
              </mc:Choice>
              <mc:Fallback>
                <p:oleObj name="Equation" r:id="rId8" imgW="22860000" imgH="94488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89226" y="4986954"/>
                        <a:ext cx="1723497" cy="710406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8">
            <a:extLst>
              <a:ext uri="{FF2B5EF4-FFF2-40B4-BE49-F238E27FC236}">
                <a16:creationId xmlns:a16="http://schemas.microsoft.com/office/drawing/2014/main" id="{8EE25261-0B27-4CF8-8201-501602D5F6C6}"/>
              </a:ext>
            </a:extLst>
          </p:cNvPr>
          <p:cNvSpPr txBox="1"/>
          <p:nvPr/>
        </p:nvSpPr>
        <p:spPr>
          <a:xfrm>
            <a:off x="5190472" y="1447632"/>
            <a:ext cx="218873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pV=nRΤ</a:t>
            </a:r>
            <a:endParaRPr lang="el-GR" sz="24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7" name="Αντικείμενο 19">
            <a:extLst>
              <a:ext uri="{FF2B5EF4-FFF2-40B4-BE49-F238E27FC236}">
                <a16:creationId xmlns:a16="http://schemas.microsoft.com/office/drawing/2014/main" id="{21597CD5-2C41-4FAC-9734-14B36C6C1F63}"/>
              </a:ext>
            </a:extLst>
          </p:cNvPr>
          <p:cNvGraphicFramePr/>
          <p:nvPr/>
        </p:nvGraphicFramePr>
        <p:xfrm>
          <a:off x="5777316" y="2509406"/>
          <a:ext cx="770253" cy="367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8839200" imgH="4267200" progId="">
                  <p:embed/>
                </p:oleObj>
              </mc:Choice>
              <mc:Fallback>
                <p:oleObj name="Equation" r:id="rId10" imgW="8839200" imgH="4267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777316" y="2509406"/>
                        <a:ext cx="770253" cy="367817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Αντικείμενο 20">
            <a:extLst>
              <a:ext uri="{FF2B5EF4-FFF2-40B4-BE49-F238E27FC236}">
                <a16:creationId xmlns:a16="http://schemas.microsoft.com/office/drawing/2014/main" id="{D16A0DFF-E89D-4DB0-A1DF-3CF6A893B61C}"/>
              </a:ext>
            </a:extLst>
          </p:cNvPr>
          <p:cNvGraphicFramePr/>
          <p:nvPr/>
        </p:nvGraphicFramePr>
        <p:xfrm>
          <a:off x="4665012" y="2321414"/>
          <a:ext cx="1050929" cy="674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6459200" imgH="10668000" progId="">
                  <p:embed/>
                </p:oleObj>
              </mc:Choice>
              <mc:Fallback>
                <p:oleObj name="Equation" r:id="rId12" imgW="16459200" imgH="10668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665012" y="2321414"/>
                        <a:ext cx="1050929" cy="674690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Αντικείμενο 21">
            <a:extLst>
              <a:ext uri="{FF2B5EF4-FFF2-40B4-BE49-F238E27FC236}">
                <a16:creationId xmlns:a16="http://schemas.microsoft.com/office/drawing/2014/main" id="{95150F50-43D1-436A-9C21-DDF2BAEC5FCD}"/>
              </a:ext>
            </a:extLst>
          </p:cNvPr>
          <p:cNvGraphicFramePr/>
          <p:nvPr/>
        </p:nvGraphicFramePr>
        <p:xfrm>
          <a:off x="8051081" y="3485290"/>
          <a:ext cx="1047198" cy="441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0058400" imgH="4267200" progId="">
                  <p:embed/>
                </p:oleObj>
              </mc:Choice>
              <mc:Fallback>
                <p:oleObj name="Equation" r:id="rId14" imgW="10058400" imgH="4267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051081" y="3485290"/>
                        <a:ext cx="1047198" cy="441755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Αντικείμενο 22">
            <a:extLst>
              <a:ext uri="{FF2B5EF4-FFF2-40B4-BE49-F238E27FC236}">
                <a16:creationId xmlns:a16="http://schemas.microsoft.com/office/drawing/2014/main" id="{5FBD88A1-D617-4B13-9FB4-3724293DC27D}"/>
              </a:ext>
            </a:extLst>
          </p:cNvPr>
          <p:cNvGraphicFramePr/>
          <p:nvPr/>
        </p:nvGraphicFramePr>
        <p:xfrm>
          <a:off x="5737229" y="3295625"/>
          <a:ext cx="2289172" cy="941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31089600" imgH="12801600" progId="">
                  <p:embed/>
                </p:oleObj>
              </mc:Choice>
              <mc:Fallback>
                <p:oleObj name="Equation" r:id="rId16" imgW="31089600" imgH="128016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737229" y="3295625"/>
                        <a:ext cx="2289172" cy="941383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Αντικείμενο 23">
            <a:extLst>
              <a:ext uri="{FF2B5EF4-FFF2-40B4-BE49-F238E27FC236}">
                <a16:creationId xmlns:a16="http://schemas.microsoft.com/office/drawing/2014/main" id="{2AA37C33-F4D2-4872-A241-01803B1C8003}"/>
              </a:ext>
            </a:extLst>
          </p:cNvPr>
          <p:cNvGraphicFramePr/>
          <p:nvPr/>
        </p:nvGraphicFramePr>
        <p:xfrm>
          <a:off x="8549640" y="4981660"/>
          <a:ext cx="1719072" cy="588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7678400" imgH="5486400" progId="">
                  <p:embed/>
                </p:oleObj>
              </mc:Choice>
              <mc:Fallback>
                <p:oleObj name="Equation" r:id="rId18" imgW="17678400" imgH="54864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549640" y="4981660"/>
                        <a:ext cx="1719072" cy="588919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Αντικείμενο 24">
            <a:extLst>
              <a:ext uri="{FF2B5EF4-FFF2-40B4-BE49-F238E27FC236}">
                <a16:creationId xmlns:a16="http://schemas.microsoft.com/office/drawing/2014/main" id="{1847ECBB-438D-4A9D-B453-6D14A90A7B36}"/>
              </a:ext>
            </a:extLst>
          </p:cNvPr>
          <p:cNvGraphicFramePr/>
          <p:nvPr/>
        </p:nvGraphicFramePr>
        <p:xfrm>
          <a:off x="4912723" y="4928981"/>
          <a:ext cx="1425897" cy="878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16764000" imgH="10363200" progId="">
                  <p:embed/>
                </p:oleObj>
              </mc:Choice>
              <mc:Fallback>
                <p:oleObj name="Equation" r:id="rId20" imgW="16764000" imgH="10363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912723" y="4928981"/>
                        <a:ext cx="1425897" cy="878299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Αντικείμενο 25">
            <a:extLst>
              <a:ext uri="{FF2B5EF4-FFF2-40B4-BE49-F238E27FC236}">
                <a16:creationId xmlns:a16="http://schemas.microsoft.com/office/drawing/2014/main" id="{71047851-D05B-487F-B6C6-BE57EE4FD105}"/>
              </a:ext>
            </a:extLst>
          </p:cNvPr>
          <p:cNvGraphicFramePr/>
          <p:nvPr/>
        </p:nvGraphicFramePr>
        <p:xfrm>
          <a:off x="6338620" y="4829421"/>
          <a:ext cx="2101775" cy="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27432000" imgH="11887200" progId="">
                  <p:embed/>
                </p:oleObj>
              </mc:Choice>
              <mc:Fallback>
                <p:oleObj name="Equation" r:id="rId22" imgW="27432000" imgH="11887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338620" y="4829421"/>
                        <a:ext cx="2101775" cy="906837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78B0265-9EBA-4914-B24B-53DD1B9D9B20}"/>
              </a:ext>
            </a:extLst>
          </p:cNvPr>
          <p:cNvSpPr/>
          <p:nvPr/>
        </p:nvSpPr>
        <p:spPr>
          <a:xfrm>
            <a:off x="0" y="0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2E028495-8C5F-421B-A1D2-997832E064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43448" y="850730"/>
            <a:ext cx="1227902" cy="1170340"/>
          </a:xfrm>
          <a:prstGeom prst="rect">
            <a:avLst/>
          </a:prstGeom>
          <a:noFill/>
          <a:ln cap="flat">
            <a:noFill/>
          </a:ln>
          <a:effectLst>
            <a:outerShdw dist="139699" dir="2700000" algn="tl">
              <a:srgbClr val="333333">
                <a:alpha val="65000"/>
              </a:srgbClr>
            </a:outerShdw>
          </a:effectLst>
        </p:spPr>
      </p:pic>
      <p:sp>
        <p:nvSpPr>
          <p:cNvPr id="4" name="Θέση υποσέλιδου 1">
            <a:extLst>
              <a:ext uri="{FF2B5EF4-FFF2-40B4-BE49-F238E27FC236}">
                <a16:creationId xmlns:a16="http://schemas.microsoft.com/office/drawing/2014/main" id="{6658B772-1C18-4CA8-B872-4D8BE8400270}"/>
              </a:ext>
            </a:extLst>
          </p:cNvPr>
          <p:cNvSpPr txBox="1"/>
          <p:nvPr/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1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ylikonet.gr</a:t>
            </a:r>
            <a:endParaRPr lang="el-GR" sz="1200" b="1" i="1" u="none" strike="noStrike" kern="1200" cap="none" spc="0" baseline="0">
              <a:solidFill>
                <a:srgbClr val="0070C0"/>
              </a:solidFill>
              <a:uFillTx/>
              <a:latin typeface="Calibri"/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E38BC2BF-E21A-4E5B-AA30-BC6360F6F546}"/>
              </a:ext>
            </a:extLst>
          </p:cNvPr>
          <p:cNvSpPr txBox="1"/>
          <p:nvPr/>
        </p:nvSpPr>
        <p:spPr>
          <a:xfrm>
            <a:off x="1705996" y="430398"/>
            <a:ext cx="878001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ii) Η θερμοκρασία στην κατάσταση Β και η πίεση στην κατάσταση Γ.</a:t>
            </a:r>
          </a:p>
        </p:txBody>
      </p:sp>
      <p:graphicFrame>
        <p:nvGraphicFramePr>
          <p:cNvPr id="6" name="Αντικείμενο 1">
            <a:extLst>
              <a:ext uri="{FF2B5EF4-FFF2-40B4-BE49-F238E27FC236}">
                <a16:creationId xmlns:a16="http://schemas.microsoft.com/office/drawing/2014/main" id="{1B0E433B-AEC2-4E12-912B-5F42E0D2EFA2}"/>
              </a:ext>
            </a:extLst>
          </p:cNvPr>
          <p:cNvGraphicFramePr/>
          <p:nvPr/>
        </p:nvGraphicFramePr>
        <p:xfrm>
          <a:off x="8981675" y="912699"/>
          <a:ext cx="2517151" cy="1697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Visio" r:id="rId4" imgW="1668780" imgH="1127760" progId="">
                  <p:embed/>
                </p:oleObj>
              </mc:Choice>
              <mc:Fallback>
                <p:oleObj name="Visio" r:id="rId4" imgW="1668780" imgH="11277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81675" y="912699"/>
                        <a:ext cx="2517151" cy="169732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BDD6EE"/>
                          </a:gs>
                          <a:gs pos="100000">
                            <a:srgbClr val="F2F7FC"/>
                          </a:gs>
                        </a:gsLst>
                        <a:lin ang="5400000"/>
                      </a:gradFill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2">
            <a:extLst>
              <a:ext uri="{FF2B5EF4-FFF2-40B4-BE49-F238E27FC236}">
                <a16:creationId xmlns:a16="http://schemas.microsoft.com/office/drawing/2014/main" id="{BE5F3E08-0B2C-4E69-9A2B-5D15A29C5E91}"/>
              </a:ext>
            </a:extLst>
          </p:cNvPr>
          <p:cNvSpPr txBox="1"/>
          <p:nvPr/>
        </p:nvSpPr>
        <p:spPr>
          <a:xfrm>
            <a:off x="1856634" y="1685230"/>
            <a:ext cx="533547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Για την ισοβαρή ΑΒ ισχύει ο νόμος 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Gay</a:t>
            </a: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-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Lussac</a:t>
            </a: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DBC64D7-FD21-4F6D-9289-FEA43F63DDF9}"/>
              </a:ext>
            </a:extLst>
          </p:cNvPr>
          <p:cNvSpPr/>
          <p:nvPr/>
        </p:nvSpPr>
        <p:spPr>
          <a:xfrm>
            <a:off x="2359572" y="2213424"/>
            <a:ext cx="16782440" cy="457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9" name="Αντικείμενο 7">
            <a:extLst>
              <a:ext uri="{FF2B5EF4-FFF2-40B4-BE49-F238E27FC236}">
                <a16:creationId xmlns:a16="http://schemas.microsoft.com/office/drawing/2014/main" id="{86CC4EC2-65F4-437E-BEB0-320572CF30BA}"/>
              </a:ext>
            </a:extLst>
          </p:cNvPr>
          <p:cNvGraphicFramePr/>
          <p:nvPr/>
        </p:nvGraphicFramePr>
        <p:xfrm>
          <a:off x="2524064" y="2290498"/>
          <a:ext cx="1201741" cy="698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17983200" imgH="10363200" progId="">
                  <p:embed/>
                </p:oleObj>
              </mc:Choice>
              <mc:Fallback>
                <p:oleObj name="Equation" r:id="rId6" imgW="17983200" imgH="10363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24064" y="2290498"/>
                        <a:ext cx="1201741" cy="698501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8">
            <a:extLst>
              <a:ext uri="{FF2B5EF4-FFF2-40B4-BE49-F238E27FC236}">
                <a16:creationId xmlns:a16="http://schemas.microsoft.com/office/drawing/2014/main" id="{2B6F88A8-A0DD-41BD-ADEE-CB5C8E48CA3E}"/>
              </a:ext>
            </a:extLst>
          </p:cNvPr>
          <p:cNvSpPr txBox="1"/>
          <p:nvPr/>
        </p:nvSpPr>
        <p:spPr>
          <a:xfrm>
            <a:off x="1856634" y="3355848"/>
            <a:ext cx="5961485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Ενώ για την ισόθερμη ΒΓ ο νόμος 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Boyle</a:t>
            </a: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BEDD01B-8C60-4B0D-8AC0-CFEDECA4947B}"/>
              </a:ext>
            </a:extLst>
          </p:cNvPr>
          <p:cNvSpPr/>
          <p:nvPr/>
        </p:nvSpPr>
        <p:spPr>
          <a:xfrm>
            <a:off x="2359572" y="4311578"/>
            <a:ext cx="14082345" cy="457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2D8A1263-9709-42E3-974D-7349C329B5EC}"/>
              </a:ext>
            </a:extLst>
          </p:cNvPr>
          <p:cNvGraphicFramePr/>
          <p:nvPr/>
        </p:nvGraphicFramePr>
        <p:xfrm>
          <a:off x="2524064" y="4210235"/>
          <a:ext cx="1890714" cy="407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25603200" imgH="5486400" progId="">
                  <p:embed/>
                </p:oleObj>
              </mc:Choice>
              <mc:Fallback>
                <p:oleObj name="Equation" r:id="rId8" imgW="25603200" imgH="54864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24064" y="4210235"/>
                        <a:ext cx="1890714" cy="407986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763987CF-DD66-48DE-AAAF-CA66AAF94471}"/>
              </a:ext>
            </a:extLst>
          </p:cNvPr>
          <p:cNvGraphicFramePr/>
          <p:nvPr/>
        </p:nvGraphicFramePr>
        <p:xfrm>
          <a:off x="6373752" y="2439984"/>
          <a:ext cx="818369" cy="372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9448800" imgH="4267200" progId="">
                  <p:embed/>
                </p:oleObj>
              </mc:Choice>
              <mc:Fallback>
                <p:oleObj name="Equation" r:id="rId10" imgW="9448800" imgH="4267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373752" y="2439984"/>
                        <a:ext cx="818369" cy="372169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2368D178-AF65-4978-A2C8-1C1F3ED6F653}"/>
              </a:ext>
            </a:extLst>
          </p:cNvPr>
          <p:cNvGraphicFramePr/>
          <p:nvPr/>
        </p:nvGraphicFramePr>
        <p:xfrm>
          <a:off x="3725795" y="2273518"/>
          <a:ext cx="1323978" cy="696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9812000" imgH="10363200" progId="">
                  <p:embed/>
                </p:oleObj>
              </mc:Choice>
              <mc:Fallback>
                <p:oleObj name="Equation" r:id="rId12" imgW="19812000" imgH="10363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725795" y="2273518"/>
                        <a:ext cx="1323978" cy="696909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4">
            <a:extLst>
              <a:ext uri="{FF2B5EF4-FFF2-40B4-BE49-F238E27FC236}">
                <a16:creationId xmlns:a16="http://schemas.microsoft.com/office/drawing/2014/main" id="{73FDB50F-4CA3-4F8D-BED6-EF90F46164AD}"/>
              </a:ext>
            </a:extLst>
          </p:cNvPr>
          <p:cNvGraphicFramePr/>
          <p:nvPr/>
        </p:nvGraphicFramePr>
        <p:xfrm>
          <a:off x="5049773" y="2283000"/>
          <a:ext cx="1303340" cy="636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19507200" imgH="9448800" progId="">
                  <p:embed/>
                </p:oleObj>
              </mc:Choice>
              <mc:Fallback>
                <p:oleObj name="Equation" r:id="rId14" imgW="19507200" imgH="94488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049773" y="2283000"/>
                        <a:ext cx="1303340" cy="636586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BAFD4A04-6DC6-4E8E-BDE0-F0C7BD47EFAF}"/>
              </a:ext>
            </a:extLst>
          </p:cNvPr>
          <p:cNvGraphicFramePr/>
          <p:nvPr/>
        </p:nvGraphicFramePr>
        <p:xfrm>
          <a:off x="8213479" y="4072152"/>
          <a:ext cx="2026776" cy="478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23469600" imgH="5486400" progId="">
                  <p:embed/>
                </p:oleObj>
              </mc:Choice>
              <mc:Fallback>
                <p:oleObj name="Equation" r:id="rId16" imgW="23469600" imgH="54864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213479" y="4072152"/>
                        <a:ext cx="2026776" cy="478852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95993F6F-65F2-489D-BD9A-417D15A9BA88}"/>
              </a:ext>
            </a:extLst>
          </p:cNvPr>
          <p:cNvGraphicFramePr/>
          <p:nvPr/>
        </p:nvGraphicFramePr>
        <p:xfrm>
          <a:off x="4524378" y="4029267"/>
          <a:ext cx="1530348" cy="769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20726400" imgH="10363200" progId="">
                  <p:embed/>
                </p:oleObj>
              </mc:Choice>
              <mc:Fallback>
                <p:oleObj name="Equation" r:id="rId18" imgW="20726400" imgH="10363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524378" y="4029267"/>
                        <a:ext cx="1530348" cy="769933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Αντικείμενο 17">
            <a:extLst>
              <a:ext uri="{FF2B5EF4-FFF2-40B4-BE49-F238E27FC236}">
                <a16:creationId xmlns:a16="http://schemas.microsoft.com/office/drawing/2014/main" id="{DB40125C-665C-4540-8E9C-9BCCC32D4AFD}"/>
              </a:ext>
            </a:extLst>
          </p:cNvPr>
          <p:cNvGraphicFramePr/>
          <p:nvPr/>
        </p:nvGraphicFramePr>
        <p:xfrm>
          <a:off x="6077138" y="3948671"/>
          <a:ext cx="209232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28346400" imgH="10363200" progId="">
                  <p:embed/>
                </p:oleObj>
              </mc:Choice>
              <mc:Fallback>
                <p:oleObj name="Equation" r:id="rId20" imgW="28346400" imgH="10363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077138" y="3948671"/>
                        <a:ext cx="2092320" cy="771525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22A8B7-82F6-4678-A5B1-998D7338DC46}"/>
              </a:ext>
            </a:extLst>
          </p:cNvPr>
          <p:cNvSpPr/>
          <p:nvPr/>
        </p:nvSpPr>
        <p:spPr>
          <a:xfrm>
            <a:off x="0" y="0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60DAA075-B3DF-4665-A123-8C59F24FD0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43448" y="850730"/>
            <a:ext cx="1227902" cy="1170340"/>
          </a:xfrm>
          <a:prstGeom prst="rect">
            <a:avLst/>
          </a:prstGeom>
          <a:noFill/>
          <a:ln cap="flat">
            <a:noFill/>
          </a:ln>
          <a:effectLst>
            <a:outerShdw dist="139699" dir="2700000" algn="tl">
              <a:srgbClr val="333333">
                <a:alpha val="65000"/>
              </a:srgbClr>
            </a:outerShdw>
          </a:effectLst>
        </p:spPr>
      </p:pic>
      <p:sp>
        <p:nvSpPr>
          <p:cNvPr id="4" name="Θέση υποσέλιδου 1">
            <a:extLst>
              <a:ext uri="{FF2B5EF4-FFF2-40B4-BE49-F238E27FC236}">
                <a16:creationId xmlns:a16="http://schemas.microsoft.com/office/drawing/2014/main" id="{6549BD6E-1F4C-4B9A-9BD7-29D933F07F88}"/>
              </a:ext>
            </a:extLst>
          </p:cNvPr>
          <p:cNvSpPr txBox="1"/>
          <p:nvPr/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1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ylikonet.gr</a:t>
            </a:r>
            <a:endParaRPr lang="el-GR" sz="1200" b="1" i="1" u="none" strike="noStrike" kern="1200" cap="none" spc="0" baseline="0">
              <a:solidFill>
                <a:srgbClr val="0070C0"/>
              </a:solidFill>
              <a:uFillTx/>
              <a:latin typeface="Calibri"/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1E946484-243C-4E13-9902-7174FEB5DFD6}"/>
              </a:ext>
            </a:extLst>
          </p:cNvPr>
          <p:cNvSpPr txBox="1"/>
          <p:nvPr/>
        </p:nvSpPr>
        <p:spPr>
          <a:xfrm>
            <a:off x="1705996" y="430398"/>
            <a:ext cx="878001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iii) Να παραστήσετε τις παραπάνω μεταβολές σε άξονες p-V, p-Τ και V-Τ.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65B07A23-1985-4379-BD7D-D253A8AC92CF}"/>
              </a:ext>
            </a:extLst>
          </p:cNvPr>
          <p:cNvSpPr txBox="1"/>
          <p:nvPr/>
        </p:nvSpPr>
        <p:spPr>
          <a:xfrm>
            <a:off x="2015227" y="1571350"/>
            <a:ext cx="3018406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τα διαγράμματα είναι:</a:t>
            </a:r>
          </a:p>
        </p:txBody>
      </p:sp>
      <p:pic>
        <p:nvPicPr>
          <p:cNvPr id="7" name="Εικόνα 8">
            <a:extLst>
              <a:ext uri="{FF2B5EF4-FFF2-40B4-BE49-F238E27FC236}">
                <a16:creationId xmlns:a16="http://schemas.microsoft.com/office/drawing/2014/main" id="{59291DB8-E24B-44DD-832D-064C4E13F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802" y="2330915"/>
            <a:ext cx="2752728" cy="18669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Εικόνα 10">
            <a:extLst>
              <a:ext uri="{FF2B5EF4-FFF2-40B4-BE49-F238E27FC236}">
                <a16:creationId xmlns:a16="http://schemas.microsoft.com/office/drawing/2014/main" id="{F9DB6B43-5800-44D2-AB43-7951E28989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948" y="2321387"/>
            <a:ext cx="2838453" cy="188595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Εικόνα 11">
            <a:extLst>
              <a:ext uri="{FF2B5EF4-FFF2-40B4-BE49-F238E27FC236}">
                <a16:creationId xmlns:a16="http://schemas.microsoft.com/office/drawing/2014/main" id="{EE51D6C0-9883-4476-919E-CDB60B5558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4347" y="2270711"/>
            <a:ext cx="2771774" cy="187642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3092E6-D0E6-40C2-BC05-2BBCAC36F3B7}"/>
              </a:ext>
            </a:extLst>
          </p:cNvPr>
          <p:cNvSpPr/>
          <p:nvPr/>
        </p:nvSpPr>
        <p:spPr>
          <a:xfrm>
            <a:off x="0" y="0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DDBED2F6-FF83-44ED-958A-F6643F10D3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43448" y="850730"/>
            <a:ext cx="1227902" cy="1170340"/>
          </a:xfrm>
          <a:prstGeom prst="rect">
            <a:avLst/>
          </a:prstGeom>
          <a:noFill/>
          <a:ln cap="flat">
            <a:noFill/>
          </a:ln>
          <a:effectLst>
            <a:outerShdw dist="139699" dir="2700000" algn="tl">
              <a:srgbClr val="333333">
                <a:alpha val="65000"/>
              </a:srgbClr>
            </a:outerShdw>
          </a:effectLst>
        </p:spPr>
      </p:pic>
      <p:sp>
        <p:nvSpPr>
          <p:cNvPr id="4" name="Θέση υποσέλιδου 1">
            <a:extLst>
              <a:ext uri="{FF2B5EF4-FFF2-40B4-BE49-F238E27FC236}">
                <a16:creationId xmlns:a16="http://schemas.microsoft.com/office/drawing/2014/main" id="{4A05EB7E-BC33-4028-A0C3-9DF06F728BA8}"/>
              </a:ext>
            </a:extLst>
          </p:cNvPr>
          <p:cNvSpPr txBox="1"/>
          <p:nvPr/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1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ylikonet.gr</a:t>
            </a:r>
            <a:endParaRPr lang="el-GR" sz="1200" b="1" i="1" u="none" strike="noStrike" kern="1200" cap="none" spc="0" baseline="0">
              <a:solidFill>
                <a:srgbClr val="0070C0"/>
              </a:solidFill>
              <a:uFillTx/>
              <a:latin typeface="Calibri"/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DB4895DC-5952-4AC0-B3DA-F5B01052B8C7}"/>
              </a:ext>
            </a:extLst>
          </p:cNvPr>
          <p:cNvSpPr txBox="1"/>
          <p:nvPr/>
        </p:nvSpPr>
        <p:spPr>
          <a:xfrm>
            <a:off x="1705996" y="457200"/>
            <a:ext cx="878001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iv) Η ενεργός ταχύτητα των μορίων στην κατάσταση Α.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CD35E93-75D4-4AB2-8D49-3C2A54D46DC1}"/>
              </a:ext>
            </a:extLst>
          </p:cNvPr>
          <p:cNvSpPr/>
          <p:nvPr/>
        </p:nvSpPr>
        <p:spPr>
          <a:xfrm>
            <a:off x="3032433" y="1355095"/>
            <a:ext cx="17619390" cy="457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7" name="Αντικείμενο 2">
            <a:extLst>
              <a:ext uri="{FF2B5EF4-FFF2-40B4-BE49-F238E27FC236}">
                <a16:creationId xmlns:a16="http://schemas.microsoft.com/office/drawing/2014/main" id="{9CA8AAC2-29C9-4E9D-9AFA-0B78BA1187A4}"/>
              </a:ext>
            </a:extLst>
          </p:cNvPr>
          <p:cNvGraphicFramePr/>
          <p:nvPr/>
        </p:nvGraphicFramePr>
        <p:xfrm>
          <a:off x="4344991" y="1473198"/>
          <a:ext cx="1762121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21945600" imgH="10668000" progId="">
                  <p:embed/>
                </p:oleObj>
              </mc:Choice>
              <mc:Fallback>
                <p:oleObj name="Equation" r:id="rId4" imgW="21945600" imgH="10668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44991" y="1473198"/>
                        <a:ext cx="1762121" cy="849313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E212245B-F173-458D-99D8-4266011A8B81}"/>
              </a:ext>
            </a:extLst>
          </p:cNvPr>
          <p:cNvGraphicFramePr/>
          <p:nvPr/>
        </p:nvGraphicFramePr>
        <p:xfrm>
          <a:off x="4206870" y="3174997"/>
          <a:ext cx="2701923" cy="1073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38100000" imgH="15240000" progId="">
                  <p:embed/>
                </p:oleObj>
              </mc:Choice>
              <mc:Fallback>
                <p:oleObj name="Equation" r:id="rId6" imgW="38100000" imgH="15240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06870" y="3174997"/>
                        <a:ext cx="2701923" cy="1073148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CEAC97E-3DFE-45FF-A477-2BFCDE75279C}"/>
              </a:ext>
            </a:extLst>
          </p:cNvPr>
          <p:cNvSpPr txBox="1"/>
          <p:nvPr/>
        </p:nvSpPr>
        <p:spPr>
          <a:xfrm>
            <a:off x="1883664" y="2565632"/>
            <a:ext cx="285292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Με αντικατάσταση: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F67E1EAB-E337-4D33-9ED5-2C5F4C478A0A}"/>
              </a:ext>
            </a:extLst>
          </p:cNvPr>
          <p:cNvSpPr txBox="1"/>
          <p:nvPr/>
        </p:nvSpPr>
        <p:spPr>
          <a:xfrm>
            <a:off x="7633082" y="5318232"/>
            <a:ext cx="285292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1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dmargaris@gmail.com</a:t>
            </a:r>
            <a:endParaRPr lang="el-GR" sz="1800" b="0" i="0" u="none" strike="noStrike" kern="1200" cap="none" spc="0" baseline="0">
              <a:solidFill>
                <a:srgbClr val="0070C0"/>
              </a:solidFill>
              <a:uFillTx/>
              <a:latin typeface="Calibri"/>
            </a:endParaRPr>
          </a:p>
        </p:txBody>
      </p:sp>
      <p:graphicFrame>
        <p:nvGraphicFramePr>
          <p:cNvPr id="11" name="Αντικείμενο 11">
            <a:extLst>
              <a:ext uri="{FF2B5EF4-FFF2-40B4-BE49-F238E27FC236}">
                <a16:creationId xmlns:a16="http://schemas.microsoft.com/office/drawing/2014/main" id="{1DB805BE-1824-4B62-A777-22BE0B4B2CA6}"/>
              </a:ext>
            </a:extLst>
          </p:cNvPr>
          <p:cNvGraphicFramePr/>
          <p:nvPr/>
        </p:nvGraphicFramePr>
        <p:xfrm>
          <a:off x="6232257" y="1467648"/>
          <a:ext cx="1249363" cy="847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5544800" imgH="10668000" progId="">
                  <p:embed/>
                </p:oleObj>
              </mc:Choice>
              <mc:Fallback>
                <p:oleObj name="Equation" r:id="rId8" imgW="15544800" imgH="10668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32257" y="1467648"/>
                        <a:ext cx="1249363" cy="847721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2">
            <a:extLst>
              <a:ext uri="{FF2B5EF4-FFF2-40B4-BE49-F238E27FC236}">
                <a16:creationId xmlns:a16="http://schemas.microsoft.com/office/drawing/2014/main" id="{0EA49EE6-9652-4D13-982F-1DDE2EDBD370}"/>
              </a:ext>
            </a:extLst>
          </p:cNvPr>
          <p:cNvGraphicFramePr/>
          <p:nvPr/>
        </p:nvGraphicFramePr>
        <p:xfrm>
          <a:off x="6908804" y="3608624"/>
          <a:ext cx="1970019" cy="509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16459200" imgH="4267200" progId="">
                  <p:embed/>
                </p:oleObj>
              </mc:Choice>
              <mc:Fallback>
                <p:oleObj name="Equation" r:id="rId10" imgW="16459200" imgH="4267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908804" y="3608624"/>
                        <a:ext cx="1970019" cy="509256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Μελέτη</Template>
  <TotalTime>108</TotalTime>
  <Words>273</Words>
  <Application>Microsoft Office PowerPoint</Application>
  <PresentationFormat>Ευρεία οθόνη</PresentationFormat>
  <Paragraphs>26</Paragraphs>
  <Slides>6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Visio</vt:lpstr>
      <vt:lpstr>Equation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dmarg</dc:creator>
  <cp:lastModifiedBy>dmarg</cp:lastModifiedBy>
  <cp:revision>2</cp:revision>
  <dcterms:created xsi:type="dcterms:W3CDTF">2020-04-21T05:35:41Z</dcterms:created>
  <dcterms:modified xsi:type="dcterms:W3CDTF">2021-05-02T06:06:14Z</dcterms:modified>
</cp:coreProperties>
</file>