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91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58" r:id="rId13"/>
    <p:sldId id="268" r:id="rId14"/>
    <p:sldId id="290" r:id="rId15"/>
    <p:sldId id="270" r:id="rId16"/>
    <p:sldId id="271" r:id="rId17"/>
    <p:sldId id="272" r:id="rId18"/>
    <p:sldId id="273" r:id="rId19"/>
    <p:sldId id="274" r:id="rId20"/>
    <p:sldId id="288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9144000" cy="6858000" type="screen4x3"/>
  <p:notesSz cx="6858000" cy="9144000"/>
  <p:defaultTextStyle>
    <a:defPPr>
      <a:defRPr lang="el-GR"/>
    </a:defPPr>
    <a:lvl1pPr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CC6600"/>
    <a:srgbClr val="FF6600"/>
    <a:srgbClr val="FF00FF"/>
    <a:srgbClr val="CC0099"/>
    <a:srgbClr val="009900"/>
    <a:srgbClr val="FF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713" autoAdjust="0"/>
  </p:normalViewPr>
  <p:slideViewPr>
    <p:cSldViewPr>
      <p:cViewPr varScale="1">
        <p:scale>
          <a:sx n="80" d="100"/>
          <a:sy n="80" d="100"/>
        </p:scale>
        <p:origin x="152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4" Type="http://schemas.openxmlformats.org/officeDocument/2006/relationships/image" Target="../media/image5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6B210-95E6-49A3-8ABB-11940C33134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127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020DA-BD92-4295-91F8-1436CB7FE1B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3009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1D7EA-299D-468A-BF18-A4EEDDA3F4B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4703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6DA99-138E-44F2-B4B4-972D29DF856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8568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E24C9-1A53-42EE-BCEC-A40E8D58789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1064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C4435-E3C0-4735-8ADF-46FFAB8C786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566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FD102-81CE-4B8B-A51F-C75E7D0E513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610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D0971-3FAD-44CB-B751-B70B1A62AEC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5262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93876-039F-473C-B198-4005B93714F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783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04C0-7161-447F-AD4B-7B138D1542C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9615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8D09A-2D6F-46A0-925E-78AE0633B92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2563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b="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>
                <a:latin typeface="+mn-lt"/>
              </a:defRPr>
            </a:lvl1pPr>
          </a:lstStyle>
          <a:p>
            <a:pPr>
              <a:defRPr/>
            </a:pPr>
            <a:fld id="{12FBF75E-CE2F-46FF-92D6-A3E84BFB218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6.png"/><Relationship Id="rId18" Type="http://schemas.openxmlformats.org/officeDocument/2006/relationships/image" Target="../media/image31.png"/><Relationship Id="rId26" Type="http://schemas.openxmlformats.org/officeDocument/2006/relationships/image" Target="../media/image33.png"/><Relationship Id="rId3" Type="http://schemas.openxmlformats.org/officeDocument/2006/relationships/image" Target="../media/image18.png"/><Relationship Id="rId21" Type="http://schemas.openxmlformats.org/officeDocument/2006/relationships/image" Target="../media/image36.png"/><Relationship Id="rId7" Type="http://schemas.openxmlformats.org/officeDocument/2006/relationships/image" Target="../media/image22.png"/><Relationship Id="rId12" Type="http://schemas.openxmlformats.org/officeDocument/2006/relationships/image" Target="../media/image25.png"/><Relationship Id="rId17" Type="http://schemas.openxmlformats.org/officeDocument/2006/relationships/image" Target="../media/image30.png"/><Relationship Id="rId25" Type="http://schemas.openxmlformats.org/officeDocument/2006/relationships/image" Target="../media/image40.png"/><Relationship Id="rId2" Type="http://schemas.openxmlformats.org/officeDocument/2006/relationships/image" Target="../media/image17.png"/><Relationship Id="rId16" Type="http://schemas.openxmlformats.org/officeDocument/2006/relationships/image" Target="../media/image29.png"/><Relationship Id="rId20" Type="http://schemas.openxmlformats.org/officeDocument/2006/relationships/image" Target="../media/image3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11" Type="http://schemas.openxmlformats.org/officeDocument/2006/relationships/image" Target="../media/image7.png"/><Relationship Id="rId24" Type="http://schemas.openxmlformats.org/officeDocument/2006/relationships/image" Target="../media/image39.png"/><Relationship Id="rId5" Type="http://schemas.openxmlformats.org/officeDocument/2006/relationships/image" Target="../media/image20.png"/><Relationship Id="rId15" Type="http://schemas.openxmlformats.org/officeDocument/2006/relationships/image" Target="../media/image28.png"/><Relationship Id="rId23" Type="http://schemas.openxmlformats.org/officeDocument/2006/relationships/image" Target="../media/image32.png"/><Relationship Id="rId10" Type="http://schemas.openxmlformats.org/officeDocument/2006/relationships/image" Target="../media/image6.png"/><Relationship Id="rId19" Type="http://schemas.openxmlformats.org/officeDocument/2006/relationships/image" Target="../media/image34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7.png"/><Relationship Id="rId22" Type="http://schemas.openxmlformats.org/officeDocument/2006/relationships/image" Target="../media/image37.png"/><Relationship Id="rId27" Type="http://schemas.openxmlformats.org/officeDocument/2006/relationships/image" Target="../media/image3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1" Type="http://schemas.openxmlformats.org/officeDocument/2006/relationships/image" Target="../media/image4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0.png"/><Relationship Id="rId23" Type="http://schemas.openxmlformats.org/officeDocument/2006/relationships/image" Target="../media/image43.png"/><Relationship Id="rId4" Type="http://schemas.openxmlformats.org/officeDocument/2006/relationships/image" Target="../media/image250.png"/><Relationship Id="rId22" Type="http://schemas.openxmlformats.org/officeDocument/2006/relationships/image" Target="../media/image42.png"/></Relationships>
</file>

<file path=ppt/slides/_rels/slide14.xml.rels><?xml version="1.0" encoding="UTF-8" standalone="yes"?>
<Relationships xmlns="http://schemas.openxmlformats.org/package/2006/relationships"><Relationship Id="rId26" Type="http://schemas.openxmlformats.org/officeDocument/2006/relationships/image" Target="../media/image481.png"/><Relationship Id="rId3" Type="http://schemas.openxmlformats.org/officeDocument/2006/relationships/image" Target="../media/image45.png"/><Relationship Id="rId34" Type="http://schemas.openxmlformats.org/officeDocument/2006/relationships/image" Target="../media/image58.png"/><Relationship Id="rId25" Type="http://schemas.openxmlformats.org/officeDocument/2006/relationships/image" Target="../media/image470.png"/><Relationship Id="rId33" Type="http://schemas.openxmlformats.org/officeDocument/2006/relationships/image" Target="../media/image57.png"/><Relationship Id="rId2" Type="http://schemas.openxmlformats.org/officeDocument/2006/relationships/image" Target="../media/image44.png"/><Relationship Id="rId29" Type="http://schemas.openxmlformats.org/officeDocument/2006/relationships/image" Target="../media/image5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png"/><Relationship Id="rId24" Type="http://schemas.openxmlformats.org/officeDocument/2006/relationships/image" Target="../media/image460.png"/><Relationship Id="rId32" Type="http://schemas.openxmlformats.org/officeDocument/2006/relationships/image" Target="../media/image56.png"/><Relationship Id="rId5" Type="http://schemas.openxmlformats.org/officeDocument/2006/relationships/image" Target="../media/image47.png"/><Relationship Id="rId23" Type="http://schemas.openxmlformats.org/officeDocument/2006/relationships/image" Target="../media/image55.png"/><Relationship Id="rId28" Type="http://schemas.openxmlformats.org/officeDocument/2006/relationships/image" Target="../media/image51.png"/><Relationship Id="rId31" Type="http://schemas.openxmlformats.org/officeDocument/2006/relationships/image" Target="../media/image54.png"/><Relationship Id="rId4" Type="http://schemas.openxmlformats.org/officeDocument/2006/relationships/image" Target="../media/image46.png"/><Relationship Id="rId27" Type="http://schemas.openxmlformats.org/officeDocument/2006/relationships/image" Target="../media/image50.png"/><Relationship Id="rId30" Type="http://schemas.openxmlformats.org/officeDocument/2006/relationships/image" Target="../media/image5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16.xml.rels><?xml version="1.0" encoding="UTF-8" standalone="yes"?>
<Relationships xmlns="http://schemas.openxmlformats.org/package/2006/relationships"><Relationship Id="rId18" Type="http://schemas.openxmlformats.org/officeDocument/2006/relationships/image" Target="../media/image47.wmf"/><Relationship Id="rId3" Type="http://schemas.openxmlformats.org/officeDocument/2006/relationships/oleObject" Target="../embeddings/oleObject1.bin"/><Relationship Id="rId21" Type="http://schemas.openxmlformats.org/officeDocument/2006/relationships/image" Target="../media/image59.png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20" Type="http://schemas.openxmlformats.org/officeDocument/2006/relationships/image" Target="../media/image66.png"/><Relationship Id="rId1" Type="http://schemas.openxmlformats.org/officeDocument/2006/relationships/vmlDrawing" Target="../drawings/vmlDrawing1.vml"/><Relationship Id="rId23" Type="http://schemas.openxmlformats.org/officeDocument/2006/relationships/image" Target="../media/image64.png"/><Relationship Id="rId19" Type="http://schemas.openxmlformats.org/officeDocument/2006/relationships/image" Target="../media/image65.png"/><Relationship Id="rId4" Type="http://schemas.openxmlformats.org/officeDocument/2006/relationships/image" Target="../media/image47.wmf"/><Relationship Id="rId22" Type="http://schemas.openxmlformats.org/officeDocument/2006/relationships/image" Target="../media/image630.png"/></Relationships>
</file>

<file path=ppt/slides/_rels/slide17.xml.rels><?xml version="1.0" encoding="UTF-8" standalone="yes"?>
<Relationships xmlns="http://schemas.openxmlformats.org/package/2006/relationships"><Relationship Id="rId18" Type="http://schemas.openxmlformats.org/officeDocument/2006/relationships/image" Target="../media/image47.wmf"/><Relationship Id="rId3" Type="http://schemas.openxmlformats.org/officeDocument/2006/relationships/oleObject" Target="../embeddings/oleObject2.bin"/><Relationship Id="rId21" Type="http://schemas.openxmlformats.org/officeDocument/2006/relationships/image" Target="../media/image59.png"/><Relationship Id="rId17" Type="http://schemas.openxmlformats.org/officeDocument/2006/relationships/oleObject" Target="../embeddings/oleObject210.bin"/><Relationship Id="rId2" Type="http://schemas.openxmlformats.org/officeDocument/2006/relationships/slideLayout" Target="../slideLayouts/slideLayout7.xml"/><Relationship Id="rId20" Type="http://schemas.openxmlformats.org/officeDocument/2006/relationships/image" Target="../media/image63.png"/><Relationship Id="rId1" Type="http://schemas.openxmlformats.org/officeDocument/2006/relationships/vmlDrawing" Target="../drawings/vmlDrawing2.vml"/><Relationship Id="rId23" Type="http://schemas.openxmlformats.org/officeDocument/2006/relationships/image" Target="../media/image660.png"/><Relationship Id="rId19" Type="http://schemas.openxmlformats.org/officeDocument/2006/relationships/image" Target="../media/image62.png"/><Relationship Id="rId4" Type="http://schemas.openxmlformats.org/officeDocument/2006/relationships/image" Target="../media/image47.wmf"/><Relationship Id="rId22" Type="http://schemas.openxmlformats.org/officeDocument/2006/relationships/image" Target="../media/image65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3" Type="http://schemas.openxmlformats.org/officeDocument/2006/relationships/oleObject" Target="../embeddings/oleObject3.bin"/><Relationship Id="rId34" Type="http://schemas.openxmlformats.org/officeDocument/2006/relationships/oleObject" Target="../embeddings/oleObject6.bin"/><Relationship Id="rId7" Type="http://schemas.openxmlformats.org/officeDocument/2006/relationships/image" Target="../media/image70.png"/><Relationship Id="rId12" Type="http://schemas.openxmlformats.org/officeDocument/2006/relationships/image" Target="../media/image75.png"/><Relationship Id="rId33" Type="http://schemas.openxmlformats.org/officeDocument/2006/relationships/image" Target="../media/image49.wmf"/><Relationship Id="rId2" Type="http://schemas.openxmlformats.org/officeDocument/2006/relationships/slideLayout" Target="../slideLayouts/slideLayout7.xml"/><Relationship Id="rId29" Type="http://schemas.openxmlformats.org/officeDocument/2006/relationships/image" Target="../media/image76.png"/><Relationship Id="rId1" Type="http://schemas.openxmlformats.org/officeDocument/2006/relationships/vmlDrawing" Target="../drawings/vmlDrawing3.vml"/><Relationship Id="rId6" Type="http://schemas.openxmlformats.org/officeDocument/2006/relationships/image" Target="../media/image48.wmf"/><Relationship Id="rId11" Type="http://schemas.openxmlformats.org/officeDocument/2006/relationships/image" Target="../media/image74.png"/><Relationship Id="rId32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28" Type="http://schemas.openxmlformats.org/officeDocument/2006/relationships/image" Target="../media/image490.png"/><Relationship Id="rId10" Type="http://schemas.openxmlformats.org/officeDocument/2006/relationships/image" Target="../media/image73.png"/><Relationship Id="rId31" Type="http://schemas.openxmlformats.org/officeDocument/2006/relationships/image" Target="../media/image67.png"/><Relationship Id="rId4" Type="http://schemas.openxmlformats.org/officeDocument/2006/relationships/image" Target="../media/image47.wmf"/><Relationship Id="rId9" Type="http://schemas.openxmlformats.org/officeDocument/2006/relationships/image" Target="../media/image72.png"/><Relationship Id="rId27" Type="http://schemas.openxmlformats.org/officeDocument/2006/relationships/image" Target="../media/image480.png"/><Relationship Id="rId30" Type="http://schemas.openxmlformats.org/officeDocument/2006/relationships/image" Target="../media/image77.png"/><Relationship Id="rId35" Type="http://schemas.openxmlformats.org/officeDocument/2006/relationships/image" Target="../media/image50.wmf"/></Relationships>
</file>

<file path=ppt/slides/_rels/slide1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0.png"/><Relationship Id="rId3" Type="http://schemas.openxmlformats.org/officeDocument/2006/relationships/image" Target="../media/image63.png"/><Relationship Id="rId12" Type="http://schemas.openxmlformats.org/officeDocument/2006/relationships/image" Target="../media/image79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6" Type="http://schemas.openxmlformats.org/officeDocument/2006/relationships/image" Target="../media/image86.png"/><Relationship Id="rId3" Type="http://schemas.openxmlformats.org/officeDocument/2006/relationships/image" Target="../media/image62.png"/><Relationship Id="rId34" Type="http://schemas.openxmlformats.org/officeDocument/2006/relationships/image" Target="../media/image81.png"/><Relationship Id="rId25" Type="http://schemas.openxmlformats.org/officeDocument/2006/relationships/image" Target="../media/image85.png"/><Relationship Id="rId33" Type="http://schemas.openxmlformats.org/officeDocument/2006/relationships/image" Target="../media/image690.png"/><Relationship Id="rId2" Type="http://schemas.openxmlformats.org/officeDocument/2006/relationships/slideLayout" Target="../slideLayouts/slideLayout7.xml"/><Relationship Id="rId29" Type="http://schemas.openxmlformats.org/officeDocument/2006/relationships/image" Target="../media/image51.emf"/><Relationship Id="rId1" Type="http://schemas.openxmlformats.org/officeDocument/2006/relationships/vmlDrawing" Target="../drawings/vmlDrawing4.vml"/><Relationship Id="rId24" Type="http://schemas.openxmlformats.org/officeDocument/2006/relationships/image" Target="../media/image79.png"/><Relationship Id="rId32" Type="http://schemas.openxmlformats.org/officeDocument/2006/relationships/image" Target="../media/image68.png"/><Relationship Id="rId23" Type="http://schemas.openxmlformats.org/officeDocument/2006/relationships/image" Target="../media/image84.png"/><Relationship Id="rId28" Type="http://schemas.openxmlformats.org/officeDocument/2006/relationships/oleObject" Target="../embeddings/oleObject7.bin"/><Relationship Id="rId31" Type="http://schemas.openxmlformats.org/officeDocument/2006/relationships/image" Target="../media/image51.emf"/><Relationship Id="rId4" Type="http://schemas.openxmlformats.org/officeDocument/2006/relationships/image" Target="../media/image63.png"/><Relationship Id="rId27" Type="http://schemas.openxmlformats.org/officeDocument/2006/relationships/image" Target="../media/image69.png"/><Relationship Id="rId30" Type="http://schemas.openxmlformats.org/officeDocument/2006/relationships/oleObject" Target="../embeddings/oleObject9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png"/><Relationship Id="rId3" Type="http://schemas.openxmlformats.org/officeDocument/2006/relationships/image" Target="../media/image83.png"/><Relationship Id="rId7" Type="http://schemas.openxmlformats.org/officeDocument/2006/relationships/image" Target="../media/image670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1.png"/><Relationship Id="rId5" Type="http://schemas.openxmlformats.org/officeDocument/2006/relationships/image" Target="../media/image90.png"/><Relationship Id="rId4" Type="http://schemas.openxmlformats.org/officeDocument/2006/relationships/image" Target="../media/image8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Relationship Id="rId10" Type="http://schemas.openxmlformats.org/officeDocument/2006/relationships/image" Target="../media/image93.png"/><Relationship Id="rId9" Type="http://schemas.openxmlformats.org/officeDocument/2006/relationships/image" Target="../media/image9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5.png"/><Relationship Id="rId14" Type="http://schemas.openxmlformats.org/officeDocument/2006/relationships/image" Target="../media/image9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9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6.png"/><Relationship Id="rId4" Type="http://schemas.openxmlformats.org/officeDocument/2006/relationships/image" Target="../media/image63.png"/></Relationships>
</file>

<file path=ppt/slides/_rels/slide2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0.png"/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Relationship Id="rId14" Type="http://schemas.openxmlformats.org/officeDocument/2006/relationships/image" Target="../media/image99.png"/></Relationships>
</file>

<file path=ppt/slides/_rels/slide2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2.png"/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Relationship Id="rId14" Type="http://schemas.openxmlformats.org/officeDocument/2006/relationships/image" Target="../media/image101.png"/></Relationships>
</file>

<file path=ppt/slides/_rels/slide2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4.png"/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Relationship Id="rId14" Type="http://schemas.openxmlformats.org/officeDocument/2006/relationships/image" Target="../media/image103.png"/></Relationships>
</file>

<file path=ppt/slides/_rels/slide2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6.png"/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Relationship Id="rId14" Type="http://schemas.openxmlformats.org/officeDocument/2006/relationships/image" Target="../media/image105.png"/></Relationships>
</file>

<file path=ppt/slides/_rels/slide2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8.png"/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Relationship Id="rId14" Type="http://schemas.openxmlformats.org/officeDocument/2006/relationships/image" Target="../media/image10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- Τίτλος"/>
          <p:cNvSpPr>
            <a:spLocks noGrp="1"/>
          </p:cNvSpPr>
          <p:nvPr/>
        </p:nvSpPr>
        <p:spPr bwMode="auto">
          <a:xfrm>
            <a:off x="3330575" y="246063"/>
            <a:ext cx="58134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2500" lnSpcReduction="20000"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l-GR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l-GR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ΝΩΤΑΤΗ</a:t>
            </a:r>
            <a:r>
              <a:rPr lang="el-GR" sz="3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l-GR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ΧΟΛΗ</a:t>
            </a:r>
            <a:br>
              <a:rPr lang="el-GR" sz="3000" dirty="0">
                <a:latin typeface="Times New Roman" pitchFamily="18" charset="0"/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ΠΑΙ</a:t>
            </a:r>
            <a:r>
              <a:rPr lang="el-GR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ΔΑΓΩΓΙΚΗΣ</a:t>
            </a:r>
            <a:r>
              <a:rPr lang="el-GR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ΚΑΙ</a:t>
            </a:r>
            <a:br>
              <a:rPr lang="el-GR" sz="3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l-GR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ΕΧΝΟΛΟΓΙΚΗΣ</a:t>
            </a:r>
            <a:br>
              <a:rPr lang="el-GR" sz="3000" dirty="0">
                <a:latin typeface="Times New Roman" pitchFamily="18" charset="0"/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el-GR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ΚΠΑΙΔΕΥΣΗΣ</a:t>
            </a:r>
          </a:p>
        </p:txBody>
      </p:sp>
      <p:pic>
        <p:nvPicPr>
          <p:cNvPr id="2051" name="Object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327025"/>
            <a:ext cx="2700338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4 - Ορθογώνιο"/>
          <p:cNvSpPr>
            <a:spLocks noChangeArrowheads="1"/>
          </p:cNvSpPr>
          <p:nvPr/>
        </p:nvSpPr>
        <p:spPr bwMode="auto">
          <a:xfrm>
            <a:off x="0" y="6149975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>
                <a:solidFill>
                  <a:srgbClr val="FFFF00"/>
                </a:solidFill>
                <a:cs typeface="Times New Roman" pitchFamily="18" charset="0"/>
              </a:rPr>
              <a:t>Καθηγητής Σιδερής  Ευστάθιος</a:t>
            </a:r>
          </a:p>
        </p:txBody>
      </p:sp>
      <p:pic>
        <p:nvPicPr>
          <p:cNvPr id="2053" name="tabl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2889250"/>
            <a:ext cx="8942387" cy="277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 ΔΙΑΝΥΣΜΑ ΘΕΣΗΣ</a:t>
            </a:r>
          </a:p>
        </p:txBody>
      </p:sp>
      <p:sp>
        <p:nvSpPr>
          <p:cNvPr id="10244" name="Oval 1028"/>
          <p:cNvSpPr>
            <a:spLocks noChangeArrowheads="1"/>
          </p:cNvSpPr>
          <p:nvPr/>
        </p:nvSpPr>
        <p:spPr bwMode="auto">
          <a:xfrm>
            <a:off x="3778247" y="5105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rgbClr val="CC66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grpSp>
        <p:nvGrpSpPr>
          <p:cNvPr id="11" name="Ομάδα 10"/>
          <p:cNvGrpSpPr/>
          <p:nvPr/>
        </p:nvGrpSpPr>
        <p:grpSpPr>
          <a:xfrm>
            <a:off x="3563888" y="1219200"/>
            <a:ext cx="5184576" cy="4226024"/>
            <a:chOff x="3563888" y="1219200"/>
            <a:chExt cx="5184576" cy="4226024"/>
          </a:xfrm>
        </p:grpSpPr>
        <p:grpSp>
          <p:nvGrpSpPr>
            <p:cNvPr id="9" name="Ομάδα 8"/>
            <p:cNvGrpSpPr/>
            <p:nvPr/>
          </p:nvGrpSpPr>
          <p:grpSpPr>
            <a:xfrm>
              <a:off x="3854447" y="1828800"/>
              <a:ext cx="4894017" cy="3384000"/>
              <a:chOff x="3854447" y="1828800"/>
              <a:chExt cx="4894017" cy="3384000"/>
            </a:xfrm>
          </p:grpSpPr>
          <p:sp>
            <p:nvSpPr>
              <p:cNvPr id="10247" name="Line 1055"/>
              <p:cNvSpPr>
                <a:spLocks noChangeShapeType="1"/>
              </p:cNvSpPr>
              <p:nvPr/>
            </p:nvSpPr>
            <p:spPr bwMode="auto">
              <a:xfrm flipV="1">
                <a:off x="3854447" y="1828800"/>
                <a:ext cx="3312000" cy="3384000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6850316" y="1948770"/>
                    <a:ext cx="1898148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𝟕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𝟕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𝟕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2" name="TextBox 2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850316" y="1948770"/>
                    <a:ext cx="1898148" cy="400110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t="-4615" r="-12219" b="-12308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8" name="Ομάδα 7"/>
            <p:cNvGrpSpPr/>
            <p:nvPr/>
          </p:nvGrpSpPr>
          <p:grpSpPr>
            <a:xfrm>
              <a:off x="3563888" y="1219200"/>
              <a:ext cx="4557765" cy="4226024"/>
              <a:chOff x="3563888" y="1219200"/>
              <a:chExt cx="4557765" cy="4226024"/>
            </a:xfrm>
          </p:grpSpPr>
          <p:sp>
            <p:nvSpPr>
              <p:cNvPr id="10249" name="Text Box 1057"/>
              <p:cNvSpPr txBox="1">
                <a:spLocks noChangeArrowheads="1"/>
              </p:cNvSpPr>
              <p:nvPr/>
            </p:nvSpPr>
            <p:spPr bwMode="auto">
              <a:xfrm>
                <a:off x="7207252" y="1219200"/>
                <a:ext cx="914401" cy="549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t</a:t>
                </a:r>
                <a:r>
                  <a:rPr lang="en-US" altLang="el-GR" sz="1800" i="1" baseline="-25000" dirty="0"/>
                  <a:t>7</a:t>
                </a:r>
                <a:endParaRPr lang="en-US" altLang="el-GR" sz="1800" i="1" dirty="0"/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(x</a:t>
                </a:r>
                <a:r>
                  <a:rPr lang="en-US" altLang="el-GR" sz="1800" i="1" baseline="-25000" dirty="0"/>
                  <a:t>7</a:t>
                </a:r>
                <a:r>
                  <a:rPr lang="en-US" altLang="el-GR" sz="1800" i="1" dirty="0"/>
                  <a:t>,y</a:t>
                </a:r>
                <a:r>
                  <a:rPr lang="en-US" altLang="el-GR" sz="1800" i="1" baseline="-25000" dirty="0"/>
                  <a:t>7</a:t>
                </a:r>
                <a:r>
                  <a:rPr lang="en-US" altLang="el-GR" sz="1800" i="1" dirty="0"/>
                  <a:t>)</a:t>
                </a:r>
                <a:endParaRPr lang="el-GR" altLang="el-GR" sz="1800" i="1" dirty="0"/>
              </a:p>
            </p:txBody>
          </p:sp>
          <p:cxnSp>
            <p:nvCxnSpPr>
              <p:cNvPr id="38" name="Ευθεία γραμμή σύνδεσης 37"/>
              <p:cNvCxnSpPr/>
              <p:nvPr/>
            </p:nvCxnSpPr>
            <p:spPr bwMode="auto">
              <a:xfrm flipH="1" flipV="1">
                <a:off x="3778250" y="1763486"/>
                <a:ext cx="3384000" cy="0"/>
              </a:xfrm>
              <a:prstGeom prst="line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Ευθεία γραμμή σύνδεσης 38"/>
              <p:cNvCxnSpPr/>
              <p:nvPr/>
            </p:nvCxnSpPr>
            <p:spPr bwMode="auto">
              <a:xfrm>
                <a:off x="7225410" y="1762346"/>
                <a:ext cx="0" cy="3492000"/>
              </a:xfrm>
              <a:prstGeom prst="line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0" name="Text Box 12"/>
              <p:cNvSpPr txBox="1">
                <a:spLocks noChangeArrowheads="1"/>
              </p:cNvSpPr>
              <p:nvPr/>
            </p:nvSpPr>
            <p:spPr bwMode="auto">
              <a:xfrm>
                <a:off x="3563888" y="1711694"/>
                <a:ext cx="288000" cy="221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y</a:t>
                </a:r>
                <a:r>
                  <a:rPr lang="el-GR" altLang="el-GR" sz="1800" i="1" baseline="-25000" dirty="0"/>
                  <a:t>7</a:t>
                </a:r>
                <a:endParaRPr lang="el-GR" altLang="el-GR" sz="1800" i="1" dirty="0"/>
              </a:p>
            </p:txBody>
          </p:sp>
          <p:sp>
            <p:nvSpPr>
              <p:cNvPr id="41" name="Text Box 12"/>
              <p:cNvSpPr txBox="1">
                <a:spLocks noChangeArrowheads="1"/>
              </p:cNvSpPr>
              <p:nvPr/>
            </p:nvSpPr>
            <p:spPr bwMode="auto">
              <a:xfrm>
                <a:off x="7092312" y="5223625"/>
                <a:ext cx="288000" cy="221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x</a:t>
                </a:r>
                <a:r>
                  <a:rPr lang="el-GR" altLang="el-GR" sz="1800" i="1" baseline="-25000" dirty="0"/>
                  <a:t>7</a:t>
                </a:r>
                <a:endParaRPr lang="el-GR" altLang="el-GR" sz="1800" i="1" dirty="0"/>
              </a:p>
            </p:txBody>
          </p:sp>
        </p:grpSp>
      </p:grpSp>
      <p:sp>
        <p:nvSpPr>
          <p:cNvPr id="42" name="TextBox 41"/>
          <p:cNvSpPr txBox="1"/>
          <p:nvPr/>
        </p:nvSpPr>
        <p:spPr>
          <a:xfrm>
            <a:off x="35496" y="1196752"/>
            <a:ext cx="35141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1600" dirty="0"/>
              <a:t>Σε κάθε σημείο της τροχιάς αντιστοιχεί και ένα διάνυσμα θέσης</a:t>
            </a:r>
          </a:p>
        </p:txBody>
      </p:sp>
      <p:grpSp>
        <p:nvGrpSpPr>
          <p:cNvPr id="10" name="Ομάδα 9"/>
          <p:cNvGrpSpPr/>
          <p:nvPr/>
        </p:nvGrpSpPr>
        <p:grpSpPr>
          <a:xfrm>
            <a:off x="2484433" y="685800"/>
            <a:ext cx="6551621" cy="5486400"/>
            <a:chOff x="2484433" y="685800"/>
            <a:chExt cx="6551621" cy="5486400"/>
          </a:xfrm>
        </p:grpSpPr>
        <p:grpSp>
          <p:nvGrpSpPr>
            <p:cNvPr id="6" name="Ομάδα 5"/>
            <p:cNvGrpSpPr/>
            <p:nvPr/>
          </p:nvGrpSpPr>
          <p:grpSpPr>
            <a:xfrm>
              <a:off x="2484433" y="685800"/>
              <a:ext cx="6551621" cy="5486400"/>
              <a:chOff x="2484433" y="685800"/>
              <a:chExt cx="6551621" cy="5486400"/>
            </a:xfrm>
          </p:grpSpPr>
          <p:sp>
            <p:nvSpPr>
              <p:cNvPr id="10245" name="Text Box 1029"/>
              <p:cNvSpPr txBox="1">
                <a:spLocks noChangeArrowheads="1"/>
              </p:cNvSpPr>
              <p:nvPr/>
            </p:nvSpPr>
            <p:spPr bwMode="auto">
              <a:xfrm>
                <a:off x="3778247" y="5257800"/>
                <a:ext cx="228600" cy="365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>
                    <a:solidFill>
                      <a:srgbClr val="CC6600"/>
                    </a:solidFill>
                  </a:rPr>
                  <a:t>O</a:t>
                </a:r>
                <a:endParaRPr lang="el-GR" altLang="el-GR" sz="2400">
                  <a:solidFill>
                    <a:srgbClr val="CC6600"/>
                  </a:solidFill>
                </a:endParaRPr>
              </a:p>
            </p:txBody>
          </p:sp>
          <p:sp>
            <p:nvSpPr>
              <p:cNvPr id="10251" name="Line 1064"/>
              <p:cNvSpPr>
                <a:spLocks noChangeShapeType="1"/>
              </p:cNvSpPr>
              <p:nvPr/>
            </p:nvSpPr>
            <p:spPr bwMode="auto">
              <a:xfrm>
                <a:off x="3854447" y="685800"/>
                <a:ext cx="0" cy="54864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0252" name="Line 1065"/>
              <p:cNvSpPr>
                <a:spLocks noChangeShapeType="1"/>
              </p:cNvSpPr>
              <p:nvPr/>
            </p:nvSpPr>
            <p:spPr bwMode="auto">
              <a:xfrm>
                <a:off x="2484433" y="5181600"/>
                <a:ext cx="655162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0253" name="Text Box 1066"/>
              <p:cNvSpPr txBox="1">
                <a:spLocks noChangeArrowheads="1"/>
              </p:cNvSpPr>
              <p:nvPr/>
            </p:nvSpPr>
            <p:spPr bwMode="auto">
              <a:xfrm>
                <a:off x="8655054" y="5181600"/>
                <a:ext cx="3810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/>
                  <a:t>x</a:t>
                </a:r>
                <a:endParaRPr lang="el-GR" altLang="el-GR" sz="2400" i="1"/>
              </a:p>
            </p:txBody>
          </p:sp>
          <p:sp>
            <p:nvSpPr>
              <p:cNvPr id="10254" name="Text Box 1067"/>
              <p:cNvSpPr txBox="1">
                <a:spLocks noChangeArrowheads="1"/>
              </p:cNvSpPr>
              <p:nvPr/>
            </p:nvSpPr>
            <p:spPr bwMode="auto">
              <a:xfrm>
                <a:off x="3473447" y="685800"/>
                <a:ext cx="3810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/>
                  <a:t>y</a:t>
                </a:r>
                <a:endParaRPr lang="el-GR" altLang="el-GR" sz="2400" i="1"/>
              </a:p>
            </p:txBody>
          </p:sp>
          <p:sp>
            <p:nvSpPr>
              <p:cNvPr id="10255" name="Line 1068"/>
              <p:cNvSpPr>
                <a:spLocks noChangeShapeType="1"/>
              </p:cNvSpPr>
              <p:nvPr/>
            </p:nvSpPr>
            <p:spPr bwMode="auto">
              <a:xfrm>
                <a:off x="3854447" y="5181600"/>
                <a:ext cx="685801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0258" name="Line 1071"/>
              <p:cNvSpPr>
                <a:spLocks noChangeShapeType="1"/>
              </p:cNvSpPr>
              <p:nvPr/>
            </p:nvSpPr>
            <p:spPr bwMode="auto">
              <a:xfrm rot="16200000">
                <a:off x="3511547" y="4838700"/>
                <a:ext cx="685800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4278830" y="5157192"/>
                    <a:ext cx="383438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78830" y="5157192"/>
                    <a:ext cx="383438" cy="46166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t="-1316" r="-3492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TextBox 19"/>
                  <p:cNvSpPr txBox="1"/>
                  <p:nvPr/>
                </p:nvSpPr>
                <p:spPr>
                  <a:xfrm>
                    <a:off x="3583325" y="4437112"/>
                    <a:ext cx="38985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0" name="TextBox 1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83325" y="4437112"/>
                    <a:ext cx="389850" cy="461665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 l="-4688" t="-1316" r="-34375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4" name="Freeform 3"/>
              <p:cNvSpPr>
                <a:spLocks/>
              </p:cNvSpPr>
              <p:nvPr/>
            </p:nvSpPr>
            <p:spPr bwMode="auto">
              <a:xfrm>
                <a:off x="3016250" y="1447800"/>
                <a:ext cx="5029200" cy="1873250"/>
              </a:xfrm>
              <a:custGeom>
                <a:avLst/>
                <a:gdLst>
                  <a:gd name="T0" fmla="*/ 0 w 3168"/>
                  <a:gd name="T1" fmla="*/ 2147483647 h 1180"/>
                  <a:gd name="T2" fmla="*/ 2147483647 w 3168"/>
                  <a:gd name="T3" fmla="*/ 2147483647 h 1180"/>
                  <a:gd name="T4" fmla="*/ 2147483647 w 3168"/>
                  <a:gd name="T5" fmla="*/ 2147483647 h 1180"/>
                  <a:gd name="T6" fmla="*/ 2147483647 w 3168"/>
                  <a:gd name="T7" fmla="*/ 2147483647 h 1180"/>
                  <a:gd name="T8" fmla="*/ 2147483647 w 3168"/>
                  <a:gd name="T9" fmla="*/ 2147483647 h 1180"/>
                  <a:gd name="T10" fmla="*/ 2147483647 w 3168"/>
                  <a:gd name="T11" fmla="*/ 2147483647 h 1180"/>
                  <a:gd name="T12" fmla="*/ 2147483647 w 3168"/>
                  <a:gd name="T13" fmla="*/ 2147483647 h 1180"/>
                  <a:gd name="T14" fmla="*/ 2147483647 w 3168"/>
                  <a:gd name="T15" fmla="*/ 2147483647 h 1180"/>
                  <a:gd name="T16" fmla="*/ 2147483647 w 3168"/>
                  <a:gd name="T17" fmla="*/ 2147483647 h 1180"/>
                  <a:gd name="T18" fmla="*/ 2147483647 w 3168"/>
                  <a:gd name="T19" fmla="*/ 2147483647 h 1180"/>
                  <a:gd name="T20" fmla="*/ 2147483647 w 3168"/>
                  <a:gd name="T21" fmla="*/ 2147483647 h 1180"/>
                  <a:gd name="T22" fmla="*/ 2147483647 w 3168"/>
                  <a:gd name="T23" fmla="*/ 2147483647 h 118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168"/>
                  <a:gd name="T37" fmla="*/ 0 h 1180"/>
                  <a:gd name="T38" fmla="*/ 3168 w 3168"/>
                  <a:gd name="T39" fmla="*/ 1180 h 118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168" h="1180">
                    <a:moveTo>
                      <a:pt x="0" y="1004"/>
                    </a:moveTo>
                    <a:cubicBezTo>
                      <a:pt x="30" y="1025"/>
                      <a:pt x="118" y="1103"/>
                      <a:pt x="181" y="1129"/>
                    </a:cubicBezTo>
                    <a:cubicBezTo>
                      <a:pt x="244" y="1155"/>
                      <a:pt x="289" y="1180"/>
                      <a:pt x="379" y="1162"/>
                    </a:cubicBezTo>
                    <a:cubicBezTo>
                      <a:pt x="469" y="1144"/>
                      <a:pt x="576" y="1136"/>
                      <a:pt x="724" y="1022"/>
                    </a:cubicBezTo>
                    <a:cubicBezTo>
                      <a:pt x="872" y="908"/>
                      <a:pt x="1145" y="601"/>
                      <a:pt x="1267" y="479"/>
                    </a:cubicBezTo>
                    <a:cubicBezTo>
                      <a:pt x="1389" y="357"/>
                      <a:pt x="1367" y="359"/>
                      <a:pt x="1456" y="289"/>
                    </a:cubicBezTo>
                    <a:cubicBezTo>
                      <a:pt x="1545" y="219"/>
                      <a:pt x="1683" y="107"/>
                      <a:pt x="1802" y="59"/>
                    </a:cubicBezTo>
                    <a:cubicBezTo>
                      <a:pt x="1921" y="11"/>
                      <a:pt x="2075" y="2"/>
                      <a:pt x="2172" y="1"/>
                    </a:cubicBezTo>
                    <a:cubicBezTo>
                      <a:pt x="2269" y="0"/>
                      <a:pt x="2306" y="17"/>
                      <a:pt x="2386" y="51"/>
                    </a:cubicBezTo>
                    <a:cubicBezTo>
                      <a:pt x="2466" y="85"/>
                      <a:pt x="2570" y="145"/>
                      <a:pt x="2650" y="207"/>
                    </a:cubicBezTo>
                    <a:cubicBezTo>
                      <a:pt x="2730" y="269"/>
                      <a:pt x="2778" y="312"/>
                      <a:pt x="2864" y="421"/>
                    </a:cubicBezTo>
                    <a:cubicBezTo>
                      <a:pt x="2950" y="530"/>
                      <a:pt x="3105" y="769"/>
                      <a:pt x="3168" y="860"/>
                    </a:cubicBezTo>
                  </a:path>
                </a:pathLst>
              </a:custGeom>
              <a:noFill/>
              <a:ln w="38100" cmpd="sng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26" name="Ομάδα 25"/>
              <p:cNvGrpSpPr/>
              <p:nvPr/>
            </p:nvGrpSpPr>
            <p:grpSpPr>
              <a:xfrm>
                <a:off x="3016250" y="1371600"/>
                <a:ext cx="4953000" cy="1981200"/>
                <a:chOff x="3016250" y="1371600"/>
                <a:chExt cx="4953000" cy="1981200"/>
              </a:xfrm>
            </p:grpSpPr>
            <p:sp>
              <p:nvSpPr>
                <p:cNvPr id="27" name="Oval 8"/>
                <p:cNvSpPr>
                  <a:spLocks noChangeArrowheads="1"/>
                </p:cNvSpPr>
                <p:nvPr/>
              </p:nvSpPr>
              <p:spPr bwMode="auto">
                <a:xfrm>
                  <a:off x="3016250" y="30480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8" name="Oval 13"/>
                <p:cNvSpPr>
                  <a:spLocks noChangeArrowheads="1"/>
                </p:cNvSpPr>
                <p:nvPr/>
              </p:nvSpPr>
              <p:spPr bwMode="auto">
                <a:xfrm>
                  <a:off x="3549650" y="3200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9" name="Oval 17"/>
                <p:cNvSpPr>
                  <a:spLocks noChangeArrowheads="1"/>
                </p:cNvSpPr>
                <p:nvPr/>
              </p:nvSpPr>
              <p:spPr bwMode="auto">
                <a:xfrm>
                  <a:off x="4159250" y="2895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0" name="Oval 22"/>
                <p:cNvSpPr>
                  <a:spLocks noChangeArrowheads="1"/>
                </p:cNvSpPr>
                <p:nvPr/>
              </p:nvSpPr>
              <p:spPr bwMode="auto">
                <a:xfrm>
                  <a:off x="4845050" y="22098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1" name="Oval 26"/>
                <p:cNvSpPr>
                  <a:spLocks noChangeArrowheads="1"/>
                </p:cNvSpPr>
                <p:nvPr/>
              </p:nvSpPr>
              <p:spPr bwMode="auto">
                <a:xfrm>
                  <a:off x="5454650" y="1676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2" name="Oval 31"/>
                <p:cNvSpPr>
                  <a:spLocks noChangeArrowheads="1"/>
                </p:cNvSpPr>
                <p:nvPr/>
              </p:nvSpPr>
              <p:spPr bwMode="auto">
                <a:xfrm>
                  <a:off x="6369050" y="1371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3" name="Oval 38"/>
                <p:cNvSpPr>
                  <a:spLocks noChangeArrowheads="1"/>
                </p:cNvSpPr>
                <p:nvPr/>
              </p:nvSpPr>
              <p:spPr bwMode="auto">
                <a:xfrm>
                  <a:off x="7131050" y="1676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4" name="Oval 42"/>
                <p:cNvSpPr>
                  <a:spLocks noChangeArrowheads="1"/>
                </p:cNvSpPr>
                <p:nvPr/>
              </p:nvSpPr>
              <p:spPr bwMode="auto">
                <a:xfrm>
                  <a:off x="7816850" y="2514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</p:grpSp>
        </p:grpSp>
        <p:sp>
          <p:nvSpPr>
            <p:cNvPr id="44" name="Ελεύθερη σχεδίαση 43"/>
            <p:cNvSpPr/>
            <p:nvPr/>
          </p:nvSpPr>
          <p:spPr bwMode="auto">
            <a:xfrm>
              <a:off x="3113315" y="1447800"/>
              <a:ext cx="4789714" cy="1861457"/>
            </a:xfrm>
            <a:custGeom>
              <a:avLst/>
              <a:gdLst>
                <a:gd name="connsiteX0" fmla="*/ 0 w 4822372"/>
                <a:gd name="connsiteY0" fmla="*/ 1698171 h 1861457"/>
                <a:gd name="connsiteX1" fmla="*/ 555172 w 4822372"/>
                <a:gd name="connsiteY1" fmla="*/ 1861457 h 1861457"/>
                <a:gd name="connsiteX2" fmla="*/ 1164772 w 4822372"/>
                <a:gd name="connsiteY2" fmla="*/ 1534886 h 1861457"/>
                <a:gd name="connsiteX3" fmla="*/ 1850572 w 4822372"/>
                <a:gd name="connsiteY3" fmla="*/ 849086 h 1861457"/>
                <a:gd name="connsiteX4" fmla="*/ 2471057 w 4822372"/>
                <a:gd name="connsiteY4" fmla="*/ 304800 h 1861457"/>
                <a:gd name="connsiteX5" fmla="*/ 3374572 w 4822372"/>
                <a:gd name="connsiteY5" fmla="*/ 0 h 1861457"/>
                <a:gd name="connsiteX6" fmla="*/ 4125686 w 4822372"/>
                <a:gd name="connsiteY6" fmla="*/ 337457 h 1861457"/>
                <a:gd name="connsiteX7" fmla="*/ 4822372 w 4822372"/>
                <a:gd name="connsiteY7" fmla="*/ 1164771 h 1861457"/>
                <a:gd name="connsiteX8" fmla="*/ 4822372 w 4822372"/>
                <a:gd name="connsiteY8" fmla="*/ 1164771 h 1861457"/>
                <a:gd name="connsiteX9" fmla="*/ 4822372 w 4822372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32114 w 4789714"/>
                <a:gd name="connsiteY2" fmla="*/ 1534886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093028 w 4789714"/>
                <a:gd name="connsiteY6" fmla="*/ 337457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42999 w 4789714"/>
                <a:gd name="connsiteY2" fmla="*/ 1567543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093028 w 4789714"/>
                <a:gd name="connsiteY6" fmla="*/ 337457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42999 w 4789714"/>
                <a:gd name="connsiteY2" fmla="*/ 1567543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103914 w 4789714"/>
                <a:gd name="connsiteY6" fmla="*/ 293914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89714" h="1861457">
                  <a:moveTo>
                    <a:pt x="0" y="1687285"/>
                  </a:moveTo>
                  <a:lnTo>
                    <a:pt x="522514" y="1861457"/>
                  </a:lnTo>
                  <a:lnTo>
                    <a:pt x="1142999" y="1567543"/>
                  </a:lnTo>
                  <a:lnTo>
                    <a:pt x="1817914" y="849086"/>
                  </a:lnTo>
                  <a:lnTo>
                    <a:pt x="2438399" y="304800"/>
                  </a:lnTo>
                  <a:lnTo>
                    <a:pt x="3341914" y="0"/>
                  </a:lnTo>
                  <a:lnTo>
                    <a:pt x="4103914" y="293914"/>
                  </a:lnTo>
                  <a:lnTo>
                    <a:pt x="4789714" y="1164771"/>
                  </a:lnTo>
                  <a:lnTo>
                    <a:pt x="4789714" y="1164771"/>
                  </a:lnTo>
                  <a:lnTo>
                    <a:pt x="4789714" y="1164771"/>
                  </a:lnTo>
                </a:path>
              </a:pathLst>
            </a:cu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 ΔΙΑΝΥΣΜΑ ΘΕΣΗΣ</a:t>
            </a:r>
          </a:p>
        </p:txBody>
      </p:sp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3778247" y="5105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rgbClr val="CC66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grpSp>
        <p:nvGrpSpPr>
          <p:cNvPr id="12" name="Ομάδα 11"/>
          <p:cNvGrpSpPr/>
          <p:nvPr/>
        </p:nvGrpSpPr>
        <p:grpSpPr>
          <a:xfrm>
            <a:off x="3563888" y="2133600"/>
            <a:ext cx="5714572" cy="3311624"/>
            <a:chOff x="3563888" y="2133600"/>
            <a:chExt cx="5714572" cy="3311624"/>
          </a:xfrm>
        </p:grpSpPr>
        <p:grpSp>
          <p:nvGrpSpPr>
            <p:cNvPr id="10" name="Ομάδα 9"/>
            <p:cNvGrpSpPr/>
            <p:nvPr/>
          </p:nvGrpSpPr>
          <p:grpSpPr>
            <a:xfrm>
              <a:off x="3854447" y="2590800"/>
              <a:ext cx="5424013" cy="2590800"/>
              <a:chOff x="3854447" y="2590800"/>
              <a:chExt cx="5424013" cy="2590800"/>
            </a:xfrm>
          </p:grpSpPr>
          <p:sp>
            <p:nvSpPr>
              <p:cNvPr id="11271" name="Line 35"/>
              <p:cNvSpPr>
                <a:spLocks noChangeShapeType="1"/>
              </p:cNvSpPr>
              <p:nvPr/>
            </p:nvSpPr>
            <p:spPr bwMode="auto">
              <a:xfrm flipV="1">
                <a:off x="3854447" y="2590800"/>
                <a:ext cx="4038605" cy="2590800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7380312" y="2780928"/>
                    <a:ext cx="1898148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𝟖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𝟖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𝟖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2" name="TextBox 2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80312" y="2780928"/>
                    <a:ext cx="1898148" cy="400110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t="-4545" r="-12219" b="-10606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9" name="Ομάδα 8"/>
            <p:cNvGrpSpPr/>
            <p:nvPr/>
          </p:nvGrpSpPr>
          <p:grpSpPr>
            <a:xfrm>
              <a:off x="3563888" y="2133600"/>
              <a:ext cx="5162603" cy="3311624"/>
              <a:chOff x="3563888" y="2133600"/>
              <a:chExt cx="5162603" cy="3311624"/>
            </a:xfrm>
          </p:grpSpPr>
          <p:sp>
            <p:nvSpPr>
              <p:cNvPr id="11273" name="Text Box 39"/>
              <p:cNvSpPr txBox="1">
                <a:spLocks noChangeArrowheads="1"/>
              </p:cNvSpPr>
              <p:nvPr/>
            </p:nvSpPr>
            <p:spPr bwMode="auto">
              <a:xfrm>
                <a:off x="7812090" y="2133600"/>
                <a:ext cx="914401" cy="549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t</a:t>
                </a:r>
                <a:r>
                  <a:rPr lang="en-US" altLang="el-GR" sz="1800" i="1" baseline="-25000" dirty="0"/>
                  <a:t>8</a:t>
                </a:r>
                <a:endParaRPr lang="en-US" altLang="el-GR" sz="1800" i="1" dirty="0"/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(x</a:t>
                </a:r>
                <a:r>
                  <a:rPr lang="en-US" altLang="el-GR" sz="1800" i="1" baseline="-25000" dirty="0"/>
                  <a:t>8</a:t>
                </a:r>
                <a:r>
                  <a:rPr lang="en-US" altLang="el-GR" sz="1800" i="1" dirty="0"/>
                  <a:t>,y</a:t>
                </a:r>
                <a:r>
                  <a:rPr lang="en-US" altLang="el-GR" sz="1800" i="1" baseline="-25000" dirty="0"/>
                  <a:t>8</a:t>
                </a:r>
                <a:r>
                  <a:rPr lang="en-US" altLang="el-GR" sz="1800" i="1" dirty="0"/>
                  <a:t>)</a:t>
                </a:r>
                <a:endParaRPr lang="el-GR" altLang="el-GR" sz="1800" i="1" dirty="0"/>
              </a:p>
            </p:txBody>
          </p:sp>
          <p:cxnSp>
            <p:nvCxnSpPr>
              <p:cNvPr id="36" name="Ευθεία γραμμή σύνδεσης 35"/>
              <p:cNvCxnSpPr/>
              <p:nvPr/>
            </p:nvCxnSpPr>
            <p:spPr bwMode="auto">
              <a:xfrm flipH="1" flipV="1">
                <a:off x="3816368" y="2593368"/>
                <a:ext cx="4068000" cy="0"/>
              </a:xfrm>
              <a:prstGeom prst="line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" name="Ευθεία γραμμή σύνδεσης 36"/>
              <p:cNvCxnSpPr/>
              <p:nvPr/>
            </p:nvCxnSpPr>
            <p:spPr bwMode="auto">
              <a:xfrm>
                <a:off x="7906108" y="2601296"/>
                <a:ext cx="0" cy="2628000"/>
              </a:xfrm>
              <a:prstGeom prst="line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8" name="Text Box 12"/>
              <p:cNvSpPr txBox="1">
                <a:spLocks noChangeArrowheads="1"/>
              </p:cNvSpPr>
              <p:nvPr/>
            </p:nvSpPr>
            <p:spPr bwMode="auto">
              <a:xfrm>
                <a:off x="3563888" y="2492896"/>
                <a:ext cx="288000" cy="221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y</a:t>
                </a:r>
                <a:r>
                  <a:rPr lang="el-GR" altLang="el-GR" sz="1800" i="1" baseline="-25000" dirty="0"/>
                  <a:t>7</a:t>
                </a:r>
                <a:endParaRPr lang="el-GR" altLang="el-GR" sz="1800" i="1" dirty="0"/>
              </a:p>
            </p:txBody>
          </p:sp>
          <p:sp>
            <p:nvSpPr>
              <p:cNvPr id="39" name="Text Box 12"/>
              <p:cNvSpPr txBox="1">
                <a:spLocks noChangeArrowheads="1"/>
              </p:cNvSpPr>
              <p:nvPr/>
            </p:nvSpPr>
            <p:spPr bwMode="auto">
              <a:xfrm>
                <a:off x="7773010" y="5223625"/>
                <a:ext cx="288000" cy="221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x</a:t>
                </a:r>
                <a:r>
                  <a:rPr lang="el-GR" altLang="el-GR" sz="1800" i="1" baseline="-25000" dirty="0"/>
                  <a:t>7</a:t>
                </a:r>
                <a:endParaRPr lang="el-GR" altLang="el-GR" sz="1800" i="1" dirty="0"/>
              </a:p>
            </p:txBody>
          </p:sp>
        </p:grpSp>
      </p:grpSp>
      <p:sp>
        <p:nvSpPr>
          <p:cNvPr id="41" name="TextBox 40"/>
          <p:cNvSpPr txBox="1"/>
          <p:nvPr/>
        </p:nvSpPr>
        <p:spPr>
          <a:xfrm>
            <a:off x="35496" y="1196752"/>
            <a:ext cx="35141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1600" dirty="0"/>
              <a:t>Σε κάθε σημείο της τροχιάς αντιστοιχεί και ένα διάνυσμα θέσης</a:t>
            </a:r>
          </a:p>
        </p:txBody>
      </p:sp>
      <p:grpSp>
        <p:nvGrpSpPr>
          <p:cNvPr id="11" name="Ομάδα 10"/>
          <p:cNvGrpSpPr/>
          <p:nvPr/>
        </p:nvGrpSpPr>
        <p:grpSpPr>
          <a:xfrm>
            <a:off x="2484433" y="685800"/>
            <a:ext cx="6551621" cy="5486400"/>
            <a:chOff x="2484433" y="685800"/>
            <a:chExt cx="6551621" cy="5486400"/>
          </a:xfrm>
        </p:grpSpPr>
        <p:grpSp>
          <p:nvGrpSpPr>
            <p:cNvPr id="8" name="Ομάδα 7"/>
            <p:cNvGrpSpPr/>
            <p:nvPr/>
          </p:nvGrpSpPr>
          <p:grpSpPr>
            <a:xfrm>
              <a:off x="2484433" y="685800"/>
              <a:ext cx="6551621" cy="5486400"/>
              <a:chOff x="2484433" y="685800"/>
              <a:chExt cx="6551621" cy="5486400"/>
            </a:xfrm>
          </p:grpSpPr>
          <p:sp>
            <p:nvSpPr>
              <p:cNvPr id="11275" name="Line 41"/>
              <p:cNvSpPr>
                <a:spLocks noChangeShapeType="1"/>
              </p:cNvSpPr>
              <p:nvPr/>
            </p:nvSpPr>
            <p:spPr bwMode="auto">
              <a:xfrm>
                <a:off x="3854447" y="685800"/>
                <a:ext cx="0" cy="54864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1269" name="Text Box 5"/>
              <p:cNvSpPr txBox="1">
                <a:spLocks noChangeArrowheads="1"/>
              </p:cNvSpPr>
              <p:nvPr/>
            </p:nvSpPr>
            <p:spPr bwMode="auto">
              <a:xfrm>
                <a:off x="3778247" y="5257800"/>
                <a:ext cx="228600" cy="365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>
                    <a:solidFill>
                      <a:srgbClr val="CC6600"/>
                    </a:solidFill>
                  </a:rPr>
                  <a:t>O</a:t>
                </a:r>
                <a:endParaRPr lang="el-GR" altLang="el-GR" sz="2400">
                  <a:solidFill>
                    <a:srgbClr val="CC6600"/>
                  </a:solidFill>
                </a:endParaRPr>
              </a:p>
            </p:txBody>
          </p:sp>
          <p:sp>
            <p:nvSpPr>
              <p:cNvPr id="11276" name="Line 42"/>
              <p:cNvSpPr>
                <a:spLocks noChangeShapeType="1"/>
              </p:cNvSpPr>
              <p:nvPr/>
            </p:nvSpPr>
            <p:spPr bwMode="auto">
              <a:xfrm>
                <a:off x="2484433" y="5181600"/>
                <a:ext cx="655162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1277" name="Text Box 43"/>
              <p:cNvSpPr txBox="1">
                <a:spLocks noChangeArrowheads="1"/>
              </p:cNvSpPr>
              <p:nvPr/>
            </p:nvSpPr>
            <p:spPr bwMode="auto">
              <a:xfrm>
                <a:off x="8655054" y="5181600"/>
                <a:ext cx="3810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 dirty="0"/>
                  <a:t>x</a:t>
                </a:r>
                <a:endParaRPr lang="el-GR" altLang="el-GR" sz="2400" i="1" dirty="0"/>
              </a:p>
            </p:txBody>
          </p:sp>
          <p:sp>
            <p:nvSpPr>
              <p:cNvPr id="11278" name="Text Box 44"/>
              <p:cNvSpPr txBox="1">
                <a:spLocks noChangeArrowheads="1"/>
              </p:cNvSpPr>
              <p:nvPr/>
            </p:nvSpPr>
            <p:spPr bwMode="auto">
              <a:xfrm>
                <a:off x="3473447" y="685800"/>
                <a:ext cx="3810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/>
                  <a:t>y</a:t>
                </a:r>
                <a:endParaRPr lang="el-GR" altLang="el-GR" sz="2400" i="1"/>
              </a:p>
            </p:txBody>
          </p:sp>
          <p:sp>
            <p:nvSpPr>
              <p:cNvPr id="11279" name="Line 45"/>
              <p:cNvSpPr>
                <a:spLocks noChangeShapeType="1"/>
              </p:cNvSpPr>
              <p:nvPr/>
            </p:nvSpPr>
            <p:spPr bwMode="auto">
              <a:xfrm>
                <a:off x="3854447" y="5181600"/>
                <a:ext cx="685801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1282" name="Line 48"/>
              <p:cNvSpPr>
                <a:spLocks noChangeShapeType="1"/>
              </p:cNvSpPr>
              <p:nvPr/>
            </p:nvSpPr>
            <p:spPr bwMode="auto">
              <a:xfrm rot="16200000">
                <a:off x="3511547" y="4838700"/>
                <a:ext cx="685800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4278830" y="5157192"/>
                    <a:ext cx="383438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78830" y="5157192"/>
                    <a:ext cx="383438" cy="46166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t="-1316" r="-3492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TextBox 19"/>
                  <p:cNvSpPr txBox="1"/>
                  <p:nvPr/>
                </p:nvSpPr>
                <p:spPr>
                  <a:xfrm>
                    <a:off x="3583325" y="4437112"/>
                    <a:ext cx="38985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0" name="TextBox 1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83325" y="4437112"/>
                    <a:ext cx="389850" cy="461665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 l="-4688" t="-1316" r="-34375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4" name="Freeform 3"/>
              <p:cNvSpPr>
                <a:spLocks/>
              </p:cNvSpPr>
              <p:nvPr/>
            </p:nvSpPr>
            <p:spPr bwMode="auto">
              <a:xfrm>
                <a:off x="3016250" y="1447800"/>
                <a:ext cx="5029200" cy="1873250"/>
              </a:xfrm>
              <a:custGeom>
                <a:avLst/>
                <a:gdLst>
                  <a:gd name="T0" fmla="*/ 0 w 3168"/>
                  <a:gd name="T1" fmla="*/ 2147483647 h 1180"/>
                  <a:gd name="T2" fmla="*/ 2147483647 w 3168"/>
                  <a:gd name="T3" fmla="*/ 2147483647 h 1180"/>
                  <a:gd name="T4" fmla="*/ 2147483647 w 3168"/>
                  <a:gd name="T5" fmla="*/ 2147483647 h 1180"/>
                  <a:gd name="T6" fmla="*/ 2147483647 w 3168"/>
                  <a:gd name="T7" fmla="*/ 2147483647 h 1180"/>
                  <a:gd name="T8" fmla="*/ 2147483647 w 3168"/>
                  <a:gd name="T9" fmla="*/ 2147483647 h 1180"/>
                  <a:gd name="T10" fmla="*/ 2147483647 w 3168"/>
                  <a:gd name="T11" fmla="*/ 2147483647 h 1180"/>
                  <a:gd name="T12" fmla="*/ 2147483647 w 3168"/>
                  <a:gd name="T13" fmla="*/ 2147483647 h 1180"/>
                  <a:gd name="T14" fmla="*/ 2147483647 w 3168"/>
                  <a:gd name="T15" fmla="*/ 2147483647 h 1180"/>
                  <a:gd name="T16" fmla="*/ 2147483647 w 3168"/>
                  <a:gd name="T17" fmla="*/ 2147483647 h 1180"/>
                  <a:gd name="T18" fmla="*/ 2147483647 w 3168"/>
                  <a:gd name="T19" fmla="*/ 2147483647 h 1180"/>
                  <a:gd name="T20" fmla="*/ 2147483647 w 3168"/>
                  <a:gd name="T21" fmla="*/ 2147483647 h 1180"/>
                  <a:gd name="T22" fmla="*/ 2147483647 w 3168"/>
                  <a:gd name="T23" fmla="*/ 2147483647 h 118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168"/>
                  <a:gd name="T37" fmla="*/ 0 h 1180"/>
                  <a:gd name="T38" fmla="*/ 3168 w 3168"/>
                  <a:gd name="T39" fmla="*/ 1180 h 118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168" h="1180">
                    <a:moveTo>
                      <a:pt x="0" y="1004"/>
                    </a:moveTo>
                    <a:cubicBezTo>
                      <a:pt x="30" y="1025"/>
                      <a:pt x="118" y="1103"/>
                      <a:pt x="181" y="1129"/>
                    </a:cubicBezTo>
                    <a:cubicBezTo>
                      <a:pt x="244" y="1155"/>
                      <a:pt x="289" y="1180"/>
                      <a:pt x="379" y="1162"/>
                    </a:cubicBezTo>
                    <a:cubicBezTo>
                      <a:pt x="469" y="1144"/>
                      <a:pt x="576" y="1136"/>
                      <a:pt x="724" y="1022"/>
                    </a:cubicBezTo>
                    <a:cubicBezTo>
                      <a:pt x="872" y="908"/>
                      <a:pt x="1145" y="601"/>
                      <a:pt x="1267" y="479"/>
                    </a:cubicBezTo>
                    <a:cubicBezTo>
                      <a:pt x="1389" y="357"/>
                      <a:pt x="1367" y="359"/>
                      <a:pt x="1456" y="289"/>
                    </a:cubicBezTo>
                    <a:cubicBezTo>
                      <a:pt x="1545" y="219"/>
                      <a:pt x="1683" y="107"/>
                      <a:pt x="1802" y="59"/>
                    </a:cubicBezTo>
                    <a:cubicBezTo>
                      <a:pt x="1921" y="11"/>
                      <a:pt x="2075" y="2"/>
                      <a:pt x="2172" y="1"/>
                    </a:cubicBezTo>
                    <a:cubicBezTo>
                      <a:pt x="2269" y="0"/>
                      <a:pt x="2306" y="17"/>
                      <a:pt x="2386" y="51"/>
                    </a:cubicBezTo>
                    <a:cubicBezTo>
                      <a:pt x="2466" y="85"/>
                      <a:pt x="2570" y="145"/>
                      <a:pt x="2650" y="207"/>
                    </a:cubicBezTo>
                    <a:cubicBezTo>
                      <a:pt x="2730" y="269"/>
                      <a:pt x="2778" y="312"/>
                      <a:pt x="2864" y="421"/>
                    </a:cubicBezTo>
                    <a:cubicBezTo>
                      <a:pt x="2950" y="530"/>
                      <a:pt x="3105" y="769"/>
                      <a:pt x="3168" y="860"/>
                    </a:cubicBezTo>
                  </a:path>
                </a:pathLst>
              </a:custGeom>
              <a:noFill/>
              <a:ln w="38100" cmpd="sng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26" name="Ομάδα 25"/>
              <p:cNvGrpSpPr/>
              <p:nvPr/>
            </p:nvGrpSpPr>
            <p:grpSpPr>
              <a:xfrm>
                <a:off x="3016250" y="1371600"/>
                <a:ext cx="4953000" cy="1981200"/>
                <a:chOff x="3016250" y="1371600"/>
                <a:chExt cx="4953000" cy="1981200"/>
              </a:xfrm>
            </p:grpSpPr>
            <p:sp>
              <p:nvSpPr>
                <p:cNvPr id="27" name="Oval 8"/>
                <p:cNvSpPr>
                  <a:spLocks noChangeArrowheads="1"/>
                </p:cNvSpPr>
                <p:nvPr/>
              </p:nvSpPr>
              <p:spPr bwMode="auto">
                <a:xfrm>
                  <a:off x="3016250" y="30480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8" name="Oval 13"/>
                <p:cNvSpPr>
                  <a:spLocks noChangeArrowheads="1"/>
                </p:cNvSpPr>
                <p:nvPr/>
              </p:nvSpPr>
              <p:spPr bwMode="auto">
                <a:xfrm>
                  <a:off x="3549650" y="3200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9" name="Oval 17"/>
                <p:cNvSpPr>
                  <a:spLocks noChangeArrowheads="1"/>
                </p:cNvSpPr>
                <p:nvPr/>
              </p:nvSpPr>
              <p:spPr bwMode="auto">
                <a:xfrm>
                  <a:off x="4159250" y="2895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0" name="Oval 22"/>
                <p:cNvSpPr>
                  <a:spLocks noChangeArrowheads="1"/>
                </p:cNvSpPr>
                <p:nvPr/>
              </p:nvSpPr>
              <p:spPr bwMode="auto">
                <a:xfrm>
                  <a:off x="4845050" y="22098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1" name="Oval 26"/>
                <p:cNvSpPr>
                  <a:spLocks noChangeArrowheads="1"/>
                </p:cNvSpPr>
                <p:nvPr/>
              </p:nvSpPr>
              <p:spPr bwMode="auto">
                <a:xfrm>
                  <a:off x="5454650" y="1676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2" name="Oval 31"/>
                <p:cNvSpPr>
                  <a:spLocks noChangeArrowheads="1"/>
                </p:cNvSpPr>
                <p:nvPr/>
              </p:nvSpPr>
              <p:spPr bwMode="auto">
                <a:xfrm>
                  <a:off x="6369050" y="1371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3" name="Oval 38"/>
                <p:cNvSpPr>
                  <a:spLocks noChangeArrowheads="1"/>
                </p:cNvSpPr>
                <p:nvPr/>
              </p:nvSpPr>
              <p:spPr bwMode="auto">
                <a:xfrm>
                  <a:off x="7131050" y="1676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4" name="Oval 42"/>
                <p:cNvSpPr>
                  <a:spLocks noChangeArrowheads="1"/>
                </p:cNvSpPr>
                <p:nvPr/>
              </p:nvSpPr>
              <p:spPr bwMode="auto">
                <a:xfrm>
                  <a:off x="7816850" y="2514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</p:grpSp>
        </p:grpSp>
        <p:sp>
          <p:nvSpPr>
            <p:cNvPr id="43" name="Ελεύθερη σχεδίαση 42"/>
            <p:cNvSpPr/>
            <p:nvPr/>
          </p:nvSpPr>
          <p:spPr bwMode="auto">
            <a:xfrm>
              <a:off x="3113315" y="1447800"/>
              <a:ext cx="4789714" cy="1861457"/>
            </a:xfrm>
            <a:custGeom>
              <a:avLst/>
              <a:gdLst>
                <a:gd name="connsiteX0" fmla="*/ 0 w 4822372"/>
                <a:gd name="connsiteY0" fmla="*/ 1698171 h 1861457"/>
                <a:gd name="connsiteX1" fmla="*/ 555172 w 4822372"/>
                <a:gd name="connsiteY1" fmla="*/ 1861457 h 1861457"/>
                <a:gd name="connsiteX2" fmla="*/ 1164772 w 4822372"/>
                <a:gd name="connsiteY2" fmla="*/ 1534886 h 1861457"/>
                <a:gd name="connsiteX3" fmla="*/ 1850572 w 4822372"/>
                <a:gd name="connsiteY3" fmla="*/ 849086 h 1861457"/>
                <a:gd name="connsiteX4" fmla="*/ 2471057 w 4822372"/>
                <a:gd name="connsiteY4" fmla="*/ 304800 h 1861457"/>
                <a:gd name="connsiteX5" fmla="*/ 3374572 w 4822372"/>
                <a:gd name="connsiteY5" fmla="*/ 0 h 1861457"/>
                <a:gd name="connsiteX6" fmla="*/ 4125686 w 4822372"/>
                <a:gd name="connsiteY6" fmla="*/ 337457 h 1861457"/>
                <a:gd name="connsiteX7" fmla="*/ 4822372 w 4822372"/>
                <a:gd name="connsiteY7" fmla="*/ 1164771 h 1861457"/>
                <a:gd name="connsiteX8" fmla="*/ 4822372 w 4822372"/>
                <a:gd name="connsiteY8" fmla="*/ 1164771 h 1861457"/>
                <a:gd name="connsiteX9" fmla="*/ 4822372 w 4822372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32114 w 4789714"/>
                <a:gd name="connsiteY2" fmla="*/ 1534886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093028 w 4789714"/>
                <a:gd name="connsiteY6" fmla="*/ 337457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42999 w 4789714"/>
                <a:gd name="connsiteY2" fmla="*/ 1567543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093028 w 4789714"/>
                <a:gd name="connsiteY6" fmla="*/ 337457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42999 w 4789714"/>
                <a:gd name="connsiteY2" fmla="*/ 1567543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103914 w 4789714"/>
                <a:gd name="connsiteY6" fmla="*/ 293914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89714" h="1861457">
                  <a:moveTo>
                    <a:pt x="0" y="1687285"/>
                  </a:moveTo>
                  <a:lnTo>
                    <a:pt x="522514" y="1861457"/>
                  </a:lnTo>
                  <a:lnTo>
                    <a:pt x="1142999" y="1567543"/>
                  </a:lnTo>
                  <a:lnTo>
                    <a:pt x="1817914" y="849086"/>
                  </a:lnTo>
                  <a:lnTo>
                    <a:pt x="2438399" y="304800"/>
                  </a:lnTo>
                  <a:lnTo>
                    <a:pt x="3341914" y="0"/>
                  </a:lnTo>
                  <a:lnTo>
                    <a:pt x="4103914" y="293914"/>
                  </a:lnTo>
                  <a:lnTo>
                    <a:pt x="4789714" y="1164771"/>
                  </a:lnTo>
                  <a:lnTo>
                    <a:pt x="4789714" y="1164771"/>
                  </a:lnTo>
                  <a:lnTo>
                    <a:pt x="4789714" y="1164771"/>
                  </a:lnTo>
                </a:path>
              </a:pathLst>
            </a:cu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/>
          <a:lstStyle/>
          <a:p>
            <a:pPr eaLnBrk="1" hangingPunct="1"/>
            <a:r>
              <a:rPr lang="el-GR" altLang="el-GR" sz="3200" b="1" dirty="0"/>
              <a:t>ΤΡΟΧΙΑ – ΔΙΑΝΥΣΜΑ ΜΕΤΑΤΟΠΙΣΗΣ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5496" y="1196752"/>
            <a:ext cx="36284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1600" dirty="0"/>
              <a:t>Τα ευθύγραμμα τμήματα της τεθλασμένης γραμμής αντιστοιχούν στα διανύσματα μετατόπισης</a:t>
            </a:r>
          </a:p>
        </p:txBody>
      </p:sp>
      <p:sp>
        <p:nvSpPr>
          <p:cNvPr id="4099" name="Freeform 3"/>
          <p:cNvSpPr>
            <a:spLocks/>
          </p:cNvSpPr>
          <p:nvPr/>
        </p:nvSpPr>
        <p:spPr bwMode="auto">
          <a:xfrm>
            <a:off x="3016250" y="1447800"/>
            <a:ext cx="5029200" cy="1873250"/>
          </a:xfrm>
          <a:custGeom>
            <a:avLst/>
            <a:gdLst>
              <a:gd name="T0" fmla="*/ 0 w 3168"/>
              <a:gd name="T1" fmla="*/ 2147483647 h 1180"/>
              <a:gd name="T2" fmla="*/ 2147483647 w 3168"/>
              <a:gd name="T3" fmla="*/ 2147483647 h 1180"/>
              <a:gd name="T4" fmla="*/ 2147483647 w 3168"/>
              <a:gd name="T5" fmla="*/ 2147483647 h 1180"/>
              <a:gd name="T6" fmla="*/ 2147483647 w 3168"/>
              <a:gd name="T7" fmla="*/ 2147483647 h 1180"/>
              <a:gd name="T8" fmla="*/ 2147483647 w 3168"/>
              <a:gd name="T9" fmla="*/ 2147483647 h 1180"/>
              <a:gd name="T10" fmla="*/ 2147483647 w 3168"/>
              <a:gd name="T11" fmla="*/ 2147483647 h 1180"/>
              <a:gd name="T12" fmla="*/ 2147483647 w 3168"/>
              <a:gd name="T13" fmla="*/ 2147483647 h 1180"/>
              <a:gd name="T14" fmla="*/ 2147483647 w 3168"/>
              <a:gd name="T15" fmla="*/ 2147483647 h 1180"/>
              <a:gd name="T16" fmla="*/ 2147483647 w 3168"/>
              <a:gd name="T17" fmla="*/ 2147483647 h 1180"/>
              <a:gd name="T18" fmla="*/ 2147483647 w 3168"/>
              <a:gd name="T19" fmla="*/ 2147483647 h 1180"/>
              <a:gd name="T20" fmla="*/ 2147483647 w 3168"/>
              <a:gd name="T21" fmla="*/ 2147483647 h 1180"/>
              <a:gd name="T22" fmla="*/ 2147483647 w 3168"/>
              <a:gd name="T23" fmla="*/ 2147483647 h 118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168"/>
              <a:gd name="T37" fmla="*/ 0 h 1180"/>
              <a:gd name="T38" fmla="*/ 3168 w 3168"/>
              <a:gd name="T39" fmla="*/ 1180 h 118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168" h="1180">
                <a:moveTo>
                  <a:pt x="0" y="1004"/>
                </a:moveTo>
                <a:cubicBezTo>
                  <a:pt x="30" y="1025"/>
                  <a:pt x="118" y="1103"/>
                  <a:pt x="181" y="1129"/>
                </a:cubicBezTo>
                <a:cubicBezTo>
                  <a:pt x="244" y="1155"/>
                  <a:pt x="289" y="1180"/>
                  <a:pt x="379" y="1162"/>
                </a:cubicBezTo>
                <a:cubicBezTo>
                  <a:pt x="469" y="1144"/>
                  <a:pt x="576" y="1136"/>
                  <a:pt x="724" y="1022"/>
                </a:cubicBezTo>
                <a:cubicBezTo>
                  <a:pt x="872" y="908"/>
                  <a:pt x="1145" y="601"/>
                  <a:pt x="1267" y="479"/>
                </a:cubicBezTo>
                <a:cubicBezTo>
                  <a:pt x="1389" y="357"/>
                  <a:pt x="1367" y="359"/>
                  <a:pt x="1456" y="289"/>
                </a:cubicBezTo>
                <a:cubicBezTo>
                  <a:pt x="1545" y="219"/>
                  <a:pt x="1683" y="107"/>
                  <a:pt x="1802" y="59"/>
                </a:cubicBezTo>
                <a:cubicBezTo>
                  <a:pt x="1921" y="11"/>
                  <a:pt x="2075" y="2"/>
                  <a:pt x="2172" y="1"/>
                </a:cubicBezTo>
                <a:cubicBezTo>
                  <a:pt x="2269" y="0"/>
                  <a:pt x="2306" y="17"/>
                  <a:pt x="2386" y="51"/>
                </a:cubicBezTo>
                <a:cubicBezTo>
                  <a:pt x="2466" y="85"/>
                  <a:pt x="2570" y="145"/>
                  <a:pt x="2650" y="207"/>
                </a:cubicBezTo>
                <a:cubicBezTo>
                  <a:pt x="2730" y="269"/>
                  <a:pt x="2778" y="312"/>
                  <a:pt x="2864" y="421"/>
                </a:cubicBezTo>
                <a:cubicBezTo>
                  <a:pt x="2950" y="530"/>
                  <a:pt x="3105" y="769"/>
                  <a:pt x="3168" y="860"/>
                </a:cubicBezTo>
              </a:path>
            </a:pathLst>
          </a:custGeom>
          <a:noFill/>
          <a:ln w="38100" cmpd="sng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grpSp>
        <p:nvGrpSpPr>
          <p:cNvPr id="9" name="Ομάδα 8"/>
          <p:cNvGrpSpPr/>
          <p:nvPr/>
        </p:nvGrpSpPr>
        <p:grpSpPr>
          <a:xfrm>
            <a:off x="2484437" y="685800"/>
            <a:ext cx="6551616" cy="5486400"/>
            <a:chOff x="2484437" y="685800"/>
            <a:chExt cx="6551616" cy="5486400"/>
          </a:xfrm>
        </p:grpSpPr>
        <p:grpSp>
          <p:nvGrpSpPr>
            <p:cNvPr id="12292" name="Group 54"/>
            <p:cNvGrpSpPr>
              <a:grpSpLocks/>
            </p:cNvGrpSpPr>
            <p:nvPr/>
          </p:nvGrpSpPr>
          <p:grpSpPr bwMode="auto">
            <a:xfrm>
              <a:off x="2484437" y="685800"/>
              <a:ext cx="6551616" cy="5486400"/>
              <a:chOff x="1249" y="432"/>
              <a:chExt cx="4127" cy="3456"/>
            </a:xfrm>
          </p:grpSpPr>
          <p:sp>
            <p:nvSpPr>
              <p:cNvPr id="12293" name="Oval 4"/>
              <p:cNvSpPr>
                <a:spLocks noChangeArrowheads="1"/>
              </p:cNvSpPr>
              <p:nvPr/>
            </p:nvSpPr>
            <p:spPr bwMode="auto">
              <a:xfrm>
                <a:off x="2064" y="3216"/>
                <a:ext cx="96" cy="96"/>
              </a:xfrm>
              <a:prstGeom prst="ellipse">
                <a:avLst/>
              </a:pr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12294" name="Text Box 5"/>
              <p:cNvSpPr txBox="1">
                <a:spLocks noChangeArrowheads="1"/>
              </p:cNvSpPr>
              <p:nvPr/>
            </p:nvSpPr>
            <p:spPr bwMode="auto">
              <a:xfrm>
                <a:off x="2064" y="3312"/>
                <a:ext cx="14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>
                    <a:solidFill>
                      <a:srgbClr val="CC6600"/>
                    </a:solidFill>
                  </a:rPr>
                  <a:t>O</a:t>
                </a:r>
                <a:endParaRPr lang="el-GR" altLang="el-GR" sz="2400">
                  <a:solidFill>
                    <a:srgbClr val="CC6600"/>
                  </a:solidFill>
                </a:endParaRPr>
              </a:p>
            </p:txBody>
          </p:sp>
          <p:sp>
            <p:nvSpPr>
              <p:cNvPr id="12296" name="Oval 8"/>
              <p:cNvSpPr>
                <a:spLocks noChangeArrowheads="1"/>
              </p:cNvSpPr>
              <p:nvPr/>
            </p:nvSpPr>
            <p:spPr bwMode="auto">
              <a:xfrm>
                <a:off x="1584" y="1920"/>
                <a:ext cx="96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12297" name="Line 9"/>
              <p:cNvSpPr>
                <a:spLocks noChangeShapeType="1"/>
              </p:cNvSpPr>
              <p:nvPr/>
            </p:nvSpPr>
            <p:spPr bwMode="auto">
              <a:xfrm flipH="1" flipV="1">
                <a:off x="1632" y="1968"/>
                <a:ext cx="480" cy="1296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>
                  <a:solidFill>
                    <a:srgbClr val="FF0000"/>
                  </a:solidFill>
                </a:endParaRPr>
              </a:p>
            </p:txBody>
          </p:sp>
          <p:sp>
            <p:nvSpPr>
              <p:cNvPr id="12300" name="Line 12"/>
              <p:cNvSpPr>
                <a:spLocks noChangeShapeType="1"/>
              </p:cNvSpPr>
              <p:nvPr/>
            </p:nvSpPr>
            <p:spPr bwMode="auto">
              <a:xfrm flipH="1" flipV="1">
                <a:off x="1968" y="2112"/>
                <a:ext cx="144" cy="1152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>
                  <a:solidFill>
                    <a:srgbClr val="FF0000"/>
                  </a:solidFill>
                </a:endParaRPr>
              </a:p>
            </p:txBody>
          </p:sp>
          <p:sp>
            <p:nvSpPr>
              <p:cNvPr id="12301" name="Oval 13"/>
              <p:cNvSpPr>
                <a:spLocks noChangeArrowheads="1"/>
              </p:cNvSpPr>
              <p:nvPr/>
            </p:nvSpPr>
            <p:spPr bwMode="auto">
              <a:xfrm>
                <a:off x="1920" y="2016"/>
                <a:ext cx="96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12304" name="Line 16"/>
              <p:cNvSpPr>
                <a:spLocks noChangeShapeType="1"/>
              </p:cNvSpPr>
              <p:nvPr/>
            </p:nvSpPr>
            <p:spPr bwMode="auto">
              <a:xfrm flipV="1">
                <a:off x="2112" y="1920"/>
                <a:ext cx="240" cy="1344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>
                  <a:solidFill>
                    <a:srgbClr val="FF0000"/>
                  </a:solidFill>
                </a:endParaRPr>
              </a:p>
            </p:txBody>
          </p:sp>
          <p:sp>
            <p:nvSpPr>
              <p:cNvPr id="12305" name="Oval 17"/>
              <p:cNvSpPr>
                <a:spLocks noChangeArrowheads="1"/>
              </p:cNvSpPr>
              <p:nvPr/>
            </p:nvSpPr>
            <p:spPr bwMode="auto">
              <a:xfrm>
                <a:off x="2304" y="1824"/>
                <a:ext cx="96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12308" name="Line 21"/>
              <p:cNvSpPr>
                <a:spLocks noChangeShapeType="1"/>
              </p:cNvSpPr>
              <p:nvPr/>
            </p:nvSpPr>
            <p:spPr bwMode="auto">
              <a:xfrm flipV="1">
                <a:off x="2112" y="1488"/>
                <a:ext cx="672" cy="1776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>
                  <a:solidFill>
                    <a:srgbClr val="FF0000"/>
                  </a:solidFill>
                </a:endParaRPr>
              </a:p>
            </p:txBody>
          </p:sp>
          <p:sp>
            <p:nvSpPr>
              <p:cNvPr id="12309" name="Oval 22"/>
              <p:cNvSpPr>
                <a:spLocks noChangeArrowheads="1"/>
              </p:cNvSpPr>
              <p:nvPr/>
            </p:nvSpPr>
            <p:spPr bwMode="auto">
              <a:xfrm>
                <a:off x="2736" y="1392"/>
                <a:ext cx="96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12313" name="Oval 26"/>
              <p:cNvSpPr>
                <a:spLocks noChangeArrowheads="1"/>
              </p:cNvSpPr>
              <p:nvPr/>
            </p:nvSpPr>
            <p:spPr bwMode="auto">
              <a:xfrm>
                <a:off x="3120" y="1056"/>
                <a:ext cx="96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12316" name="Line 30"/>
              <p:cNvSpPr>
                <a:spLocks noChangeShapeType="1"/>
              </p:cNvSpPr>
              <p:nvPr/>
            </p:nvSpPr>
            <p:spPr bwMode="auto">
              <a:xfrm flipV="1">
                <a:off x="2112" y="912"/>
                <a:ext cx="1632" cy="2400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>
                  <a:solidFill>
                    <a:srgbClr val="FF0000"/>
                  </a:solidFill>
                </a:endParaRPr>
              </a:p>
            </p:txBody>
          </p:sp>
          <p:sp>
            <p:nvSpPr>
              <p:cNvPr id="12317" name="Oval 31"/>
              <p:cNvSpPr>
                <a:spLocks noChangeArrowheads="1"/>
              </p:cNvSpPr>
              <p:nvPr/>
            </p:nvSpPr>
            <p:spPr bwMode="auto">
              <a:xfrm>
                <a:off x="3696" y="864"/>
                <a:ext cx="96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12320" name="Line 37"/>
              <p:cNvSpPr>
                <a:spLocks noChangeShapeType="1"/>
              </p:cNvSpPr>
              <p:nvPr/>
            </p:nvSpPr>
            <p:spPr bwMode="auto">
              <a:xfrm flipV="1">
                <a:off x="2112" y="1138"/>
                <a:ext cx="2064" cy="2126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>
                  <a:solidFill>
                    <a:srgbClr val="FF0000"/>
                  </a:solidFill>
                </a:endParaRPr>
              </a:p>
            </p:txBody>
          </p:sp>
          <p:sp>
            <p:nvSpPr>
              <p:cNvPr id="12321" name="Oval 38"/>
              <p:cNvSpPr>
                <a:spLocks noChangeArrowheads="1"/>
              </p:cNvSpPr>
              <p:nvPr/>
            </p:nvSpPr>
            <p:spPr bwMode="auto">
              <a:xfrm>
                <a:off x="4176" y="1056"/>
                <a:ext cx="96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12324" name="Line 41"/>
              <p:cNvSpPr>
                <a:spLocks noChangeShapeType="1"/>
              </p:cNvSpPr>
              <p:nvPr/>
            </p:nvSpPr>
            <p:spPr bwMode="auto">
              <a:xfrm flipV="1">
                <a:off x="2112" y="1632"/>
                <a:ext cx="2544" cy="1632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>
                  <a:solidFill>
                    <a:srgbClr val="FF0000"/>
                  </a:solidFill>
                </a:endParaRPr>
              </a:p>
            </p:txBody>
          </p:sp>
          <p:sp>
            <p:nvSpPr>
              <p:cNvPr id="12325" name="Oval 42"/>
              <p:cNvSpPr>
                <a:spLocks noChangeArrowheads="1"/>
              </p:cNvSpPr>
              <p:nvPr/>
            </p:nvSpPr>
            <p:spPr bwMode="auto">
              <a:xfrm>
                <a:off x="4608" y="1584"/>
                <a:ext cx="96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12328" name="Line 45"/>
              <p:cNvSpPr>
                <a:spLocks noChangeShapeType="1"/>
              </p:cNvSpPr>
              <p:nvPr/>
            </p:nvSpPr>
            <p:spPr bwMode="auto">
              <a:xfrm>
                <a:off x="2112" y="432"/>
                <a:ext cx="0" cy="345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2329" name="Line 46"/>
              <p:cNvSpPr>
                <a:spLocks noChangeShapeType="1"/>
              </p:cNvSpPr>
              <p:nvPr/>
            </p:nvSpPr>
            <p:spPr bwMode="auto">
              <a:xfrm>
                <a:off x="1249" y="3264"/>
                <a:ext cx="412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2330" name="Text Box 47"/>
              <p:cNvSpPr txBox="1">
                <a:spLocks noChangeArrowheads="1"/>
              </p:cNvSpPr>
              <p:nvPr/>
            </p:nvSpPr>
            <p:spPr bwMode="auto">
              <a:xfrm>
                <a:off x="5136" y="3264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 dirty="0"/>
                  <a:t>x</a:t>
                </a:r>
                <a:endParaRPr lang="el-GR" altLang="el-GR" sz="2400" i="1" dirty="0"/>
              </a:p>
            </p:txBody>
          </p:sp>
          <p:sp>
            <p:nvSpPr>
              <p:cNvPr id="12331" name="Text Box 48"/>
              <p:cNvSpPr txBox="1">
                <a:spLocks noChangeArrowheads="1"/>
              </p:cNvSpPr>
              <p:nvPr/>
            </p:nvSpPr>
            <p:spPr bwMode="auto">
              <a:xfrm>
                <a:off x="1872" y="432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/>
                  <a:t>y</a:t>
                </a:r>
                <a:endParaRPr lang="el-GR" altLang="el-GR" sz="2400" i="1"/>
              </a:p>
            </p:txBody>
          </p:sp>
          <p:sp>
            <p:nvSpPr>
              <p:cNvPr id="12332" name="Line 49"/>
              <p:cNvSpPr>
                <a:spLocks noChangeShapeType="1"/>
              </p:cNvSpPr>
              <p:nvPr/>
            </p:nvSpPr>
            <p:spPr bwMode="auto">
              <a:xfrm>
                <a:off x="2112" y="3264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2335" name="Line 52"/>
              <p:cNvSpPr>
                <a:spLocks noChangeShapeType="1"/>
              </p:cNvSpPr>
              <p:nvPr/>
            </p:nvSpPr>
            <p:spPr bwMode="auto">
              <a:xfrm rot="-5400000">
                <a:off x="1896" y="3048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2312" name="Line 25"/>
              <p:cNvSpPr>
                <a:spLocks noChangeShapeType="1"/>
              </p:cNvSpPr>
              <p:nvPr/>
            </p:nvSpPr>
            <p:spPr bwMode="auto">
              <a:xfrm flipV="1">
                <a:off x="2160" y="1152"/>
                <a:ext cx="1008" cy="2064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>
                  <a:solidFill>
                    <a:srgbClr val="FF0000"/>
                  </a:solidFill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/>
                <p:cNvSpPr txBox="1"/>
                <p:nvPr/>
              </p:nvSpPr>
              <p:spPr>
                <a:xfrm>
                  <a:off x="2871344" y="3212976"/>
                  <a:ext cx="404512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8" name="TextBox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71344" y="3212976"/>
                  <a:ext cx="404512" cy="400110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l="-6061" b="-3030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3347864" y="3388930"/>
                  <a:ext cx="404512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47864" y="3388930"/>
                  <a:ext cx="404512" cy="40011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5970" b="-3030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3851920" y="3172906"/>
                  <a:ext cx="404512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51920" y="3172906"/>
                  <a:ext cx="404512" cy="40011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6061" b="-3030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4316626" y="2812866"/>
                  <a:ext cx="404512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𝟒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16626" y="2812866"/>
                  <a:ext cx="404512" cy="40011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l="-6061" b="-3030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/>
                <p:cNvSpPr txBox="1"/>
                <p:nvPr/>
              </p:nvSpPr>
              <p:spPr>
                <a:xfrm>
                  <a:off x="5364088" y="1948770"/>
                  <a:ext cx="404512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𝟓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2" name="TextBox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64088" y="1948770"/>
                  <a:ext cx="404512" cy="40011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6061" b="-6154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/>
                <p:cNvSpPr txBox="1"/>
                <p:nvPr/>
              </p:nvSpPr>
              <p:spPr>
                <a:xfrm>
                  <a:off x="6156176" y="1660738"/>
                  <a:ext cx="404512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𝟔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3" name="TextBox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56176" y="1660738"/>
                  <a:ext cx="404512" cy="400110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6061" b="-3030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Box 53"/>
                <p:cNvSpPr txBox="1"/>
                <p:nvPr/>
              </p:nvSpPr>
              <p:spPr>
                <a:xfrm>
                  <a:off x="6831784" y="1948770"/>
                  <a:ext cx="404512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𝟕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31784" y="1948770"/>
                  <a:ext cx="404512" cy="400110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l="-7576" b="-4615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Box 54"/>
                <p:cNvSpPr txBox="1"/>
                <p:nvPr/>
              </p:nvSpPr>
              <p:spPr>
                <a:xfrm>
                  <a:off x="7479856" y="2740858"/>
                  <a:ext cx="404512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𝟖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5" name="TextBox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79856" y="2740858"/>
                  <a:ext cx="404512" cy="400110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l="-6061" b="-4615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278830" y="5157192"/>
                <a:ext cx="38343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l-GR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</m:oMath>
                  </m:oMathPara>
                </a14:m>
                <a:endParaRPr lang="el-GR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8830" y="5157192"/>
                <a:ext cx="383438" cy="461665"/>
              </a:xfrm>
              <a:prstGeom prst="rect">
                <a:avLst/>
              </a:prstGeom>
              <a:blipFill rotWithShape="1">
                <a:blip r:embed="rId10"/>
                <a:stretch>
                  <a:fillRect t="-1316" r="-3492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583325" y="4437112"/>
                <a:ext cx="38985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l-GR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3325" y="4437112"/>
                <a:ext cx="389850" cy="461665"/>
              </a:xfrm>
              <a:prstGeom prst="rect">
                <a:avLst/>
              </a:prstGeom>
              <a:blipFill rotWithShape="1">
                <a:blip r:embed="rId11"/>
                <a:stretch>
                  <a:fillRect l="-4688" t="-1316" r="-34375" b="-1184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Ελεύθερη σχεδίαση 66"/>
          <p:cNvSpPr/>
          <p:nvPr/>
        </p:nvSpPr>
        <p:spPr bwMode="auto">
          <a:xfrm>
            <a:off x="3113315" y="1423527"/>
            <a:ext cx="4789714" cy="1861457"/>
          </a:xfrm>
          <a:custGeom>
            <a:avLst/>
            <a:gdLst>
              <a:gd name="connsiteX0" fmla="*/ 0 w 4822372"/>
              <a:gd name="connsiteY0" fmla="*/ 1698171 h 1861457"/>
              <a:gd name="connsiteX1" fmla="*/ 555172 w 4822372"/>
              <a:gd name="connsiteY1" fmla="*/ 1861457 h 1861457"/>
              <a:gd name="connsiteX2" fmla="*/ 1164772 w 4822372"/>
              <a:gd name="connsiteY2" fmla="*/ 1534886 h 1861457"/>
              <a:gd name="connsiteX3" fmla="*/ 1850572 w 4822372"/>
              <a:gd name="connsiteY3" fmla="*/ 849086 h 1861457"/>
              <a:gd name="connsiteX4" fmla="*/ 2471057 w 4822372"/>
              <a:gd name="connsiteY4" fmla="*/ 304800 h 1861457"/>
              <a:gd name="connsiteX5" fmla="*/ 3374572 w 4822372"/>
              <a:gd name="connsiteY5" fmla="*/ 0 h 1861457"/>
              <a:gd name="connsiteX6" fmla="*/ 4125686 w 4822372"/>
              <a:gd name="connsiteY6" fmla="*/ 337457 h 1861457"/>
              <a:gd name="connsiteX7" fmla="*/ 4822372 w 4822372"/>
              <a:gd name="connsiteY7" fmla="*/ 1164771 h 1861457"/>
              <a:gd name="connsiteX8" fmla="*/ 4822372 w 4822372"/>
              <a:gd name="connsiteY8" fmla="*/ 1164771 h 1861457"/>
              <a:gd name="connsiteX9" fmla="*/ 4822372 w 4822372"/>
              <a:gd name="connsiteY9" fmla="*/ 1164771 h 1861457"/>
              <a:gd name="connsiteX0" fmla="*/ 0 w 4789714"/>
              <a:gd name="connsiteY0" fmla="*/ 1687285 h 1861457"/>
              <a:gd name="connsiteX1" fmla="*/ 522514 w 4789714"/>
              <a:gd name="connsiteY1" fmla="*/ 1861457 h 1861457"/>
              <a:gd name="connsiteX2" fmla="*/ 1132114 w 4789714"/>
              <a:gd name="connsiteY2" fmla="*/ 1534886 h 1861457"/>
              <a:gd name="connsiteX3" fmla="*/ 1817914 w 4789714"/>
              <a:gd name="connsiteY3" fmla="*/ 849086 h 1861457"/>
              <a:gd name="connsiteX4" fmla="*/ 2438399 w 4789714"/>
              <a:gd name="connsiteY4" fmla="*/ 304800 h 1861457"/>
              <a:gd name="connsiteX5" fmla="*/ 3341914 w 4789714"/>
              <a:gd name="connsiteY5" fmla="*/ 0 h 1861457"/>
              <a:gd name="connsiteX6" fmla="*/ 4093028 w 4789714"/>
              <a:gd name="connsiteY6" fmla="*/ 337457 h 1861457"/>
              <a:gd name="connsiteX7" fmla="*/ 4789714 w 4789714"/>
              <a:gd name="connsiteY7" fmla="*/ 1164771 h 1861457"/>
              <a:gd name="connsiteX8" fmla="*/ 4789714 w 4789714"/>
              <a:gd name="connsiteY8" fmla="*/ 1164771 h 1861457"/>
              <a:gd name="connsiteX9" fmla="*/ 4789714 w 4789714"/>
              <a:gd name="connsiteY9" fmla="*/ 1164771 h 1861457"/>
              <a:gd name="connsiteX0" fmla="*/ 0 w 4789714"/>
              <a:gd name="connsiteY0" fmla="*/ 1687285 h 1861457"/>
              <a:gd name="connsiteX1" fmla="*/ 522514 w 4789714"/>
              <a:gd name="connsiteY1" fmla="*/ 1861457 h 1861457"/>
              <a:gd name="connsiteX2" fmla="*/ 1142999 w 4789714"/>
              <a:gd name="connsiteY2" fmla="*/ 1567543 h 1861457"/>
              <a:gd name="connsiteX3" fmla="*/ 1817914 w 4789714"/>
              <a:gd name="connsiteY3" fmla="*/ 849086 h 1861457"/>
              <a:gd name="connsiteX4" fmla="*/ 2438399 w 4789714"/>
              <a:gd name="connsiteY4" fmla="*/ 304800 h 1861457"/>
              <a:gd name="connsiteX5" fmla="*/ 3341914 w 4789714"/>
              <a:gd name="connsiteY5" fmla="*/ 0 h 1861457"/>
              <a:gd name="connsiteX6" fmla="*/ 4093028 w 4789714"/>
              <a:gd name="connsiteY6" fmla="*/ 337457 h 1861457"/>
              <a:gd name="connsiteX7" fmla="*/ 4789714 w 4789714"/>
              <a:gd name="connsiteY7" fmla="*/ 1164771 h 1861457"/>
              <a:gd name="connsiteX8" fmla="*/ 4789714 w 4789714"/>
              <a:gd name="connsiteY8" fmla="*/ 1164771 h 1861457"/>
              <a:gd name="connsiteX9" fmla="*/ 4789714 w 4789714"/>
              <a:gd name="connsiteY9" fmla="*/ 1164771 h 1861457"/>
              <a:gd name="connsiteX0" fmla="*/ 0 w 4789714"/>
              <a:gd name="connsiteY0" fmla="*/ 1687285 h 1861457"/>
              <a:gd name="connsiteX1" fmla="*/ 522514 w 4789714"/>
              <a:gd name="connsiteY1" fmla="*/ 1861457 h 1861457"/>
              <a:gd name="connsiteX2" fmla="*/ 1142999 w 4789714"/>
              <a:gd name="connsiteY2" fmla="*/ 1567543 h 1861457"/>
              <a:gd name="connsiteX3" fmla="*/ 1817914 w 4789714"/>
              <a:gd name="connsiteY3" fmla="*/ 849086 h 1861457"/>
              <a:gd name="connsiteX4" fmla="*/ 2438399 w 4789714"/>
              <a:gd name="connsiteY4" fmla="*/ 304800 h 1861457"/>
              <a:gd name="connsiteX5" fmla="*/ 3341914 w 4789714"/>
              <a:gd name="connsiteY5" fmla="*/ 0 h 1861457"/>
              <a:gd name="connsiteX6" fmla="*/ 4103914 w 4789714"/>
              <a:gd name="connsiteY6" fmla="*/ 293914 h 1861457"/>
              <a:gd name="connsiteX7" fmla="*/ 4789714 w 4789714"/>
              <a:gd name="connsiteY7" fmla="*/ 1164771 h 1861457"/>
              <a:gd name="connsiteX8" fmla="*/ 4789714 w 4789714"/>
              <a:gd name="connsiteY8" fmla="*/ 1164771 h 1861457"/>
              <a:gd name="connsiteX9" fmla="*/ 4789714 w 4789714"/>
              <a:gd name="connsiteY9" fmla="*/ 1164771 h 1861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89714" h="1861457">
                <a:moveTo>
                  <a:pt x="0" y="1687285"/>
                </a:moveTo>
                <a:lnTo>
                  <a:pt x="522514" y="1861457"/>
                </a:lnTo>
                <a:lnTo>
                  <a:pt x="1142999" y="1567543"/>
                </a:lnTo>
                <a:lnTo>
                  <a:pt x="1817914" y="849086"/>
                </a:lnTo>
                <a:lnTo>
                  <a:pt x="2438399" y="304800"/>
                </a:lnTo>
                <a:lnTo>
                  <a:pt x="3341914" y="0"/>
                </a:lnTo>
                <a:lnTo>
                  <a:pt x="4103914" y="293914"/>
                </a:lnTo>
                <a:lnTo>
                  <a:pt x="4789714" y="1164771"/>
                </a:lnTo>
                <a:lnTo>
                  <a:pt x="4789714" y="1164771"/>
                </a:lnTo>
                <a:lnTo>
                  <a:pt x="4789714" y="1164771"/>
                </a:lnTo>
              </a:path>
            </a:pathLst>
          </a:custGeom>
          <a:noFill/>
          <a:ln w="412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11" name="Ομάδα 10"/>
          <p:cNvGrpSpPr/>
          <p:nvPr/>
        </p:nvGrpSpPr>
        <p:grpSpPr>
          <a:xfrm>
            <a:off x="80253" y="1268760"/>
            <a:ext cx="8052519" cy="4680520"/>
            <a:chOff x="80253" y="1268760"/>
            <a:chExt cx="8052519" cy="468052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6" name="TextBox 85"/>
                <p:cNvSpPr txBox="1"/>
                <p:nvPr/>
              </p:nvSpPr>
              <p:spPr>
                <a:xfrm>
                  <a:off x="86819" y="2996952"/>
                  <a:ext cx="167686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800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𝚫</m:t>
                        </m:r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l-GR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sz="18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sz="1800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86" name="TextBox 8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819" y="2996952"/>
                  <a:ext cx="1676869" cy="369332"/>
                </a:xfrm>
                <a:prstGeom prst="rect">
                  <a:avLst/>
                </a:prstGeom>
                <a:blipFill>
                  <a:blip r:embed="rId12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9" name="TextBox 88"/>
                <p:cNvSpPr txBox="1"/>
                <p:nvPr/>
              </p:nvSpPr>
              <p:spPr>
                <a:xfrm>
                  <a:off x="86819" y="3419708"/>
                  <a:ext cx="167686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800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𝚫</m:t>
                        </m:r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l-GR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sz="1800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89" name="TextBox 8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819" y="3419708"/>
                  <a:ext cx="1676869" cy="369332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0" name="TextBox 89"/>
                <p:cNvSpPr txBox="1"/>
                <p:nvPr/>
              </p:nvSpPr>
              <p:spPr>
                <a:xfrm>
                  <a:off x="80253" y="3851756"/>
                  <a:ext cx="173137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800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𝚫</m:t>
                        </m:r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𝟒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l-GR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el-GR" sz="1800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90" name="TextBox 8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253" y="3851756"/>
                  <a:ext cx="1731371" cy="369332"/>
                </a:xfrm>
                <a:prstGeom prst="rect">
                  <a:avLst/>
                </a:prstGeom>
                <a:blipFill>
                  <a:blip r:embed="rId14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1" name="TextBox 90"/>
                <p:cNvSpPr txBox="1"/>
                <p:nvPr/>
              </p:nvSpPr>
              <p:spPr>
                <a:xfrm>
                  <a:off x="104325" y="4293096"/>
                  <a:ext cx="173137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800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𝚫</m:t>
                        </m:r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𝟒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𝟓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l-GR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𝟒</m:t>
                            </m:r>
                          </m:sub>
                        </m:sSub>
                      </m:oMath>
                    </m:oMathPara>
                  </a14:m>
                  <a:endParaRPr lang="el-GR" sz="1800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91" name="TextBox 9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325" y="4293096"/>
                  <a:ext cx="1731371" cy="369332"/>
                </a:xfrm>
                <a:prstGeom prst="rect">
                  <a:avLst/>
                </a:prstGeom>
                <a:blipFill>
                  <a:blip r:embed="rId15"/>
                  <a:stretch>
                    <a:fillRect b="-163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" name="TextBox 91"/>
                <p:cNvSpPr txBox="1"/>
                <p:nvPr/>
              </p:nvSpPr>
              <p:spPr>
                <a:xfrm>
                  <a:off x="107504" y="4715852"/>
                  <a:ext cx="173137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800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𝚫</m:t>
                        </m:r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𝟓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𝟔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l-GR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𝟓</m:t>
                            </m:r>
                          </m:sub>
                        </m:sSub>
                      </m:oMath>
                    </m:oMathPara>
                  </a14:m>
                  <a:endParaRPr lang="el-GR" sz="1800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92" name="TextBox 9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7504" y="4715852"/>
                  <a:ext cx="1731371" cy="369332"/>
                </a:xfrm>
                <a:prstGeom prst="rect">
                  <a:avLst/>
                </a:prstGeom>
                <a:blipFill>
                  <a:blip r:embed="rId16"/>
                  <a:stretch>
                    <a:fillRect b="-333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3" name="TextBox 92"/>
                <p:cNvSpPr txBox="1"/>
                <p:nvPr/>
              </p:nvSpPr>
              <p:spPr>
                <a:xfrm>
                  <a:off x="107504" y="5147900"/>
                  <a:ext cx="173137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800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𝚫</m:t>
                        </m:r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𝟔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𝟕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l-GR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𝟔</m:t>
                            </m:r>
                          </m:sub>
                        </m:sSub>
                      </m:oMath>
                    </m:oMathPara>
                  </a14:m>
                  <a:endParaRPr lang="el-GR" sz="1800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93" name="TextBox 9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7504" y="5147900"/>
                  <a:ext cx="1731371" cy="369332"/>
                </a:xfrm>
                <a:prstGeom prst="rect">
                  <a:avLst/>
                </a:prstGeom>
                <a:blipFill>
                  <a:blip r:embed="rId17"/>
                  <a:stretch>
                    <a:fillRect b="-163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" name="TextBox 93"/>
                <p:cNvSpPr txBox="1"/>
                <p:nvPr/>
              </p:nvSpPr>
              <p:spPr>
                <a:xfrm>
                  <a:off x="107504" y="5579948"/>
                  <a:ext cx="173137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800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𝚫</m:t>
                        </m:r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𝟕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𝟖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l-GR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𝟕</m:t>
                            </m:r>
                          </m:sub>
                        </m:sSub>
                      </m:oMath>
                    </m:oMathPara>
                  </a14:m>
                  <a:endParaRPr lang="el-GR" sz="1800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94" name="TextBox 9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7504" y="5579948"/>
                  <a:ext cx="1731371" cy="369332"/>
                </a:xfrm>
                <a:prstGeom prst="rect">
                  <a:avLst/>
                </a:prstGeom>
                <a:blipFill>
                  <a:blip r:embed="rId18"/>
                  <a:stretch>
                    <a:fillRect b="-163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0" name="Ομάδα 9"/>
            <p:cNvGrpSpPr/>
            <p:nvPr/>
          </p:nvGrpSpPr>
          <p:grpSpPr>
            <a:xfrm>
              <a:off x="3092450" y="1268760"/>
              <a:ext cx="5040322" cy="2019534"/>
              <a:chOff x="3092450" y="1268760"/>
              <a:chExt cx="5040322" cy="2019534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TextBox 16"/>
                  <p:cNvSpPr txBox="1"/>
                  <p:nvPr/>
                </p:nvSpPr>
                <p:spPr>
                  <a:xfrm>
                    <a:off x="3120955" y="2876302"/>
                    <a:ext cx="63184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8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𝚫</m:t>
                          </m:r>
                          <m:sSub>
                            <m:sSubPr>
                              <m:ctrlPr>
                                <a:rPr lang="el-GR" sz="1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1800" b="1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oMath>
                      </m:oMathPara>
                    </a14:m>
                    <a:endParaRPr lang="el-GR" sz="1800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7" name="TextBox 1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120955" y="2876302"/>
                    <a:ext cx="631840" cy="369332"/>
                  </a:xfrm>
                  <a:prstGeom prst="rect">
                    <a:avLst/>
                  </a:prstGeom>
                  <a:blipFill rotWithShape="1">
                    <a:blip r:embed="rId19"/>
                    <a:stretch>
                      <a:fillRect b="-1667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5" name="TextBox 74"/>
                  <p:cNvSpPr txBox="1"/>
                  <p:nvPr/>
                </p:nvSpPr>
                <p:spPr>
                  <a:xfrm>
                    <a:off x="3529884" y="2791814"/>
                    <a:ext cx="63184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8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𝚫</m:t>
                          </m:r>
                          <m:sSub>
                            <m:sSubPr>
                              <m:ctrlPr>
                                <a:rPr lang="el-GR" sz="1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1800" b="1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sz="1800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5" name="TextBox 7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29884" y="2791814"/>
                    <a:ext cx="631840" cy="369332"/>
                  </a:xfrm>
                  <a:prstGeom prst="rect">
                    <a:avLst/>
                  </a:prstGeom>
                  <a:blipFill rotWithShape="1">
                    <a:blip r:embed="rId2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6" name="TextBox 75"/>
                  <p:cNvSpPr txBox="1"/>
                  <p:nvPr/>
                </p:nvSpPr>
                <p:spPr>
                  <a:xfrm>
                    <a:off x="4071930" y="2422482"/>
                    <a:ext cx="63184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8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𝚫</m:t>
                          </m:r>
                          <m:sSub>
                            <m:sSubPr>
                              <m:ctrlPr>
                                <a:rPr lang="el-GR" sz="1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1800" b="1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</m:oMath>
                      </m:oMathPara>
                    </a14:m>
                    <a:endParaRPr lang="el-GR" sz="1800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6" name="TextBox 7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071930" y="2422482"/>
                    <a:ext cx="631840" cy="369332"/>
                  </a:xfrm>
                  <a:prstGeom prst="rect">
                    <a:avLst/>
                  </a:prstGeom>
                  <a:blipFill rotWithShape="1">
                    <a:blip r:embed="rId2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7" name="TextBox 76"/>
                  <p:cNvSpPr txBox="1"/>
                  <p:nvPr/>
                </p:nvSpPr>
                <p:spPr>
                  <a:xfrm>
                    <a:off x="4732249" y="1730781"/>
                    <a:ext cx="63184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8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𝚫</m:t>
                          </m:r>
                          <m:sSub>
                            <m:sSubPr>
                              <m:ctrlPr>
                                <a:rPr lang="el-GR" sz="1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1800" b="1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𝟒</m:t>
                              </m:r>
                            </m:sub>
                          </m:sSub>
                        </m:oMath>
                      </m:oMathPara>
                    </a14:m>
                    <a:endParaRPr lang="el-GR" sz="1800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7" name="TextBox 7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732249" y="1730781"/>
                    <a:ext cx="631840" cy="369332"/>
                  </a:xfrm>
                  <a:prstGeom prst="rect">
                    <a:avLst/>
                  </a:prstGeom>
                  <a:blipFill rotWithShape="1">
                    <a:blip r:embed="rId2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0" name="TextBox 79"/>
                  <p:cNvSpPr txBox="1"/>
                  <p:nvPr/>
                </p:nvSpPr>
                <p:spPr>
                  <a:xfrm>
                    <a:off x="7500932" y="1876182"/>
                    <a:ext cx="63184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8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𝚫</m:t>
                          </m:r>
                          <m:sSub>
                            <m:sSubPr>
                              <m:ctrlPr>
                                <a:rPr lang="el-GR" sz="1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1800" b="1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sz="1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sub>
                          </m:sSub>
                        </m:oMath>
                      </m:oMathPara>
                    </a14:m>
                    <a:endParaRPr lang="el-GR" sz="1800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0" name="TextBox 7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500932" y="1876182"/>
                    <a:ext cx="631840" cy="369332"/>
                  </a:xfrm>
                  <a:prstGeom prst="rect">
                    <a:avLst/>
                  </a:prstGeom>
                  <a:blipFill>
                    <a:blip r:embed="rId23"/>
                    <a:stretch>
                      <a:fillRect b="-1667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" name="Ευθύγραμμο βέλος σύνδεσης 4"/>
              <p:cNvCxnSpPr/>
              <p:nvPr/>
            </p:nvCxnSpPr>
            <p:spPr bwMode="auto">
              <a:xfrm>
                <a:off x="3092450" y="3126756"/>
                <a:ext cx="540000" cy="144000"/>
              </a:xfrm>
              <a:prstGeom prst="straightConnector1">
                <a:avLst/>
              </a:prstGeom>
              <a:solidFill>
                <a:schemeClr val="bg1"/>
              </a:solidFill>
              <a:ln w="412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56" name="Ευθύγραμμο βέλος σύνδεσης 55"/>
              <p:cNvCxnSpPr/>
              <p:nvPr/>
            </p:nvCxnSpPr>
            <p:spPr bwMode="auto">
              <a:xfrm flipV="1">
                <a:off x="3671952" y="2964294"/>
                <a:ext cx="612000" cy="324000"/>
              </a:xfrm>
              <a:prstGeom prst="straightConnector1">
                <a:avLst/>
              </a:prstGeom>
              <a:solidFill>
                <a:schemeClr val="bg1"/>
              </a:solidFill>
              <a:ln w="412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59" name="Ευθύγραμμο βέλος σύνδεσης 58"/>
              <p:cNvCxnSpPr/>
              <p:nvPr/>
            </p:nvCxnSpPr>
            <p:spPr bwMode="auto">
              <a:xfrm flipV="1">
                <a:off x="4283967" y="2276872"/>
                <a:ext cx="684000" cy="684000"/>
              </a:xfrm>
              <a:prstGeom prst="straightConnector1">
                <a:avLst/>
              </a:prstGeom>
              <a:solidFill>
                <a:schemeClr val="bg1"/>
              </a:solidFill>
              <a:ln w="412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60" name="Ευθύγραμμο βέλος σύνδεσης 59"/>
              <p:cNvCxnSpPr/>
              <p:nvPr/>
            </p:nvCxnSpPr>
            <p:spPr bwMode="auto">
              <a:xfrm flipV="1">
                <a:off x="4982340" y="1725986"/>
                <a:ext cx="576000" cy="540000"/>
              </a:xfrm>
              <a:prstGeom prst="straightConnector1">
                <a:avLst/>
              </a:prstGeom>
              <a:solidFill>
                <a:schemeClr val="bg1"/>
              </a:solidFill>
              <a:ln w="412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61" name="Ευθύγραμμο βέλος σύνδεσης 60"/>
              <p:cNvCxnSpPr/>
              <p:nvPr/>
            </p:nvCxnSpPr>
            <p:spPr bwMode="auto">
              <a:xfrm flipV="1">
                <a:off x="5609888" y="1447800"/>
                <a:ext cx="802708" cy="282981"/>
              </a:xfrm>
              <a:prstGeom prst="straightConnector1">
                <a:avLst/>
              </a:prstGeom>
              <a:solidFill>
                <a:schemeClr val="bg1"/>
              </a:solidFill>
              <a:ln w="412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62" name="Ευθύγραμμο βέλος σύνδεσης 61"/>
              <p:cNvCxnSpPr/>
              <p:nvPr/>
            </p:nvCxnSpPr>
            <p:spPr bwMode="auto">
              <a:xfrm>
                <a:off x="6465980" y="1452126"/>
                <a:ext cx="720000" cy="252000"/>
              </a:xfrm>
              <a:prstGeom prst="straightConnector1">
                <a:avLst/>
              </a:prstGeom>
              <a:solidFill>
                <a:schemeClr val="bg1"/>
              </a:solidFill>
              <a:ln w="412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3" name="Ευθύγραμμο βέλος σύνδεσης 62"/>
              <p:cNvCxnSpPr/>
              <p:nvPr/>
            </p:nvCxnSpPr>
            <p:spPr bwMode="auto">
              <a:xfrm>
                <a:off x="7252813" y="1784164"/>
                <a:ext cx="612000" cy="792000"/>
              </a:xfrm>
              <a:prstGeom prst="straightConnector1">
                <a:avLst/>
              </a:prstGeom>
              <a:solidFill>
                <a:schemeClr val="bg1"/>
              </a:solidFill>
              <a:ln w="412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8" name="TextBox 77"/>
                  <p:cNvSpPr txBox="1"/>
                  <p:nvPr/>
                </p:nvSpPr>
                <p:spPr>
                  <a:xfrm>
                    <a:off x="5524336" y="1268760"/>
                    <a:ext cx="63184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8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𝚫</m:t>
                          </m:r>
                          <m:sSub>
                            <m:sSubPr>
                              <m:ctrlPr>
                                <a:rPr lang="el-GR" sz="1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1800" b="1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𝟓</m:t>
                              </m:r>
                            </m:sub>
                          </m:sSub>
                        </m:oMath>
                      </m:oMathPara>
                    </a14:m>
                    <a:endParaRPr lang="el-GR" sz="1800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8" name="TextBox 7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524336" y="1268760"/>
                    <a:ext cx="631840" cy="369332"/>
                  </a:xfrm>
                  <a:prstGeom prst="rect">
                    <a:avLst/>
                  </a:prstGeom>
                  <a:blipFill rotWithShape="1">
                    <a:blip r:embed="rId24"/>
                    <a:stretch>
                      <a:fillRect b="-1639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9" name="TextBox 78"/>
                  <p:cNvSpPr txBox="1"/>
                  <p:nvPr/>
                </p:nvSpPr>
                <p:spPr>
                  <a:xfrm>
                    <a:off x="6651612" y="1268760"/>
                    <a:ext cx="63184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8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𝚫</m:t>
                          </m:r>
                          <m:sSub>
                            <m:sSubPr>
                              <m:ctrlPr>
                                <a:rPr lang="el-GR" sz="1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1800" b="1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𝟔</m:t>
                              </m:r>
                            </m:sub>
                          </m:sSub>
                        </m:oMath>
                      </m:oMathPara>
                    </a14:m>
                    <a:endParaRPr lang="el-GR" sz="1800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9" name="TextBox 7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651612" y="1268760"/>
                    <a:ext cx="631840" cy="369332"/>
                  </a:xfrm>
                  <a:prstGeom prst="rect">
                    <a:avLst/>
                  </a:prstGeom>
                  <a:blipFill rotWithShape="1">
                    <a:blip r:embed="rId2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B67B1BF8-8B39-4896-BB9C-79CBBD3048C9}"/>
              </a:ext>
            </a:extLst>
          </p:cNvPr>
          <p:cNvGrpSpPr/>
          <p:nvPr/>
        </p:nvGrpSpPr>
        <p:grpSpPr>
          <a:xfrm>
            <a:off x="35496" y="5446965"/>
            <a:ext cx="2225805" cy="646331"/>
            <a:chOff x="35496" y="4942909"/>
            <a:chExt cx="2225805" cy="646331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3222AD73-C51E-4A45-80BD-53FEBFD82D2C}"/>
                </a:ext>
              </a:extLst>
            </p:cNvPr>
            <p:cNvSpPr txBox="1"/>
            <p:nvPr/>
          </p:nvSpPr>
          <p:spPr>
            <a:xfrm>
              <a:off x="1704456" y="4942909"/>
              <a:ext cx="556845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+</a:t>
              </a:r>
              <a:endParaRPr lang="en-GB" sz="3600" dirty="0"/>
            </a:p>
          </p:txBody>
        </p:sp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5AB95EC8-605F-4BA6-A0D8-A451A62C035E}"/>
                </a:ext>
              </a:extLst>
            </p:cNvPr>
            <p:cNvCxnSpPr/>
            <p:nvPr/>
          </p:nvCxnSpPr>
          <p:spPr bwMode="auto">
            <a:xfrm>
              <a:off x="35496" y="5445224"/>
              <a:ext cx="2016224" cy="0"/>
            </a:xfrm>
            <a:prstGeom prst="line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59E1389-D256-4F86-9E81-0A5760EAAA49}"/>
              </a:ext>
            </a:extLst>
          </p:cNvPr>
          <p:cNvGrpSpPr/>
          <p:nvPr/>
        </p:nvGrpSpPr>
        <p:grpSpPr>
          <a:xfrm>
            <a:off x="827584" y="3091519"/>
            <a:ext cx="801419" cy="2857761"/>
            <a:chOff x="827584" y="3091519"/>
            <a:chExt cx="801419" cy="2857761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93B220F-2ED2-4BDB-9C57-EA3B774F38B0}"/>
                </a:ext>
              </a:extLst>
            </p:cNvPr>
            <p:cNvCxnSpPr/>
            <p:nvPr/>
          </p:nvCxnSpPr>
          <p:spPr bwMode="auto">
            <a:xfrm>
              <a:off x="827584" y="3091519"/>
              <a:ext cx="216024" cy="286064"/>
            </a:xfrm>
            <a:prstGeom prst="line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10D8BCD5-6D88-4B7C-AF7D-977C70D95DBE}"/>
                </a:ext>
              </a:extLst>
            </p:cNvPr>
            <p:cNvCxnSpPr/>
            <p:nvPr/>
          </p:nvCxnSpPr>
          <p:spPr bwMode="auto">
            <a:xfrm>
              <a:off x="1331640" y="3514275"/>
              <a:ext cx="216024" cy="286064"/>
            </a:xfrm>
            <a:prstGeom prst="line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32E43988-EE0E-4EC8-9ADC-90954E110793}"/>
                </a:ext>
              </a:extLst>
            </p:cNvPr>
            <p:cNvCxnSpPr/>
            <p:nvPr/>
          </p:nvCxnSpPr>
          <p:spPr bwMode="auto">
            <a:xfrm>
              <a:off x="890261" y="3514275"/>
              <a:ext cx="216024" cy="286064"/>
            </a:xfrm>
            <a:prstGeom prst="line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81D9272D-4A8F-47E8-8966-792C91912D17}"/>
                </a:ext>
              </a:extLst>
            </p:cNvPr>
            <p:cNvCxnSpPr/>
            <p:nvPr/>
          </p:nvCxnSpPr>
          <p:spPr bwMode="auto">
            <a:xfrm>
              <a:off x="1359633" y="3946323"/>
              <a:ext cx="216024" cy="286064"/>
            </a:xfrm>
            <a:prstGeom prst="line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2E959B53-1D96-4E40-AB52-F2E52E22D46A}"/>
                </a:ext>
              </a:extLst>
            </p:cNvPr>
            <p:cNvCxnSpPr/>
            <p:nvPr/>
          </p:nvCxnSpPr>
          <p:spPr bwMode="auto">
            <a:xfrm>
              <a:off x="864908" y="3938882"/>
              <a:ext cx="216024" cy="286064"/>
            </a:xfrm>
            <a:prstGeom prst="line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B03B2770-BC50-40F7-B236-9074356FCD12}"/>
                </a:ext>
              </a:extLst>
            </p:cNvPr>
            <p:cNvCxnSpPr/>
            <p:nvPr/>
          </p:nvCxnSpPr>
          <p:spPr bwMode="auto">
            <a:xfrm>
              <a:off x="1378295" y="4397033"/>
              <a:ext cx="216024" cy="286064"/>
            </a:xfrm>
            <a:prstGeom prst="line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DD50872D-964C-4668-B6B5-B36D85C1DBC4}"/>
                </a:ext>
              </a:extLst>
            </p:cNvPr>
            <p:cNvCxnSpPr/>
            <p:nvPr/>
          </p:nvCxnSpPr>
          <p:spPr bwMode="auto">
            <a:xfrm>
              <a:off x="883570" y="4397033"/>
              <a:ext cx="216024" cy="286064"/>
            </a:xfrm>
            <a:prstGeom prst="line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3E9A2F88-F87B-4A42-BF11-5704B0BD9178}"/>
                </a:ext>
              </a:extLst>
            </p:cNvPr>
            <p:cNvCxnSpPr/>
            <p:nvPr/>
          </p:nvCxnSpPr>
          <p:spPr bwMode="auto">
            <a:xfrm>
              <a:off x="1412979" y="4810419"/>
              <a:ext cx="216024" cy="286064"/>
            </a:xfrm>
            <a:prstGeom prst="line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513F8C96-7AF3-4AF9-9525-E785E9422408}"/>
                </a:ext>
              </a:extLst>
            </p:cNvPr>
            <p:cNvCxnSpPr/>
            <p:nvPr/>
          </p:nvCxnSpPr>
          <p:spPr bwMode="auto">
            <a:xfrm>
              <a:off x="908923" y="4807779"/>
              <a:ext cx="216024" cy="286064"/>
            </a:xfrm>
            <a:prstGeom prst="line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B8F70BDA-E875-420B-862F-FD89D5324BE7}"/>
                </a:ext>
              </a:extLst>
            </p:cNvPr>
            <p:cNvCxnSpPr/>
            <p:nvPr/>
          </p:nvCxnSpPr>
          <p:spPr bwMode="auto">
            <a:xfrm>
              <a:off x="1391677" y="5259161"/>
              <a:ext cx="216024" cy="286064"/>
            </a:xfrm>
            <a:prstGeom prst="line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0323C016-BD46-4C6E-9C6C-492D4F607055}"/>
                </a:ext>
              </a:extLst>
            </p:cNvPr>
            <p:cNvCxnSpPr/>
            <p:nvPr/>
          </p:nvCxnSpPr>
          <p:spPr bwMode="auto">
            <a:xfrm>
              <a:off x="902232" y="5267148"/>
              <a:ext cx="216024" cy="286064"/>
            </a:xfrm>
            <a:prstGeom prst="line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46237EF4-FE79-4E60-9C50-AA79BB4AF5D6}"/>
                </a:ext>
              </a:extLst>
            </p:cNvPr>
            <p:cNvCxnSpPr/>
            <p:nvPr/>
          </p:nvCxnSpPr>
          <p:spPr bwMode="auto">
            <a:xfrm>
              <a:off x="1394317" y="5663216"/>
              <a:ext cx="216024" cy="286064"/>
            </a:xfrm>
            <a:prstGeom prst="line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B063552F-5833-4502-86A7-9C0FB57C9671}"/>
                  </a:ext>
                </a:extLst>
              </p:cNvPr>
              <p:cNvSpPr txBox="1"/>
              <p:nvPr/>
            </p:nvSpPr>
            <p:spPr>
              <a:xfrm>
                <a:off x="35495" y="6239273"/>
                <a:ext cx="573310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𝚫</m:t>
                      </m:r>
                      <m:acc>
                        <m:accPr>
                          <m:chr m:val="⃗"/>
                          <m:ctrlP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𝚫</m:t>
                      </m:r>
                      <m:sSub>
                        <m:sSubPr>
                          <m:ctrlP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b="1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𝚫</m:t>
                      </m:r>
                      <m:sSub>
                        <m:sSubPr>
                          <m:ctrlP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b="1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𝚫</m:t>
                      </m:r>
                      <m:sSub>
                        <m:sSubPr>
                          <m:ctrlP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b="1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𝚫</m:t>
                      </m:r>
                      <m:sSub>
                        <m:sSubPr>
                          <m:ctrlP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b="1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𝚫</m:t>
                      </m:r>
                      <m:sSub>
                        <m:sSubPr>
                          <m:ctrlP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b="1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𝚫</m:t>
                      </m:r>
                      <m:sSub>
                        <m:sSubPr>
                          <m:ctrlP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b="1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𝚫</m:t>
                      </m:r>
                      <m:sSub>
                        <m:sSubPr>
                          <m:ctrlP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b="1" i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B063552F-5833-4502-86A7-9C0FB57C96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5" y="6239273"/>
                <a:ext cx="5733102" cy="307777"/>
              </a:xfrm>
              <a:prstGeom prst="rect">
                <a:avLst/>
              </a:prstGeom>
              <a:blipFill>
                <a:blip r:embed="rId26"/>
                <a:stretch>
                  <a:fillRect l="-1702" b="-2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C8183939-0C9C-4342-BA9C-7FF838A5EE78}"/>
                  </a:ext>
                </a:extLst>
              </p:cNvPr>
              <p:cNvSpPr txBox="1"/>
              <p:nvPr/>
            </p:nvSpPr>
            <p:spPr>
              <a:xfrm>
                <a:off x="5652120" y="6165304"/>
                <a:ext cx="1170109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𝟖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C8183939-0C9C-4342-BA9C-7FF838A5EE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6165304"/>
                <a:ext cx="1170109" cy="400110"/>
              </a:xfrm>
              <a:prstGeom prst="rect">
                <a:avLst/>
              </a:prstGeom>
              <a:blipFill>
                <a:blip r:embed="rId27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3D9AF01-5A15-4915-924D-34058D1A2E11}"/>
              </a:ext>
            </a:extLst>
          </p:cNvPr>
          <p:cNvCxnSpPr>
            <a:stCxn id="12297" idx="1"/>
            <a:endCxn id="67" idx="7"/>
          </p:cNvCxnSpPr>
          <p:nvPr/>
        </p:nvCxnSpPr>
        <p:spPr bwMode="auto">
          <a:xfrm flipV="1">
            <a:off x="3092450" y="2588298"/>
            <a:ext cx="4810579" cy="535902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/>
      <p:bldP spid="10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9"/>
          <p:cNvSpPr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 ΜΕΣΗ ΤΑΧΥΤΗΤΑ</a:t>
            </a:r>
          </a:p>
        </p:txBody>
      </p:sp>
      <p:sp>
        <p:nvSpPr>
          <p:cNvPr id="15424" name="Text Box 64"/>
          <p:cNvSpPr txBox="1">
            <a:spLocks noChangeArrowheads="1"/>
          </p:cNvSpPr>
          <p:nvPr/>
        </p:nvSpPr>
        <p:spPr bwMode="auto">
          <a:xfrm>
            <a:off x="4205064" y="6172200"/>
            <a:ext cx="33912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400" dirty="0"/>
              <a:t>Μονάδα Ταχύτητας:</a:t>
            </a:r>
            <a:r>
              <a:rPr lang="en-US" altLang="el-GR" sz="2400" dirty="0"/>
              <a:t>  </a:t>
            </a:r>
            <a:r>
              <a:rPr lang="en-US" altLang="el-GR" sz="2400" dirty="0">
                <a:solidFill>
                  <a:srgbClr val="0000FF"/>
                </a:solidFill>
              </a:rPr>
              <a:t>m/s</a:t>
            </a:r>
            <a:endParaRPr lang="el-GR" altLang="el-GR" sz="2400" dirty="0"/>
          </a:p>
        </p:txBody>
      </p:sp>
      <p:grpSp>
        <p:nvGrpSpPr>
          <p:cNvPr id="5" name="Group 79"/>
          <p:cNvGrpSpPr>
            <a:grpSpLocks/>
          </p:cNvGrpSpPr>
          <p:nvPr/>
        </p:nvGrpSpPr>
        <p:grpSpPr bwMode="auto">
          <a:xfrm>
            <a:off x="2257425" y="2590800"/>
            <a:ext cx="914400" cy="609600"/>
            <a:chOff x="1104" y="1632"/>
            <a:chExt cx="576" cy="384"/>
          </a:xfrm>
        </p:grpSpPr>
        <p:sp>
          <p:nvSpPr>
            <p:cNvPr id="13334" name="Text Box 47"/>
            <p:cNvSpPr txBox="1">
              <a:spLocks noChangeArrowheads="1"/>
            </p:cNvSpPr>
            <p:nvPr/>
          </p:nvSpPr>
          <p:spPr bwMode="auto">
            <a:xfrm>
              <a:off x="1104" y="1632"/>
              <a:ext cx="576" cy="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0"/>
                </a:spcBef>
                <a:buFontTx/>
                <a:buNone/>
              </a:pPr>
              <a:r>
                <a:rPr lang="en-US" altLang="el-GR" sz="1800" i="1" dirty="0" err="1"/>
                <a:t>t</a:t>
              </a:r>
              <a:r>
                <a:rPr lang="en-US" altLang="el-GR" sz="1800" baseline="-25000" dirty="0" err="1"/>
                <a:t>i</a:t>
              </a:r>
              <a:endParaRPr lang="en-US" altLang="el-GR" sz="1800" dirty="0"/>
            </a:p>
            <a:p>
              <a:pPr algn="ctr" eaLnBrk="1" hangingPunct="1">
                <a:lnSpc>
                  <a:spcPct val="95000"/>
                </a:lnSpc>
                <a:spcBef>
                  <a:spcPct val="0"/>
                </a:spcBef>
                <a:buFontTx/>
                <a:buNone/>
              </a:pPr>
              <a:r>
                <a:rPr lang="en-US" altLang="el-GR" sz="1800" dirty="0"/>
                <a:t>(</a:t>
              </a:r>
              <a:r>
                <a:rPr lang="en-US" altLang="el-GR" sz="1800" i="1" dirty="0" err="1"/>
                <a:t>x</a:t>
              </a:r>
              <a:r>
                <a:rPr lang="en-US" altLang="el-GR" sz="1800" baseline="-25000" dirty="0" err="1"/>
                <a:t>i</a:t>
              </a:r>
              <a:r>
                <a:rPr lang="en-US" altLang="el-GR" sz="1800" i="1" dirty="0" err="1"/>
                <a:t>,y</a:t>
              </a:r>
              <a:r>
                <a:rPr lang="en-US" altLang="el-GR" sz="1800" baseline="-25000" dirty="0" err="1"/>
                <a:t>i</a:t>
              </a:r>
              <a:r>
                <a:rPr lang="en-US" altLang="el-GR" sz="1800" dirty="0"/>
                <a:t>)</a:t>
              </a:r>
              <a:endParaRPr lang="el-GR" altLang="el-GR" sz="1800" dirty="0"/>
            </a:p>
          </p:txBody>
        </p:sp>
        <p:sp>
          <p:nvSpPr>
            <p:cNvPr id="13335" name="Oval 45"/>
            <p:cNvSpPr>
              <a:spLocks noChangeArrowheads="1"/>
            </p:cNvSpPr>
            <p:nvPr/>
          </p:nvSpPr>
          <p:spPr bwMode="auto">
            <a:xfrm>
              <a:off x="1584" y="1920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</p:grpSp>
      <p:grpSp>
        <p:nvGrpSpPr>
          <p:cNvPr id="17" name="Ομάδα 16"/>
          <p:cNvGrpSpPr/>
          <p:nvPr/>
        </p:nvGrpSpPr>
        <p:grpSpPr>
          <a:xfrm>
            <a:off x="111643" y="1124744"/>
            <a:ext cx="8698982" cy="1618456"/>
            <a:chOff x="111643" y="1124744"/>
            <a:chExt cx="8698982" cy="1618456"/>
          </a:xfrm>
        </p:grpSpPr>
        <p:sp>
          <p:nvSpPr>
            <p:cNvPr id="15422" name="Text Box 62"/>
            <p:cNvSpPr txBox="1">
              <a:spLocks noChangeArrowheads="1"/>
            </p:cNvSpPr>
            <p:nvPr/>
          </p:nvSpPr>
          <p:spPr bwMode="auto">
            <a:xfrm>
              <a:off x="111643" y="1124744"/>
              <a:ext cx="35554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2000" dirty="0"/>
                <a:t>Χρονικό Διάστημα</a:t>
              </a:r>
              <a:r>
                <a:rPr lang="el-GR" altLang="el-GR" sz="2400" dirty="0"/>
                <a:t>:  </a:t>
              </a:r>
              <a:r>
                <a:rPr lang="el-GR" altLang="el-GR" sz="2400" dirty="0">
                  <a:solidFill>
                    <a:srgbClr val="0000FF"/>
                  </a:solidFill>
                </a:rPr>
                <a:t>Δ</a:t>
              </a:r>
              <a:r>
                <a:rPr lang="en-US" altLang="el-GR" sz="2400" i="1" dirty="0">
                  <a:solidFill>
                    <a:srgbClr val="0000FF"/>
                  </a:solidFill>
                </a:rPr>
                <a:t>t = </a:t>
              </a:r>
              <a:r>
                <a:rPr lang="en-US" altLang="el-GR" sz="2400" i="1" dirty="0" err="1">
                  <a:solidFill>
                    <a:srgbClr val="0000FF"/>
                  </a:solidFill>
                </a:rPr>
                <a:t>t</a:t>
              </a:r>
              <a:r>
                <a:rPr lang="en-US" altLang="el-GR" sz="2400" baseline="-25000" dirty="0" err="1">
                  <a:solidFill>
                    <a:srgbClr val="0000FF"/>
                  </a:solidFill>
                </a:rPr>
                <a:t>f</a:t>
              </a:r>
              <a:r>
                <a:rPr lang="en-US" altLang="el-GR" sz="2400" i="1" dirty="0">
                  <a:solidFill>
                    <a:srgbClr val="0000FF"/>
                  </a:solidFill>
                </a:rPr>
                <a:t> – </a:t>
              </a:r>
              <a:r>
                <a:rPr lang="en-US" altLang="el-GR" sz="2400" i="1" dirty="0" err="1">
                  <a:solidFill>
                    <a:srgbClr val="0000FF"/>
                  </a:solidFill>
                </a:rPr>
                <a:t>t</a:t>
              </a:r>
              <a:r>
                <a:rPr lang="en-US" altLang="el-GR" sz="2400" baseline="-25000" dirty="0" err="1">
                  <a:solidFill>
                    <a:srgbClr val="0000FF"/>
                  </a:solidFill>
                </a:rPr>
                <a:t>i</a:t>
              </a:r>
              <a:r>
                <a:rPr lang="en-US" altLang="el-GR" sz="2400" i="1" dirty="0">
                  <a:solidFill>
                    <a:srgbClr val="0000FF"/>
                  </a:solidFill>
                </a:rPr>
                <a:t> </a:t>
              </a:r>
              <a:endParaRPr lang="el-GR" altLang="el-GR" sz="2400" dirty="0">
                <a:solidFill>
                  <a:srgbClr val="0000FF"/>
                </a:solidFill>
              </a:endParaRPr>
            </a:p>
          </p:txBody>
        </p:sp>
        <p:grpSp>
          <p:nvGrpSpPr>
            <p:cNvPr id="6" name="Group 80"/>
            <p:cNvGrpSpPr>
              <a:grpSpLocks/>
            </p:cNvGrpSpPr>
            <p:nvPr/>
          </p:nvGrpSpPr>
          <p:grpSpPr bwMode="auto">
            <a:xfrm>
              <a:off x="7820025" y="2133600"/>
              <a:ext cx="990600" cy="609600"/>
              <a:chOff x="4608" y="1344"/>
              <a:chExt cx="624" cy="384"/>
            </a:xfrm>
          </p:grpSpPr>
          <p:sp>
            <p:nvSpPr>
              <p:cNvPr id="13332" name="Text Box 52"/>
              <p:cNvSpPr txBox="1">
                <a:spLocks noChangeArrowheads="1"/>
              </p:cNvSpPr>
              <p:nvPr/>
            </p:nvSpPr>
            <p:spPr bwMode="auto">
              <a:xfrm>
                <a:off x="4656" y="1344"/>
                <a:ext cx="576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lnSpc>
                    <a:spcPct val="110000"/>
                  </a:lnSpc>
                  <a:spcAft>
                    <a:spcPct val="50000"/>
                  </a:spcAft>
                  <a:buFontTx/>
                  <a:buNone/>
                </a:pPr>
                <a:r>
                  <a:rPr lang="en-US" altLang="el-GR" sz="1800" i="1" dirty="0" err="1"/>
                  <a:t>t</a:t>
                </a:r>
                <a:r>
                  <a:rPr lang="en-US" altLang="el-GR" sz="1800" baseline="-25000" dirty="0" err="1"/>
                  <a:t>f</a:t>
                </a:r>
                <a:r>
                  <a:rPr lang="en-US" altLang="el-GR" sz="1800" baseline="-25000" dirty="0"/>
                  <a:t> </a:t>
                </a:r>
                <a:r>
                  <a:rPr lang="el-GR" altLang="el-GR" sz="1800" i="1" dirty="0"/>
                  <a:t>=</a:t>
                </a:r>
                <a:r>
                  <a:rPr lang="en-US" altLang="el-GR" sz="1800" i="1" dirty="0" err="1"/>
                  <a:t>t</a:t>
                </a:r>
                <a:r>
                  <a:rPr lang="en-US" altLang="el-GR" sz="1800" baseline="-25000" dirty="0" err="1"/>
                  <a:t>i</a:t>
                </a:r>
                <a:r>
                  <a:rPr lang="en-US" altLang="el-GR" sz="1800" i="1" dirty="0"/>
                  <a:t>+</a:t>
                </a:r>
                <a:r>
                  <a:rPr lang="el-GR" altLang="el-GR" sz="1800" b="0" dirty="0"/>
                  <a:t>Δ</a:t>
                </a:r>
                <a:r>
                  <a:rPr lang="en-US" altLang="el-GR" sz="1800" i="1" dirty="0"/>
                  <a:t>t</a:t>
                </a:r>
                <a:r>
                  <a:rPr lang="en-US" altLang="el-GR" sz="1800" i="1" baseline="-25000" dirty="0"/>
                  <a:t>  </a:t>
                </a:r>
                <a:r>
                  <a:rPr lang="en-US" altLang="el-GR" sz="1800" dirty="0"/>
                  <a:t>(</a:t>
                </a:r>
                <a:r>
                  <a:rPr lang="en-US" altLang="el-GR" sz="1800" i="1" dirty="0" err="1"/>
                  <a:t>x</a:t>
                </a:r>
                <a:r>
                  <a:rPr lang="en-US" altLang="el-GR" sz="1800" baseline="-25000" dirty="0" err="1"/>
                  <a:t>f</a:t>
                </a:r>
                <a:r>
                  <a:rPr lang="en-US" altLang="el-GR" sz="1800" i="1" dirty="0" err="1"/>
                  <a:t>,y</a:t>
                </a:r>
                <a:r>
                  <a:rPr lang="en-US" altLang="el-GR" sz="1800" baseline="-25000" dirty="0" err="1"/>
                  <a:t>f</a:t>
                </a:r>
                <a:r>
                  <a:rPr lang="en-US" altLang="el-GR" sz="1800" dirty="0"/>
                  <a:t>)</a:t>
                </a:r>
                <a:endParaRPr lang="el-GR" altLang="el-GR" sz="1800" dirty="0"/>
              </a:p>
            </p:txBody>
          </p:sp>
          <p:sp>
            <p:nvSpPr>
              <p:cNvPr id="13333" name="Oval 53"/>
              <p:cNvSpPr>
                <a:spLocks noChangeArrowheads="1"/>
              </p:cNvSpPr>
              <p:nvPr/>
            </p:nvSpPr>
            <p:spPr bwMode="auto">
              <a:xfrm>
                <a:off x="4608" y="1584"/>
                <a:ext cx="96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</p:grpSp>
      </p:grpSp>
      <p:grpSp>
        <p:nvGrpSpPr>
          <p:cNvPr id="8" name="Ομάδα 7"/>
          <p:cNvGrpSpPr/>
          <p:nvPr/>
        </p:nvGrpSpPr>
        <p:grpSpPr>
          <a:xfrm>
            <a:off x="3019425" y="685800"/>
            <a:ext cx="6019800" cy="5486400"/>
            <a:chOff x="3019425" y="685800"/>
            <a:chExt cx="6019800" cy="5486400"/>
          </a:xfrm>
        </p:grpSpPr>
        <p:grpSp>
          <p:nvGrpSpPr>
            <p:cNvPr id="13325" name="Group 78"/>
            <p:cNvGrpSpPr>
              <a:grpSpLocks/>
            </p:cNvGrpSpPr>
            <p:nvPr/>
          </p:nvGrpSpPr>
          <p:grpSpPr bwMode="auto">
            <a:xfrm>
              <a:off x="3019425" y="685800"/>
              <a:ext cx="6019800" cy="5486400"/>
              <a:chOff x="1584" y="432"/>
              <a:chExt cx="3792" cy="3456"/>
            </a:xfrm>
          </p:grpSpPr>
          <p:sp>
            <p:nvSpPr>
              <p:cNvPr id="13336" name="Freeform 41"/>
              <p:cNvSpPr>
                <a:spLocks/>
              </p:cNvSpPr>
              <p:nvPr/>
            </p:nvSpPr>
            <p:spPr bwMode="auto">
              <a:xfrm>
                <a:off x="1584" y="912"/>
                <a:ext cx="3168" cy="1180"/>
              </a:xfrm>
              <a:custGeom>
                <a:avLst/>
                <a:gdLst>
                  <a:gd name="T0" fmla="*/ 0 w 3168"/>
                  <a:gd name="T1" fmla="*/ 1004 h 1180"/>
                  <a:gd name="T2" fmla="*/ 181 w 3168"/>
                  <a:gd name="T3" fmla="*/ 1129 h 1180"/>
                  <a:gd name="T4" fmla="*/ 379 w 3168"/>
                  <a:gd name="T5" fmla="*/ 1162 h 1180"/>
                  <a:gd name="T6" fmla="*/ 724 w 3168"/>
                  <a:gd name="T7" fmla="*/ 1022 h 1180"/>
                  <a:gd name="T8" fmla="*/ 1267 w 3168"/>
                  <a:gd name="T9" fmla="*/ 479 h 1180"/>
                  <a:gd name="T10" fmla="*/ 1456 w 3168"/>
                  <a:gd name="T11" fmla="*/ 289 h 1180"/>
                  <a:gd name="T12" fmla="*/ 1802 w 3168"/>
                  <a:gd name="T13" fmla="*/ 59 h 1180"/>
                  <a:gd name="T14" fmla="*/ 2172 w 3168"/>
                  <a:gd name="T15" fmla="*/ 1 h 1180"/>
                  <a:gd name="T16" fmla="*/ 2386 w 3168"/>
                  <a:gd name="T17" fmla="*/ 51 h 1180"/>
                  <a:gd name="T18" fmla="*/ 2650 w 3168"/>
                  <a:gd name="T19" fmla="*/ 207 h 1180"/>
                  <a:gd name="T20" fmla="*/ 2864 w 3168"/>
                  <a:gd name="T21" fmla="*/ 421 h 1180"/>
                  <a:gd name="T22" fmla="*/ 3168 w 3168"/>
                  <a:gd name="T23" fmla="*/ 860 h 118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168"/>
                  <a:gd name="T37" fmla="*/ 0 h 1180"/>
                  <a:gd name="T38" fmla="*/ 3168 w 3168"/>
                  <a:gd name="T39" fmla="*/ 1180 h 118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168" h="1180">
                    <a:moveTo>
                      <a:pt x="0" y="1004"/>
                    </a:moveTo>
                    <a:cubicBezTo>
                      <a:pt x="30" y="1025"/>
                      <a:pt x="118" y="1103"/>
                      <a:pt x="181" y="1129"/>
                    </a:cubicBezTo>
                    <a:cubicBezTo>
                      <a:pt x="244" y="1155"/>
                      <a:pt x="289" y="1180"/>
                      <a:pt x="379" y="1162"/>
                    </a:cubicBezTo>
                    <a:cubicBezTo>
                      <a:pt x="469" y="1144"/>
                      <a:pt x="576" y="1136"/>
                      <a:pt x="724" y="1022"/>
                    </a:cubicBezTo>
                    <a:cubicBezTo>
                      <a:pt x="872" y="908"/>
                      <a:pt x="1145" y="601"/>
                      <a:pt x="1267" y="479"/>
                    </a:cubicBezTo>
                    <a:cubicBezTo>
                      <a:pt x="1389" y="357"/>
                      <a:pt x="1367" y="359"/>
                      <a:pt x="1456" y="289"/>
                    </a:cubicBezTo>
                    <a:cubicBezTo>
                      <a:pt x="1545" y="219"/>
                      <a:pt x="1683" y="107"/>
                      <a:pt x="1802" y="59"/>
                    </a:cubicBezTo>
                    <a:cubicBezTo>
                      <a:pt x="1921" y="11"/>
                      <a:pt x="2075" y="2"/>
                      <a:pt x="2172" y="1"/>
                    </a:cubicBezTo>
                    <a:cubicBezTo>
                      <a:pt x="2269" y="0"/>
                      <a:pt x="2306" y="17"/>
                      <a:pt x="2386" y="51"/>
                    </a:cubicBezTo>
                    <a:cubicBezTo>
                      <a:pt x="2466" y="85"/>
                      <a:pt x="2570" y="145"/>
                      <a:pt x="2650" y="207"/>
                    </a:cubicBezTo>
                    <a:cubicBezTo>
                      <a:pt x="2730" y="269"/>
                      <a:pt x="2778" y="312"/>
                      <a:pt x="2864" y="421"/>
                    </a:cubicBezTo>
                    <a:cubicBezTo>
                      <a:pt x="2950" y="530"/>
                      <a:pt x="3105" y="769"/>
                      <a:pt x="3168" y="860"/>
                    </a:cubicBezTo>
                  </a:path>
                </a:pathLst>
              </a:custGeom>
              <a:noFill/>
              <a:ln w="38100" cmpd="sng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337" name="Oval 42"/>
              <p:cNvSpPr>
                <a:spLocks noChangeArrowheads="1"/>
              </p:cNvSpPr>
              <p:nvPr/>
            </p:nvSpPr>
            <p:spPr bwMode="auto">
              <a:xfrm>
                <a:off x="2064" y="3216"/>
                <a:ext cx="96" cy="96"/>
              </a:xfrm>
              <a:prstGeom prst="ellipse">
                <a:avLst/>
              </a:pr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13338" name="Text Box 43"/>
              <p:cNvSpPr txBox="1">
                <a:spLocks noChangeArrowheads="1"/>
              </p:cNvSpPr>
              <p:nvPr/>
            </p:nvSpPr>
            <p:spPr bwMode="auto">
              <a:xfrm>
                <a:off x="2064" y="3312"/>
                <a:ext cx="14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>
                    <a:solidFill>
                      <a:srgbClr val="CC6600"/>
                    </a:solidFill>
                  </a:rPr>
                  <a:t>O</a:t>
                </a:r>
                <a:endParaRPr lang="el-GR" altLang="el-GR" sz="2400">
                  <a:solidFill>
                    <a:srgbClr val="CC6600"/>
                  </a:solidFill>
                </a:endParaRPr>
              </a:p>
            </p:txBody>
          </p:sp>
          <p:sp>
            <p:nvSpPr>
              <p:cNvPr id="13340" name="Line 70"/>
              <p:cNvSpPr>
                <a:spLocks noChangeShapeType="1"/>
              </p:cNvSpPr>
              <p:nvPr/>
            </p:nvSpPr>
            <p:spPr bwMode="auto">
              <a:xfrm>
                <a:off x="2112" y="432"/>
                <a:ext cx="0" cy="345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341" name="Line 71"/>
              <p:cNvSpPr>
                <a:spLocks noChangeShapeType="1"/>
              </p:cNvSpPr>
              <p:nvPr/>
            </p:nvSpPr>
            <p:spPr bwMode="auto">
              <a:xfrm>
                <a:off x="1824" y="3264"/>
                <a:ext cx="35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342" name="Text Box 72"/>
              <p:cNvSpPr txBox="1">
                <a:spLocks noChangeArrowheads="1"/>
              </p:cNvSpPr>
              <p:nvPr/>
            </p:nvSpPr>
            <p:spPr bwMode="auto">
              <a:xfrm>
                <a:off x="5136" y="3264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/>
                  <a:t>x</a:t>
                </a:r>
                <a:endParaRPr lang="el-GR" altLang="el-GR" sz="2400" i="1"/>
              </a:p>
            </p:txBody>
          </p:sp>
          <p:sp>
            <p:nvSpPr>
              <p:cNvPr id="13343" name="Text Box 73"/>
              <p:cNvSpPr txBox="1">
                <a:spLocks noChangeArrowheads="1"/>
              </p:cNvSpPr>
              <p:nvPr/>
            </p:nvSpPr>
            <p:spPr bwMode="auto">
              <a:xfrm>
                <a:off x="1872" y="432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/>
                  <a:t>y</a:t>
                </a:r>
                <a:endParaRPr lang="el-GR" altLang="el-GR" sz="2400" i="1"/>
              </a:p>
            </p:txBody>
          </p:sp>
          <p:sp>
            <p:nvSpPr>
              <p:cNvPr id="13344" name="Line 74"/>
              <p:cNvSpPr>
                <a:spLocks noChangeShapeType="1"/>
              </p:cNvSpPr>
              <p:nvPr/>
            </p:nvSpPr>
            <p:spPr bwMode="auto">
              <a:xfrm>
                <a:off x="2112" y="3264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346" name="Line 77"/>
              <p:cNvSpPr>
                <a:spLocks noChangeShapeType="1"/>
              </p:cNvSpPr>
              <p:nvPr/>
            </p:nvSpPr>
            <p:spPr bwMode="auto">
              <a:xfrm rot="-5400000">
                <a:off x="1896" y="3048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4278830" y="5157192"/>
                  <a:ext cx="38343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78830" y="5157192"/>
                  <a:ext cx="383438" cy="461665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t="-1316" r="-3492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3583325" y="4437112"/>
                  <a:ext cx="38985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83325" y="4437112"/>
                  <a:ext cx="389850" cy="46166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4688" t="-1316" r="-34375" b="-1184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Ομάδα 9"/>
          <p:cNvGrpSpPr/>
          <p:nvPr/>
        </p:nvGrpSpPr>
        <p:grpSpPr>
          <a:xfrm>
            <a:off x="3095625" y="3124200"/>
            <a:ext cx="1878131" cy="2057400"/>
            <a:chOff x="3095625" y="3124200"/>
            <a:chExt cx="1878131" cy="2057400"/>
          </a:xfrm>
        </p:grpSpPr>
        <p:sp>
          <p:nvSpPr>
            <p:cNvPr id="13349" name="Line 46"/>
            <p:cNvSpPr>
              <a:spLocks noChangeShapeType="1"/>
            </p:cNvSpPr>
            <p:nvPr/>
          </p:nvSpPr>
          <p:spPr bwMode="auto">
            <a:xfrm flipH="1" flipV="1">
              <a:off x="3095625" y="3124200"/>
              <a:ext cx="762000" cy="205740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>
                <a:ln>
                  <a:solidFill>
                    <a:srgbClr val="FF0000"/>
                  </a:solidFill>
                </a:ln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3229497" y="3429000"/>
                  <a:ext cx="1744259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29497" y="3429000"/>
                  <a:ext cx="1744259" cy="40011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t="-4615" r="-12937" b="-1076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" name="Ομάδα 10"/>
          <p:cNvGrpSpPr/>
          <p:nvPr/>
        </p:nvGrpSpPr>
        <p:grpSpPr>
          <a:xfrm>
            <a:off x="3857625" y="2590800"/>
            <a:ext cx="4814989" cy="2590800"/>
            <a:chOff x="3857625" y="2590800"/>
            <a:chExt cx="4814989" cy="2590800"/>
          </a:xfrm>
        </p:grpSpPr>
        <p:sp>
          <p:nvSpPr>
            <p:cNvPr id="13347" name="Line 49"/>
            <p:cNvSpPr>
              <a:spLocks noChangeShapeType="1"/>
            </p:cNvSpPr>
            <p:nvPr/>
          </p:nvSpPr>
          <p:spPr bwMode="auto">
            <a:xfrm flipV="1">
              <a:off x="3857625" y="2590800"/>
              <a:ext cx="4038600" cy="259080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>
                <a:ln>
                  <a:solidFill>
                    <a:srgbClr val="FF0000"/>
                  </a:solidFill>
                </a:ln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6875455" y="3117850"/>
                  <a:ext cx="1797159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75455" y="3117850"/>
                  <a:ext cx="1797159" cy="40011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t="-4545" r="-12542" b="-1060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" name="Ομάδα 12"/>
          <p:cNvGrpSpPr/>
          <p:nvPr/>
        </p:nvGrpSpPr>
        <p:grpSpPr>
          <a:xfrm>
            <a:off x="-8461" y="1839616"/>
            <a:ext cx="7853886" cy="1284584"/>
            <a:chOff x="-8461" y="1839616"/>
            <a:chExt cx="7853886" cy="1284584"/>
          </a:xfrm>
        </p:grpSpPr>
        <p:sp>
          <p:nvSpPr>
            <p:cNvPr id="13331" name="Line 54"/>
            <p:cNvSpPr>
              <a:spLocks noChangeShapeType="1"/>
            </p:cNvSpPr>
            <p:nvPr/>
          </p:nvSpPr>
          <p:spPr bwMode="auto">
            <a:xfrm flipV="1">
              <a:off x="3197225" y="2590800"/>
              <a:ext cx="4648200" cy="533400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-8461" y="1839616"/>
                  <a:ext cx="3360151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0" smtClean="0">
                            <a:latin typeface="Cambria Math"/>
                          </a:rPr>
                          <m:t>𝚳𝛆𝛕𝛂𝛕𝛐𝛑𝛊𝛔𝛈</m:t>
                        </m:r>
                        <m:r>
                          <a:rPr lang="en-US" b="1" i="0" smtClean="0">
                            <a:latin typeface="Cambria Math"/>
                          </a:rPr>
                          <m:t>:  </m:t>
                        </m:r>
                        <m:r>
                          <a:rPr lang="el-GR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𝚫</m:t>
                        </m:r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  <m:r>
                          <a:rPr lang="en-US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8461" y="1839616"/>
                  <a:ext cx="3360151" cy="400110"/>
                </a:xfrm>
                <a:prstGeom prst="rect">
                  <a:avLst/>
                </a:prstGeom>
                <a:blipFill rotWithShape="1">
                  <a:blip r:embed="rId21"/>
                  <a:stretch>
                    <a:fillRect l="-363" b="-1692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Ορθογώνιο 11"/>
                <p:cNvSpPr/>
                <p:nvPr/>
              </p:nvSpPr>
              <p:spPr>
                <a:xfrm>
                  <a:off x="5994443" y="2348880"/>
                  <a:ext cx="63350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400">
                            <a:solidFill>
                              <a:srgbClr val="0000FF"/>
                            </a:solidFill>
                            <a:latin typeface="Cambria Math"/>
                          </a:rPr>
                          <m:t>𝚫</m:t>
                        </m:r>
                        <m:acc>
                          <m:accPr>
                            <m:chr m:val="⃗"/>
                            <m:ctrlPr>
                              <a:rPr lang="el-GR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12" name="Ορθογώνιο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94443" y="2348880"/>
                  <a:ext cx="633507" cy="461665"/>
                </a:xfrm>
                <a:prstGeom prst="rect">
                  <a:avLst/>
                </a:prstGeom>
                <a:blipFill rotWithShape="1">
                  <a:blip r:embed="rId22"/>
                  <a:stretch>
                    <a:fillRect l="-192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8" name="Ομάδα 17"/>
          <p:cNvGrpSpPr/>
          <p:nvPr/>
        </p:nvGrpSpPr>
        <p:grpSpPr>
          <a:xfrm>
            <a:off x="19713" y="5445224"/>
            <a:ext cx="3616183" cy="1257723"/>
            <a:chOff x="19713" y="5445224"/>
            <a:chExt cx="3616183" cy="1257723"/>
          </a:xfrm>
        </p:grpSpPr>
        <p:sp>
          <p:nvSpPr>
            <p:cNvPr id="15" name="Ορθογώνιο 14"/>
            <p:cNvSpPr/>
            <p:nvPr/>
          </p:nvSpPr>
          <p:spPr>
            <a:xfrm>
              <a:off x="19713" y="5445224"/>
              <a:ext cx="361618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el-GR" dirty="0"/>
                <a:t>Ορισμός Μέσης Ταχύτητας</a:t>
              </a:r>
              <a:r>
                <a:rPr lang="el-GR" altLang="el-GR" sz="2400" dirty="0"/>
                <a:t>: 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971600" y="5877272"/>
                  <a:ext cx="1589859" cy="8256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40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2400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𝐚𝐯𝐠</m:t>
                            </m:r>
                          </m:sub>
                        </m:sSub>
                        <m:r>
                          <a:rPr lang="en-US" sz="2400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4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𝚫</m:t>
                            </m:r>
                            <m:acc>
                              <m:accPr>
                                <m:chr m:val="⃗"/>
                                <m:ctrlPr>
                                  <a:rPr lang="el-GR" sz="24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num>
                          <m:den>
                            <m:r>
                              <a:rPr lang="el-GR" sz="24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𝚫</m:t>
                            </m:r>
                            <m:r>
                              <a:rPr lang="en-US" sz="24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𝐭</m:t>
                            </m:r>
                          </m:den>
                        </m:f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1600" y="5877272"/>
                  <a:ext cx="1589859" cy="825675"/>
                </a:xfrm>
                <a:prstGeom prst="rect">
                  <a:avLst/>
                </a:prstGeom>
                <a:blipFill rotWithShape="1"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15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2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9"/>
          <p:cNvSpPr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 ΜΕΣΗ ΤΑΧΥΤΗΤΑ</a:t>
            </a:r>
          </a:p>
        </p:txBody>
      </p:sp>
      <p:grpSp>
        <p:nvGrpSpPr>
          <p:cNvPr id="14343" name="Group 79"/>
          <p:cNvGrpSpPr>
            <a:grpSpLocks/>
          </p:cNvGrpSpPr>
          <p:nvPr/>
        </p:nvGrpSpPr>
        <p:grpSpPr bwMode="auto">
          <a:xfrm>
            <a:off x="2362200" y="3605213"/>
            <a:ext cx="914400" cy="609600"/>
            <a:chOff x="1104" y="1632"/>
            <a:chExt cx="576" cy="384"/>
          </a:xfrm>
        </p:grpSpPr>
        <p:sp>
          <p:nvSpPr>
            <p:cNvPr id="14384" name="Text Box 47"/>
            <p:cNvSpPr txBox="1">
              <a:spLocks noChangeArrowheads="1"/>
            </p:cNvSpPr>
            <p:nvPr/>
          </p:nvSpPr>
          <p:spPr bwMode="auto">
            <a:xfrm>
              <a:off x="1104" y="1632"/>
              <a:ext cx="576" cy="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0"/>
                </a:spcBef>
                <a:buFontTx/>
                <a:buNone/>
              </a:pPr>
              <a:r>
                <a:rPr lang="en-US" altLang="el-GR" sz="1800" i="1" dirty="0" err="1"/>
                <a:t>t</a:t>
              </a:r>
              <a:r>
                <a:rPr lang="en-US" altLang="el-GR" sz="1800" i="1" baseline="-25000" dirty="0" err="1"/>
                <a:t>i</a:t>
              </a:r>
              <a:endParaRPr lang="en-US" altLang="el-GR" sz="1800" i="1" dirty="0"/>
            </a:p>
            <a:p>
              <a:pPr algn="ctr" eaLnBrk="1" hangingPunct="1">
                <a:lnSpc>
                  <a:spcPct val="95000"/>
                </a:lnSpc>
                <a:spcBef>
                  <a:spcPct val="0"/>
                </a:spcBef>
                <a:buFontTx/>
                <a:buNone/>
              </a:pPr>
              <a:r>
                <a:rPr lang="en-US" altLang="el-GR" sz="1800" dirty="0"/>
                <a:t>(</a:t>
              </a:r>
              <a:r>
                <a:rPr lang="en-US" altLang="el-GR" sz="1800" i="1" dirty="0" err="1"/>
                <a:t>x</a:t>
              </a:r>
              <a:r>
                <a:rPr lang="en-US" altLang="el-GR" sz="1800" baseline="-25000" dirty="0" err="1"/>
                <a:t>i</a:t>
              </a:r>
              <a:r>
                <a:rPr lang="en-US" altLang="el-GR" sz="1800" i="1" dirty="0" err="1"/>
                <a:t>,y</a:t>
              </a:r>
              <a:r>
                <a:rPr lang="en-US" altLang="el-GR" sz="1800" baseline="-25000" dirty="0" err="1"/>
                <a:t>i</a:t>
              </a:r>
              <a:r>
                <a:rPr lang="en-US" altLang="el-GR" sz="1800" dirty="0"/>
                <a:t>)</a:t>
              </a:r>
              <a:endParaRPr lang="el-GR" altLang="el-GR" sz="1800" dirty="0"/>
            </a:p>
          </p:txBody>
        </p:sp>
        <p:sp>
          <p:nvSpPr>
            <p:cNvPr id="14385" name="Oval 45"/>
            <p:cNvSpPr>
              <a:spLocks noChangeArrowheads="1"/>
            </p:cNvSpPr>
            <p:nvPr/>
          </p:nvSpPr>
          <p:spPr bwMode="auto">
            <a:xfrm>
              <a:off x="1584" y="1920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</p:grpSp>
      <p:grpSp>
        <p:nvGrpSpPr>
          <p:cNvPr id="14344" name="Group 80"/>
          <p:cNvGrpSpPr>
            <a:grpSpLocks/>
          </p:cNvGrpSpPr>
          <p:nvPr/>
        </p:nvGrpSpPr>
        <p:grpSpPr bwMode="auto">
          <a:xfrm>
            <a:off x="7820025" y="3148013"/>
            <a:ext cx="990600" cy="609600"/>
            <a:chOff x="4608" y="1344"/>
            <a:chExt cx="624" cy="384"/>
          </a:xfrm>
        </p:grpSpPr>
        <p:sp>
          <p:nvSpPr>
            <p:cNvPr id="14382" name="Text Box 52"/>
            <p:cNvSpPr txBox="1">
              <a:spLocks noChangeArrowheads="1"/>
            </p:cNvSpPr>
            <p:nvPr/>
          </p:nvSpPr>
          <p:spPr bwMode="auto">
            <a:xfrm>
              <a:off x="4656" y="1344"/>
              <a:ext cx="576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lnSpc>
                  <a:spcPct val="110000"/>
                </a:lnSpc>
                <a:spcAft>
                  <a:spcPct val="50000"/>
                </a:spcAft>
                <a:buFontTx/>
                <a:buNone/>
              </a:pPr>
              <a:r>
                <a:rPr lang="en-US" altLang="el-GR" sz="1800" i="1" dirty="0" err="1"/>
                <a:t>t</a:t>
              </a:r>
              <a:r>
                <a:rPr lang="en-US" altLang="el-GR" sz="1800" i="1" baseline="-25000" dirty="0" err="1"/>
                <a:t>f</a:t>
              </a:r>
              <a:r>
                <a:rPr lang="en-US" altLang="el-GR" sz="1800" i="1" baseline="-25000" dirty="0"/>
                <a:t> </a:t>
              </a:r>
              <a:r>
                <a:rPr lang="el-GR" altLang="el-GR" sz="1800" i="1" dirty="0"/>
                <a:t>=</a:t>
              </a:r>
              <a:r>
                <a:rPr lang="en-US" altLang="el-GR" sz="1800" i="1" dirty="0" err="1"/>
                <a:t>t</a:t>
              </a:r>
              <a:r>
                <a:rPr lang="en-US" altLang="el-GR" sz="1800" i="1" baseline="-25000" dirty="0" err="1"/>
                <a:t>i</a:t>
              </a:r>
              <a:r>
                <a:rPr lang="en-US" altLang="el-GR" sz="1800" i="1" dirty="0"/>
                <a:t>+</a:t>
              </a:r>
              <a:r>
                <a:rPr lang="el-GR" altLang="el-GR" sz="1800" b="0" dirty="0"/>
                <a:t>Δ</a:t>
              </a:r>
              <a:r>
                <a:rPr lang="en-US" altLang="el-GR" sz="1800" i="1" dirty="0"/>
                <a:t>t</a:t>
              </a:r>
              <a:r>
                <a:rPr lang="en-US" altLang="el-GR" sz="1800" i="1" baseline="-25000" dirty="0"/>
                <a:t>  </a:t>
              </a:r>
              <a:r>
                <a:rPr lang="en-US" altLang="el-GR" sz="1800" dirty="0"/>
                <a:t>(</a:t>
              </a:r>
              <a:r>
                <a:rPr lang="en-US" altLang="el-GR" sz="1800" i="1" dirty="0" err="1"/>
                <a:t>x</a:t>
              </a:r>
              <a:r>
                <a:rPr lang="en-US" altLang="el-GR" sz="1800" baseline="-25000" dirty="0" err="1"/>
                <a:t>f</a:t>
              </a:r>
              <a:r>
                <a:rPr lang="en-US" altLang="el-GR" sz="1800" i="1" dirty="0" err="1"/>
                <a:t>,y</a:t>
              </a:r>
              <a:r>
                <a:rPr lang="en-US" altLang="el-GR" sz="1800" baseline="-25000" dirty="0" err="1"/>
                <a:t>f</a:t>
              </a:r>
              <a:r>
                <a:rPr lang="en-US" altLang="el-GR" sz="1800" dirty="0"/>
                <a:t>)</a:t>
              </a:r>
              <a:endParaRPr lang="el-GR" altLang="el-GR" sz="1800" dirty="0"/>
            </a:p>
          </p:txBody>
        </p:sp>
        <p:sp>
          <p:nvSpPr>
            <p:cNvPr id="14383" name="Oval 53"/>
            <p:cNvSpPr>
              <a:spLocks noChangeArrowheads="1"/>
            </p:cNvSpPr>
            <p:nvPr/>
          </p:nvSpPr>
          <p:spPr bwMode="auto">
            <a:xfrm>
              <a:off x="4608" y="1584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</p:grpSp>
      <p:grpSp>
        <p:nvGrpSpPr>
          <p:cNvPr id="87" name="Ομάδα 86"/>
          <p:cNvGrpSpPr>
            <a:grpSpLocks/>
          </p:cNvGrpSpPr>
          <p:nvPr/>
        </p:nvGrpSpPr>
        <p:grpSpPr bwMode="auto">
          <a:xfrm>
            <a:off x="107949" y="1922463"/>
            <a:ext cx="2282191" cy="1884362"/>
            <a:chOff x="107504" y="1922802"/>
            <a:chExt cx="2160240" cy="1883991"/>
          </a:xfrm>
        </p:grpSpPr>
        <p:sp>
          <p:nvSpPr>
            <p:cNvPr id="14365" name="Ορθογώνιο 68"/>
            <p:cNvSpPr>
              <a:spLocks noChangeArrowheads="1"/>
            </p:cNvSpPr>
            <p:nvPr/>
          </p:nvSpPr>
          <p:spPr bwMode="auto">
            <a:xfrm>
              <a:off x="107504" y="1922802"/>
              <a:ext cx="2160240" cy="1476000"/>
            </a:xfrm>
            <a:prstGeom prst="rect">
              <a:avLst/>
            </a:prstGeom>
            <a:noFill/>
            <a:ln w="9525" algn="ctr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  <p:sp>
          <p:nvSpPr>
            <p:cNvPr id="14366" name="Βέλος προς τα κάτω 69"/>
            <p:cNvSpPr>
              <a:spLocks noChangeArrowheads="1"/>
            </p:cNvSpPr>
            <p:nvPr/>
          </p:nvSpPr>
          <p:spPr bwMode="auto">
            <a:xfrm>
              <a:off x="1059138" y="3374793"/>
              <a:ext cx="242316" cy="432000"/>
            </a:xfrm>
            <a:prstGeom prst="downArrow">
              <a:avLst>
                <a:gd name="adj1" fmla="val 50000"/>
                <a:gd name="adj2" fmla="val 50001"/>
              </a:avLst>
            </a:prstGeom>
            <a:solidFill>
              <a:schemeClr val="bg1"/>
            </a:solidFill>
            <a:ln w="9525" algn="ctr">
              <a:solidFill>
                <a:srgbClr val="0033CC"/>
              </a:solidFill>
              <a:round/>
              <a:headEnd/>
              <a:tailEnd/>
            </a:ln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</p:grpSp>
      <p:sp>
        <p:nvSpPr>
          <p:cNvPr id="79" name="TextBox 7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7504" y="2531317"/>
            <a:ext cx="1633139" cy="825675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grpSp>
        <p:nvGrpSpPr>
          <p:cNvPr id="88" name="Ομάδα 87"/>
          <p:cNvGrpSpPr>
            <a:grpSpLocks/>
          </p:cNvGrpSpPr>
          <p:nvPr/>
        </p:nvGrpSpPr>
        <p:grpSpPr bwMode="auto">
          <a:xfrm>
            <a:off x="684213" y="3933825"/>
            <a:ext cx="1060450" cy="1150938"/>
            <a:chOff x="683568" y="3933056"/>
            <a:chExt cx="1061444" cy="1152128"/>
          </a:xfrm>
        </p:grpSpPr>
        <p:sp>
          <p:nvSpPr>
            <p:cNvPr id="14363" name="Έλλειψη 79"/>
            <p:cNvSpPr>
              <a:spLocks noChangeArrowheads="1"/>
            </p:cNvSpPr>
            <p:nvPr/>
          </p:nvSpPr>
          <p:spPr bwMode="auto">
            <a:xfrm>
              <a:off x="1015144" y="3933056"/>
              <a:ext cx="488526" cy="903476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  <p:sp>
          <p:nvSpPr>
            <p:cNvPr id="82" name="TextBox 81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683568" y="4588573"/>
              <a:ext cx="1061444" cy="496611"/>
            </a:xfrm>
            <a:prstGeom prst="rect">
              <a:avLst/>
            </a:prstGeom>
            <a:blipFill rotWithShape="1">
              <a:blip r:embed="rId3"/>
              <a:stretch>
                <a:fillRect b="-7407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el-GR">
                  <a:noFill/>
                </a:rPr>
                <a:t> </a:t>
              </a:r>
            </a:p>
          </p:txBody>
        </p:sp>
      </p:grpSp>
      <p:grpSp>
        <p:nvGrpSpPr>
          <p:cNvPr id="89" name="Ομάδα 88"/>
          <p:cNvGrpSpPr>
            <a:grpSpLocks/>
          </p:cNvGrpSpPr>
          <p:nvPr/>
        </p:nvGrpSpPr>
        <p:grpSpPr bwMode="auto">
          <a:xfrm>
            <a:off x="1849438" y="3943350"/>
            <a:ext cx="1066800" cy="1206500"/>
            <a:chOff x="1849562" y="3943912"/>
            <a:chExt cx="1066254" cy="1205835"/>
          </a:xfrm>
        </p:grpSpPr>
        <p:sp>
          <p:nvSpPr>
            <p:cNvPr id="14361" name="Έλλειψη 80"/>
            <p:cNvSpPr>
              <a:spLocks noChangeArrowheads="1"/>
            </p:cNvSpPr>
            <p:nvPr/>
          </p:nvSpPr>
          <p:spPr bwMode="auto">
            <a:xfrm>
              <a:off x="1901462" y="3943912"/>
              <a:ext cx="488526" cy="903476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  <p:sp>
          <p:nvSpPr>
            <p:cNvPr id="83" name="TextBox 82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1849562" y="4653136"/>
              <a:ext cx="1066254" cy="496611"/>
            </a:xfrm>
            <a:prstGeom prst="rect">
              <a:avLst/>
            </a:prstGeom>
            <a:blipFill rotWithShape="1">
              <a:blip r:embed="rId4"/>
              <a:stretch>
                <a:fillRect b="-6098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el-GR">
                  <a:noFill/>
                </a:rPr>
                <a:t> </a:t>
              </a:r>
            </a:p>
          </p:txBody>
        </p:sp>
      </p:grpSp>
      <p:grpSp>
        <p:nvGrpSpPr>
          <p:cNvPr id="18" name="Ομάδα 17"/>
          <p:cNvGrpSpPr/>
          <p:nvPr/>
        </p:nvGrpSpPr>
        <p:grpSpPr>
          <a:xfrm>
            <a:off x="34289" y="692696"/>
            <a:ext cx="4075749" cy="5717858"/>
            <a:chOff x="34289" y="692696"/>
            <a:chExt cx="4075749" cy="5717858"/>
          </a:xfrm>
        </p:grpSpPr>
        <p:grpSp>
          <p:nvGrpSpPr>
            <p:cNvPr id="74" name="Ομάδα 73"/>
            <p:cNvGrpSpPr>
              <a:grpSpLocks/>
            </p:cNvGrpSpPr>
            <p:nvPr/>
          </p:nvGrpSpPr>
          <p:grpSpPr bwMode="auto">
            <a:xfrm>
              <a:off x="3059113" y="4117974"/>
              <a:ext cx="1050925" cy="2292580"/>
              <a:chOff x="3059832" y="4118173"/>
              <a:chExt cx="1050487" cy="2292475"/>
            </a:xfrm>
          </p:grpSpPr>
          <p:sp>
            <p:nvSpPr>
              <p:cNvPr id="14375" name="Text Box 47"/>
              <p:cNvSpPr txBox="1">
                <a:spLocks noChangeArrowheads="1"/>
              </p:cNvSpPr>
              <p:nvPr/>
            </p:nvSpPr>
            <p:spPr bwMode="auto">
              <a:xfrm>
                <a:off x="3059832" y="6118273"/>
                <a:ext cx="252000" cy="2923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9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2000" i="1" dirty="0">
                    <a:solidFill>
                      <a:srgbClr val="FF0000"/>
                    </a:solidFill>
                  </a:rPr>
                  <a:t>x</a:t>
                </a:r>
                <a:r>
                  <a:rPr lang="en-US" altLang="el-GR" sz="2000" baseline="-25000" dirty="0">
                    <a:solidFill>
                      <a:srgbClr val="FF0000"/>
                    </a:solidFill>
                  </a:rPr>
                  <a:t>i</a:t>
                </a:r>
                <a:endParaRPr lang="el-GR" altLang="el-GR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4376" name="Text Box 47"/>
              <p:cNvSpPr txBox="1">
                <a:spLocks noChangeArrowheads="1"/>
              </p:cNvSpPr>
              <p:nvPr/>
            </p:nvSpPr>
            <p:spPr bwMode="auto">
              <a:xfrm>
                <a:off x="3858319" y="4118173"/>
                <a:ext cx="252000" cy="2923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9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2000" i="1" dirty="0" err="1">
                    <a:solidFill>
                      <a:srgbClr val="FF0000"/>
                    </a:solidFill>
                  </a:rPr>
                  <a:t>y</a:t>
                </a:r>
                <a:r>
                  <a:rPr lang="en-US" altLang="el-GR" sz="2000" baseline="-25000" dirty="0" err="1">
                    <a:solidFill>
                      <a:srgbClr val="FF0000"/>
                    </a:solidFill>
                  </a:rPr>
                  <a:t>i</a:t>
                </a:r>
                <a:endParaRPr lang="el-GR" altLang="el-GR" sz="2000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14377" name="Ομάδα 72"/>
              <p:cNvGrpSpPr>
                <a:grpSpLocks/>
              </p:cNvGrpSpPr>
              <p:nvPr/>
            </p:nvGrpSpPr>
            <p:grpSpPr bwMode="auto">
              <a:xfrm>
                <a:off x="3096319" y="4139208"/>
                <a:ext cx="768348" cy="1992908"/>
                <a:chOff x="3096319" y="4139208"/>
                <a:chExt cx="768348" cy="1992908"/>
              </a:xfrm>
            </p:grpSpPr>
            <p:cxnSp>
              <p:nvCxnSpPr>
                <p:cNvPr id="14378" name="Ευθεία γραμμή σύνδεσης 48"/>
                <p:cNvCxnSpPr>
                  <a:cxnSpLocks noChangeShapeType="1"/>
                </p:cNvCxnSpPr>
                <p:nvPr/>
              </p:nvCxnSpPr>
              <p:spPr bwMode="auto">
                <a:xfrm>
                  <a:off x="3199656" y="4139208"/>
                  <a:ext cx="0" cy="1992908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4379" name="Ευθεία γραμμή σύνδεσης 56"/>
                <p:cNvCxnSpPr>
                  <a:cxnSpLocks noChangeShapeType="1"/>
                </p:cNvCxnSpPr>
                <p:nvPr/>
              </p:nvCxnSpPr>
              <p:spPr bwMode="auto">
                <a:xfrm>
                  <a:off x="3096319" y="4149080"/>
                  <a:ext cx="768348" cy="0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Box 65"/>
                <p:cNvSpPr txBox="1"/>
                <p:nvPr/>
              </p:nvSpPr>
              <p:spPr>
                <a:xfrm>
                  <a:off x="34289" y="692696"/>
                  <a:ext cx="205678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sz="24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24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6" name="TextBox 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289" y="692696"/>
                  <a:ext cx="2056780" cy="46166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t="-1333" r="-12760" b="-14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9" name="Ομάδα 18"/>
          <p:cNvGrpSpPr/>
          <p:nvPr/>
        </p:nvGrpSpPr>
        <p:grpSpPr>
          <a:xfrm>
            <a:off x="35496" y="1255086"/>
            <a:ext cx="8036942" cy="5155511"/>
            <a:chOff x="35496" y="1255086"/>
            <a:chExt cx="8036942" cy="5155511"/>
          </a:xfrm>
        </p:grpSpPr>
        <p:grpSp>
          <p:nvGrpSpPr>
            <p:cNvPr id="84" name="Ομάδα 83"/>
            <p:cNvGrpSpPr>
              <a:grpSpLocks/>
            </p:cNvGrpSpPr>
            <p:nvPr/>
          </p:nvGrpSpPr>
          <p:grpSpPr bwMode="auto">
            <a:xfrm>
              <a:off x="3563888" y="3428999"/>
              <a:ext cx="4508550" cy="2981598"/>
              <a:chOff x="3564584" y="3428741"/>
              <a:chExt cx="4508135" cy="2981959"/>
            </a:xfrm>
          </p:grpSpPr>
          <p:cxnSp>
            <p:nvCxnSpPr>
              <p:cNvPr id="14371" name="Ευθεία γραμμή σύνδεσης 50"/>
              <p:cNvCxnSpPr>
                <a:cxnSpLocks noChangeShapeType="1"/>
              </p:cNvCxnSpPr>
              <p:nvPr/>
            </p:nvCxnSpPr>
            <p:spPr bwMode="auto">
              <a:xfrm>
                <a:off x="7918276" y="3668340"/>
                <a:ext cx="0" cy="248400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4372" name="Text Box 47"/>
              <p:cNvSpPr txBox="1">
                <a:spLocks noChangeArrowheads="1"/>
              </p:cNvSpPr>
              <p:nvPr/>
            </p:nvSpPr>
            <p:spPr bwMode="auto">
              <a:xfrm>
                <a:off x="7820719" y="6118277"/>
                <a:ext cx="252000" cy="2924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9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2000" i="1" dirty="0" err="1">
                    <a:solidFill>
                      <a:srgbClr val="FF0000"/>
                    </a:solidFill>
                  </a:rPr>
                  <a:t>x</a:t>
                </a:r>
                <a:r>
                  <a:rPr lang="en-US" altLang="el-GR" sz="2000" baseline="-25000" dirty="0" err="1">
                    <a:solidFill>
                      <a:srgbClr val="FF0000"/>
                    </a:solidFill>
                  </a:rPr>
                  <a:t>f</a:t>
                </a:r>
                <a:endParaRPr lang="el-GR" altLang="el-GR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4373" name="Text Box 47"/>
              <p:cNvSpPr txBox="1">
                <a:spLocks noChangeArrowheads="1"/>
              </p:cNvSpPr>
              <p:nvPr/>
            </p:nvSpPr>
            <p:spPr bwMode="auto">
              <a:xfrm>
                <a:off x="3564584" y="3428741"/>
                <a:ext cx="216000" cy="2924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9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2000" i="1" dirty="0" err="1">
                    <a:solidFill>
                      <a:srgbClr val="FF0000"/>
                    </a:solidFill>
                  </a:rPr>
                  <a:t>y</a:t>
                </a:r>
                <a:r>
                  <a:rPr lang="en-US" altLang="el-GR" sz="2000" baseline="-25000" dirty="0" err="1">
                    <a:solidFill>
                      <a:srgbClr val="FF0000"/>
                    </a:solidFill>
                  </a:rPr>
                  <a:t>f</a:t>
                </a:r>
                <a:endParaRPr lang="el-GR" altLang="el-GR" sz="20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4374" name="Ευθεία γραμμή σύνδεσης 57"/>
              <p:cNvCxnSpPr>
                <a:cxnSpLocks noChangeShapeType="1"/>
              </p:cNvCxnSpPr>
              <p:nvPr/>
            </p:nvCxnSpPr>
            <p:spPr bwMode="auto">
              <a:xfrm>
                <a:off x="3855142" y="3598416"/>
                <a:ext cx="40320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Box 67"/>
                <p:cNvSpPr txBox="1"/>
                <p:nvPr/>
              </p:nvSpPr>
              <p:spPr>
                <a:xfrm>
                  <a:off x="35496" y="1255086"/>
                  <a:ext cx="211448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sz="24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24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8" name="TextBox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496" y="1255086"/>
                  <a:ext cx="2114489" cy="461665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t="-1316" r="-12680" b="-1315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"/>
              <p:cNvSpPr/>
              <p:nvPr/>
            </p:nvSpPr>
            <p:spPr>
              <a:xfrm>
                <a:off x="2136914" y="1009561"/>
                <a:ext cx="272311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  <m:r>
                        <a:rPr lang="en-US" sz="2400" b="1" i="0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l-GR" sz="2400">
                          <a:solidFill>
                            <a:srgbClr val="0000FF"/>
                          </a:solidFill>
                          <a:latin typeface="Cambria Math"/>
                        </a:rPr>
                        <m:t>𝚫</m:t>
                      </m:r>
                      <m:acc>
                        <m:accPr>
                          <m:chr m:val="⃗"/>
                          <m:ctrlPr>
                            <a:rPr lang="el-GR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𝒓</m:t>
                          </m:r>
                        </m:e>
                      </m:acc>
                      <m:r>
                        <a:rPr lang="en-US" sz="240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n-US" sz="24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400" i="1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n-US" sz="24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6914" y="1009561"/>
                <a:ext cx="2723118" cy="461665"/>
              </a:xfrm>
              <a:prstGeom prst="rect">
                <a:avLst/>
              </a:prstGeom>
              <a:blipFill rotWithShape="1">
                <a:blip r:embed="rId2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Ορθογώνιο 68"/>
              <p:cNvSpPr/>
              <p:nvPr/>
            </p:nvSpPr>
            <p:spPr>
              <a:xfrm>
                <a:off x="4583896" y="991614"/>
                <a:ext cx="3350404" cy="5230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2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𝒇</m:t>
                              </m:r>
                            </m:sub>
                          </m:sSub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𝒊</m:t>
                              </m:r>
                            </m:sub>
                          </m:sSub>
                        </m:e>
                      </m:d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d>
                        <m:dPr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𝒇</m:t>
                              </m:r>
                            </m:sub>
                          </m:sSub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𝒊</m:t>
                              </m:r>
                            </m:sub>
                          </m:sSub>
                        </m:e>
                      </m:d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69" name="Ορθογώνιο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3896" y="991614"/>
                <a:ext cx="3350404" cy="523092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Ομάδα 19"/>
          <p:cNvGrpSpPr/>
          <p:nvPr/>
        </p:nvGrpSpPr>
        <p:grpSpPr>
          <a:xfrm>
            <a:off x="3214688" y="1463012"/>
            <a:ext cx="4716462" cy="4920326"/>
            <a:chOff x="3214688" y="1463012"/>
            <a:chExt cx="4716462" cy="4920326"/>
          </a:xfrm>
        </p:grpSpPr>
        <p:grpSp>
          <p:nvGrpSpPr>
            <p:cNvPr id="85" name="Ομάδα 84"/>
            <p:cNvGrpSpPr>
              <a:grpSpLocks/>
            </p:cNvGrpSpPr>
            <p:nvPr/>
          </p:nvGrpSpPr>
          <p:grpSpPr bwMode="auto">
            <a:xfrm>
              <a:off x="3214688" y="6119813"/>
              <a:ext cx="4716462" cy="263525"/>
              <a:chOff x="3214734" y="6119416"/>
              <a:chExt cx="4716000" cy="263149"/>
            </a:xfrm>
          </p:grpSpPr>
          <p:cxnSp>
            <p:nvCxnSpPr>
              <p:cNvPr id="14369" name="Ευθεία γραμμή σύνδεσης 59"/>
              <p:cNvCxnSpPr>
                <a:cxnSpLocks noChangeShapeType="1"/>
              </p:cNvCxnSpPr>
              <p:nvPr/>
            </p:nvCxnSpPr>
            <p:spPr bwMode="auto">
              <a:xfrm>
                <a:off x="3214734" y="6131396"/>
                <a:ext cx="4716000" cy="0"/>
              </a:xfrm>
              <a:prstGeom prst="line">
                <a:avLst/>
              </a:prstGeom>
              <a:noFill/>
              <a:ln w="57150" algn="ctr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4370" name="Text Box 47"/>
              <p:cNvSpPr txBox="1">
                <a:spLocks noChangeArrowheads="1"/>
              </p:cNvSpPr>
              <p:nvPr/>
            </p:nvSpPr>
            <p:spPr bwMode="auto">
              <a:xfrm>
                <a:off x="5363928" y="6119416"/>
                <a:ext cx="360000" cy="263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95000"/>
                  </a:lnSpc>
                  <a:spcBef>
                    <a:spcPct val="0"/>
                  </a:spcBef>
                  <a:buFontTx/>
                  <a:buNone/>
                </a:pPr>
                <a:r>
                  <a:rPr lang="el-GR" altLang="el-GR" sz="1800" dirty="0">
                    <a:solidFill>
                      <a:srgbClr val="0000FF"/>
                    </a:solidFill>
                  </a:rPr>
                  <a:t>Δ</a:t>
                </a:r>
                <a:r>
                  <a:rPr lang="en-US" altLang="el-GR" sz="1800" i="1" dirty="0">
                    <a:solidFill>
                      <a:srgbClr val="0000FF"/>
                    </a:solidFill>
                  </a:rPr>
                  <a:t>x</a:t>
                </a:r>
                <a:endParaRPr lang="el-GR" altLang="el-GR" sz="1800" i="1" dirty="0"/>
              </a:p>
            </p:txBody>
          </p:sp>
        </p:grpSp>
        <p:grpSp>
          <p:nvGrpSpPr>
            <p:cNvPr id="7" name="Ομάδα 6"/>
            <p:cNvGrpSpPr/>
            <p:nvPr/>
          </p:nvGrpSpPr>
          <p:grpSpPr>
            <a:xfrm>
              <a:off x="4870918" y="1463012"/>
              <a:ext cx="864000" cy="565898"/>
              <a:chOff x="4870918" y="1463012"/>
              <a:chExt cx="864000" cy="565898"/>
            </a:xfrm>
          </p:grpSpPr>
          <p:sp>
            <p:nvSpPr>
              <p:cNvPr id="6" name="Αριστερό άγκιστρο 5"/>
              <p:cNvSpPr/>
              <p:nvPr/>
            </p:nvSpPr>
            <p:spPr bwMode="auto">
              <a:xfrm rot="16200000">
                <a:off x="5176918" y="1157012"/>
                <a:ext cx="252000" cy="864000"/>
              </a:xfrm>
              <a:prstGeom prst="leftBrace">
                <a:avLst>
                  <a:gd name="adj1" fmla="val 23451"/>
                  <a:gd name="adj2" fmla="val 50000"/>
                </a:avLst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0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" name="Ορθογώνιο 4"/>
                  <p:cNvSpPr/>
                  <p:nvPr/>
                </p:nvSpPr>
                <p:spPr>
                  <a:xfrm>
                    <a:off x="5148064" y="1628800"/>
                    <a:ext cx="468049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l-GR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𝚫</m:t>
                          </m:r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𝒙</m:t>
                          </m:r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5" name="Ορθογώνιο 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148064" y="1628800"/>
                    <a:ext cx="468049" cy="400110"/>
                  </a:xfrm>
                  <a:prstGeom prst="rect">
                    <a:avLst/>
                  </a:prstGeom>
                  <a:blipFill rotWithShape="1">
                    <a:blip r:embed="rId25"/>
                    <a:stretch>
                      <a:fillRect l="-909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9" name="Ομάδα 8"/>
          <p:cNvGrpSpPr/>
          <p:nvPr/>
        </p:nvGrpSpPr>
        <p:grpSpPr>
          <a:xfrm>
            <a:off x="3851275" y="1484784"/>
            <a:ext cx="3601045" cy="2671291"/>
            <a:chOff x="3851275" y="1484784"/>
            <a:chExt cx="3601045" cy="2671291"/>
          </a:xfrm>
        </p:grpSpPr>
        <p:grpSp>
          <p:nvGrpSpPr>
            <p:cNvPr id="86" name="Ομάδα 85"/>
            <p:cNvGrpSpPr>
              <a:grpSpLocks/>
            </p:cNvGrpSpPr>
            <p:nvPr/>
          </p:nvGrpSpPr>
          <p:grpSpPr bwMode="auto">
            <a:xfrm>
              <a:off x="3851275" y="3605213"/>
              <a:ext cx="360363" cy="550862"/>
              <a:chOff x="3851960" y="3605808"/>
              <a:chExt cx="360000" cy="550664"/>
            </a:xfrm>
          </p:grpSpPr>
          <p:cxnSp>
            <p:nvCxnSpPr>
              <p:cNvPr id="14367" name="Ευθεία γραμμή σύνδεσης 63"/>
              <p:cNvCxnSpPr>
                <a:cxnSpLocks noChangeShapeType="1"/>
              </p:cNvCxnSpPr>
              <p:nvPr/>
            </p:nvCxnSpPr>
            <p:spPr bwMode="auto">
              <a:xfrm>
                <a:off x="3855142" y="3605808"/>
                <a:ext cx="0" cy="550664"/>
              </a:xfrm>
              <a:prstGeom prst="line">
                <a:avLst/>
              </a:prstGeom>
              <a:noFill/>
              <a:ln w="57150" algn="ctr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4368" name="Text Box 47"/>
              <p:cNvSpPr txBox="1">
                <a:spLocks noChangeArrowheads="1"/>
              </p:cNvSpPr>
              <p:nvPr/>
            </p:nvSpPr>
            <p:spPr bwMode="auto">
              <a:xfrm>
                <a:off x="3851960" y="3734583"/>
                <a:ext cx="360000" cy="263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95000"/>
                  </a:lnSpc>
                  <a:spcBef>
                    <a:spcPct val="0"/>
                  </a:spcBef>
                  <a:buFontTx/>
                  <a:buNone/>
                </a:pPr>
                <a:r>
                  <a:rPr lang="el-GR" altLang="el-GR" sz="1800" dirty="0">
                    <a:solidFill>
                      <a:srgbClr val="0000FF"/>
                    </a:solidFill>
                  </a:rPr>
                  <a:t>Δ</a:t>
                </a:r>
                <a:r>
                  <a:rPr lang="en-US" altLang="el-GR" sz="1800" i="1" dirty="0">
                    <a:solidFill>
                      <a:srgbClr val="0000FF"/>
                    </a:solidFill>
                  </a:rPr>
                  <a:t>y</a:t>
                </a:r>
                <a:endParaRPr lang="el-GR" altLang="el-GR" sz="1800" i="1" dirty="0"/>
              </a:p>
            </p:txBody>
          </p:sp>
        </p:grpSp>
        <p:grpSp>
          <p:nvGrpSpPr>
            <p:cNvPr id="71" name="Ομάδα 70"/>
            <p:cNvGrpSpPr/>
            <p:nvPr/>
          </p:nvGrpSpPr>
          <p:grpSpPr>
            <a:xfrm>
              <a:off x="6588320" y="1484784"/>
              <a:ext cx="864000" cy="565898"/>
              <a:chOff x="4870918" y="1463012"/>
              <a:chExt cx="864000" cy="565898"/>
            </a:xfrm>
          </p:grpSpPr>
          <p:sp>
            <p:nvSpPr>
              <p:cNvPr id="73" name="Αριστερό άγκιστρο 72"/>
              <p:cNvSpPr/>
              <p:nvPr/>
            </p:nvSpPr>
            <p:spPr bwMode="auto">
              <a:xfrm rot="16200000">
                <a:off x="5176918" y="1157012"/>
                <a:ext cx="252000" cy="864000"/>
              </a:xfrm>
              <a:prstGeom prst="leftBrace">
                <a:avLst>
                  <a:gd name="adj1" fmla="val 23451"/>
                  <a:gd name="adj2" fmla="val 50000"/>
                </a:avLst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0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5" name="Ορθογώνιο 74"/>
                  <p:cNvSpPr/>
                  <p:nvPr/>
                </p:nvSpPr>
                <p:spPr>
                  <a:xfrm>
                    <a:off x="5148064" y="1628800"/>
                    <a:ext cx="468049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l-GR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𝚫</m:t>
                          </m:r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𝒚</m:t>
                          </m:r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75" name="Ορθογώνιο 7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148064" y="1628800"/>
                    <a:ext cx="468049" cy="400110"/>
                  </a:xfrm>
                  <a:prstGeom prst="rect">
                    <a:avLst/>
                  </a:prstGeom>
                  <a:blipFill rotWithShape="1">
                    <a:blip r:embed="rId26"/>
                    <a:stretch>
                      <a:fillRect l="-10390" b="-12308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Ορθογώνιο 9"/>
              <p:cNvSpPr/>
              <p:nvPr/>
            </p:nvSpPr>
            <p:spPr>
              <a:xfrm>
                <a:off x="101092" y="2069652"/>
                <a:ext cx="239360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smtClean="0">
                          <a:solidFill>
                            <a:srgbClr val="0000FF"/>
                          </a:solidFill>
                          <a:latin typeface="Cambria Math"/>
                        </a:rPr>
                        <m:t>𝚫</m:t>
                      </m:r>
                      <m:acc>
                        <m:accPr>
                          <m:chr m:val="⃗"/>
                          <m:ctrlPr>
                            <a:rPr lang="el-GR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𝒓</m:t>
                          </m:r>
                        </m:e>
                      </m:acc>
                      <m:r>
                        <a:rPr lang="en-US" sz="240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2400" b="1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𝚫</m:t>
                      </m:r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𝒙</m:t>
                      </m:r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r>
                        <a:rPr lang="el-GR" sz="2400">
                          <a:solidFill>
                            <a:srgbClr val="0000FF"/>
                          </a:solidFill>
                          <a:latin typeface="Cambria Math"/>
                        </a:rPr>
                        <m:t>𝚫</m:t>
                      </m:r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𝒚</m:t>
                      </m:r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10" name="Ορθογώνιο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92" y="2069652"/>
                <a:ext cx="2393604" cy="461665"/>
              </a:xfrm>
              <a:prstGeom prst="rect">
                <a:avLst/>
              </a:prstGeom>
              <a:blipFill rotWithShape="1">
                <a:blip r:embed="rId27"/>
                <a:stretch>
                  <a:fillRect l="-255" t="-1333" r="-10969" b="-14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Ορθογώνιο 10"/>
              <p:cNvSpPr/>
              <p:nvPr/>
            </p:nvSpPr>
            <p:spPr>
              <a:xfrm>
                <a:off x="15082" y="4002793"/>
                <a:ext cx="2688493" cy="7850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4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n-US" sz="240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𝐚𝐯𝐠</m:t>
                          </m:r>
                        </m:sub>
                      </m:sSub>
                      <m:r>
                        <a:rPr lang="en-US" sz="240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𝚫</m:t>
                          </m:r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num>
                        <m:den>
                          <m:r>
                            <a:rPr lang="el-GR" sz="24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𝚫</m:t>
                          </m:r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𝚫</m:t>
                          </m:r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𝒚</m:t>
                          </m:r>
                        </m:num>
                        <m:den>
                          <m:r>
                            <a:rPr lang="el-GR" sz="240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𝚫</m:t>
                          </m:r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Ορθογώνιο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82" y="4002793"/>
                <a:ext cx="2688493" cy="785087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Ομάδα 16"/>
          <p:cNvGrpSpPr/>
          <p:nvPr/>
        </p:nvGrpSpPr>
        <p:grpSpPr>
          <a:xfrm>
            <a:off x="2697163" y="1636713"/>
            <a:ext cx="6338887" cy="5040312"/>
            <a:chOff x="2697163" y="1636713"/>
            <a:chExt cx="6338887" cy="5040312"/>
          </a:xfrm>
        </p:grpSpPr>
        <p:sp>
          <p:nvSpPr>
            <p:cNvPr id="14398" name="Line 46"/>
            <p:cNvSpPr>
              <a:spLocks noChangeShapeType="1"/>
            </p:cNvSpPr>
            <p:nvPr/>
          </p:nvSpPr>
          <p:spPr bwMode="auto">
            <a:xfrm flipH="1" flipV="1">
              <a:off x="3203574" y="4138613"/>
              <a:ext cx="647469" cy="205740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4396" name="Line 49"/>
            <p:cNvSpPr>
              <a:spLocks noChangeShapeType="1"/>
            </p:cNvSpPr>
            <p:nvPr/>
          </p:nvSpPr>
          <p:spPr bwMode="auto">
            <a:xfrm flipV="1">
              <a:off x="3857625" y="3605213"/>
              <a:ext cx="4038600" cy="259080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16" name="Ομάδα 15"/>
            <p:cNvGrpSpPr/>
            <p:nvPr/>
          </p:nvGrpSpPr>
          <p:grpSpPr>
            <a:xfrm>
              <a:off x="2697163" y="1636713"/>
              <a:ext cx="6338887" cy="5040312"/>
              <a:chOff x="2697163" y="1636713"/>
              <a:chExt cx="6338887" cy="5040312"/>
            </a:xfrm>
          </p:grpSpPr>
          <p:sp>
            <p:nvSpPr>
              <p:cNvPr id="14381" name="Line 54"/>
              <p:cNvSpPr>
                <a:spLocks noChangeShapeType="1"/>
              </p:cNvSpPr>
              <p:nvPr/>
            </p:nvSpPr>
            <p:spPr bwMode="auto">
              <a:xfrm flipV="1">
                <a:off x="3197225" y="3605213"/>
                <a:ext cx="4648200" cy="533400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15" name="Ομάδα 14"/>
              <p:cNvGrpSpPr/>
              <p:nvPr/>
            </p:nvGrpSpPr>
            <p:grpSpPr>
              <a:xfrm>
                <a:off x="2697163" y="1636713"/>
                <a:ext cx="6338887" cy="5040312"/>
                <a:chOff x="2697163" y="1636713"/>
                <a:chExt cx="6338887" cy="5040312"/>
              </a:xfrm>
            </p:grpSpPr>
            <p:grpSp>
              <p:nvGrpSpPr>
                <p:cNvPr id="14" name="Ομάδα 13"/>
                <p:cNvGrpSpPr/>
                <p:nvPr/>
              </p:nvGrpSpPr>
              <p:grpSpPr>
                <a:xfrm>
                  <a:off x="2697163" y="1636713"/>
                  <a:ext cx="6338887" cy="5040312"/>
                  <a:chOff x="2697163" y="1636713"/>
                  <a:chExt cx="6338887" cy="5040312"/>
                </a:xfrm>
              </p:grpSpPr>
              <p:grpSp>
                <p:nvGrpSpPr>
                  <p:cNvPr id="2" name="Ομάδα 1"/>
                  <p:cNvGrpSpPr/>
                  <p:nvPr/>
                </p:nvGrpSpPr>
                <p:grpSpPr>
                  <a:xfrm>
                    <a:off x="2697163" y="1636713"/>
                    <a:ext cx="6338887" cy="5040312"/>
                    <a:chOff x="2697163" y="1636713"/>
                    <a:chExt cx="6338887" cy="5040312"/>
                  </a:xfrm>
                </p:grpSpPr>
                <p:grpSp>
                  <p:nvGrpSpPr>
                    <p:cNvPr id="14342" name="Group 7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97163" y="1636713"/>
                      <a:ext cx="6338887" cy="5040312"/>
                      <a:chOff x="1383" y="432"/>
                      <a:chExt cx="3993" cy="3175"/>
                    </a:xfrm>
                  </p:grpSpPr>
                  <p:sp>
                    <p:nvSpPr>
                      <p:cNvPr id="14386" name="Freeform 4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584" y="912"/>
                        <a:ext cx="3168" cy="1180"/>
                      </a:xfrm>
                      <a:custGeom>
                        <a:avLst/>
                        <a:gdLst>
                          <a:gd name="T0" fmla="*/ 0 w 3168"/>
                          <a:gd name="T1" fmla="*/ 1004 h 1180"/>
                          <a:gd name="T2" fmla="*/ 181 w 3168"/>
                          <a:gd name="T3" fmla="*/ 1129 h 1180"/>
                          <a:gd name="T4" fmla="*/ 379 w 3168"/>
                          <a:gd name="T5" fmla="*/ 1162 h 1180"/>
                          <a:gd name="T6" fmla="*/ 724 w 3168"/>
                          <a:gd name="T7" fmla="*/ 1022 h 1180"/>
                          <a:gd name="T8" fmla="*/ 1267 w 3168"/>
                          <a:gd name="T9" fmla="*/ 479 h 1180"/>
                          <a:gd name="T10" fmla="*/ 1456 w 3168"/>
                          <a:gd name="T11" fmla="*/ 289 h 1180"/>
                          <a:gd name="T12" fmla="*/ 1802 w 3168"/>
                          <a:gd name="T13" fmla="*/ 59 h 1180"/>
                          <a:gd name="T14" fmla="*/ 2172 w 3168"/>
                          <a:gd name="T15" fmla="*/ 1 h 1180"/>
                          <a:gd name="T16" fmla="*/ 2386 w 3168"/>
                          <a:gd name="T17" fmla="*/ 51 h 1180"/>
                          <a:gd name="T18" fmla="*/ 2650 w 3168"/>
                          <a:gd name="T19" fmla="*/ 207 h 1180"/>
                          <a:gd name="T20" fmla="*/ 2864 w 3168"/>
                          <a:gd name="T21" fmla="*/ 421 h 1180"/>
                          <a:gd name="T22" fmla="*/ 3168 w 3168"/>
                          <a:gd name="T23" fmla="*/ 860 h 1180"/>
                          <a:gd name="T24" fmla="*/ 0 60000 65536"/>
                          <a:gd name="T25" fmla="*/ 0 60000 65536"/>
                          <a:gd name="T26" fmla="*/ 0 60000 65536"/>
                          <a:gd name="T27" fmla="*/ 0 60000 65536"/>
                          <a:gd name="T28" fmla="*/ 0 60000 65536"/>
                          <a:gd name="T29" fmla="*/ 0 60000 65536"/>
                          <a:gd name="T30" fmla="*/ 0 60000 65536"/>
                          <a:gd name="T31" fmla="*/ 0 60000 65536"/>
                          <a:gd name="T32" fmla="*/ 0 60000 65536"/>
                          <a:gd name="T33" fmla="*/ 0 60000 65536"/>
                          <a:gd name="T34" fmla="*/ 0 60000 65536"/>
                          <a:gd name="T35" fmla="*/ 0 60000 65536"/>
                          <a:gd name="T36" fmla="*/ 0 w 3168"/>
                          <a:gd name="T37" fmla="*/ 0 h 1180"/>
                          <a:gd name="T38" fmla="*/ 3168 w 3168"/>
                          <a:gd name="T39" fmla="*/ 1180 h 1180"/>
                        </a:gdLst>
                        <a:ahLst/>
                        <a:cxnLst>
                          <a:cxn ang="T24">
                            <a:pos x="T0" y="T1"/>
                          </a:cxn>
                          <a:cxn ang="T25">
                            <a:pos x="T2" y="T3"/>
                          </a:cxn>
                          <a:cxn ang="T26">
                            <a:pos x="T4" y="T5"/>
                          </a:cxn>
                          <a:cxn ang="T27">
                            <a:pos x="T6" y="T7"/>
                          </a:cxn>
                          <a:cxn ang="T28">
                            <a:pos x="T8" y="T9"/>
                          </a:cxn>
                          <a:cxn ang="T29">
                            <a:pos x="T10" y="T11"/>
                          </a:cxn>
                          <a:cxn ang="T30">
                            <a:pos x="T12" y="T13"/>
                          </a:cxn>
                          <a:cxn ang="T31">
                            <a:pos x="T14" y="T15"/>
                          </a:cxn>
                          <a:cxn ang="T32">
                            <a:pos x="T16" y="T17"/>
                          </a:cxn>
                          <a:cxn ang="T33">
                            <a:pos x="T18" y="T19"/>
                          </a:cxn>
                          <a:cxn ang="T34">
                            <a:pos x="T20" y="T21"/>
                          </a:cxn>
                          <a:cxn ang="T35">
                            <a:pos x="T22" y="T23"/>
                          </a:cxn>
                        </a:cxnLst>
                        <a:rect l="T36" t="T37" r="T38" b="T39"/>
                        <a:pathLst>
                          <a:path w="3168" h="1180">
                            <a:moveTo>
                              <a:pt x="0" y="1004"/>
                            </a:moveTo>
                            <a:cubicBezTo>
                              <a:pt x="30" y="1025"/>
                              <a:pt x="118" y="1103"/>
                              <a:pt x="181" y="1129"/>
                            </a:cubicBezTo>
                            <a:cubicBezTo>
                              <a:pt x="244" y="1155"/>
                              <a:pt x="289" y="1180"/>
                              <a:pt x="379" y="1162"/>
                            </a:cubicBezTo>
                            <a:cubicBezTo>
                              <a:pt x="469" y="1144"/>
                              <a:pt x="576" y="1136"/>
                              <a:pt x="724" y="1022"/>
                            </a:cubicBezTo>
                            <a:cubicBezTo>
                              <a:pt x="872" y="908"/>
                              <a:pt x="1145" y="601"/>
                              <a:pt x="1267" y="479"/>
                            </a:cubicBezTo>
                            <a:cubicBezTo>
                              <a:pt x="1389" y="357"/>
                              <a:pt x="1367" y="359"/>
                              <a:pt x="1456" y="289"/>
                            </a:cubicBezTo>
                            <a:cubicBezTo>
                              <a:pt x="1545" y="219"/>
                              <a:pt x="1683" y="107"/>
                              <a:pt x="1802" y="59"/>
                            </a:cubicBezTo>
                            <a:cubicBezTo>
                              <a:pt x="1921" y="11"/>
                              <a:pt x="2075" y="2"/>
                              <a:pt x="2172" y="1"/>
                            </a:cubicBezTo>
                            <a:cubicBezTo>
                              <a:pt x="2269" y="0"/>
                              <a:pt x="2306" y="17"/>
                              <a:pt x="2386" y="51"/>
                            </a:cubicBezTo>
                            <a:cubicBezTo>
                              <a:pt x="2466" y="85"/>
                              <a:pt x="2570" y="145"/>
                              <a:pt x="2650" y="207"/>
                            </a:cubicBezTo>
                            <a:cubicBezTo>
                              <a:pt x="2730" y="269"/>
                              <a:pt x="2778" y="312"/>
                              <a:pt x="2864" y="421"/>
                            </a:cubicBezTo>
                            <a:cubicBezTo>
                              <a:pt x="2950" y="530"/>
                              <a:pt x="3105" y="769"/>
                              <a:pt x="3168" y="860"/>
                            </a:cubicBezTo>
                          </a:path>
                        </a:pathLst>
                      </a:custGeom>
                      <a:noFill/>
                      <a:ln w="38100" cmpd="sng">
                        <a:solidFill>
                          <a:srgbClr val="00FF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14387" name="Oval 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64" y="3216"/>
                        <a:ext cx="96" cy="96"/>
                      </a:xfrm>
                      <a:prstGeom prst="ellipse">
                        <a:avLst/>
                      </a:prstGeom>
                      <a:solidFill>
                        <a:srgbClr val="CC6600"/>
                      </a:solidFill>
                      <a:ln w="9525">
                        <a:solidFill>
                          <a:srgbClr val="CC66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 algn="l"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algn="l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algn="l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algn="l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algn="l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algn="ctr" eaLnBrk="1" hangingPunct="1">
                          <a:spcBef>
                            <a:spcPct val="50000"/>
                          </a:spcBef>
                          <a:buFontTx/>
                          <a:buNone/>
                        </a:pPr>
                        <a:endParaRPr lang="el-GR" altLang="el-GR" sz="20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4388" name="Text Box 43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974" y="3240"/>
                        <a:ext cx="144" cy="2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lIns="0" tIns="0" rIns="0" bIns="0">
                        <a:spAutoFit/>
                      </a:bodyPr>
                      <a:lstStyle>
                        <a:lvl1pPr algn="l"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algn="l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algn="l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algn="l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algn="l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50000"/>
                          </a:spcBef>
                          <a:buFontTx/>
                          <a:buNone/>
                        </a:pPr>
                        <a:r>
                          <a:rPr lang="en-US" altLang="el-GR" sz="2400">
                            <a:solidFill>
                              <a:srgbClr val="CC6600"/>
                            </a:solidFill>
                          </a:rPr>
                          <a:t>O</a:t>
                        </a:r>
                        <a:endParaRPr lang="el-GR" altLang="el-GR" sz="2400">
                          <a:solidFill>
                            <a:srgbClr val="CC6600"/>
                          </a:solidFill>
                        </a:endParaRPr>
                      </a:p>
                    </p:txBody>
                  </p:sp>
                  <p:sp>
                    <p:nvSpPr>
                      <p:cNvPr id="14389" name="Line 7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112" y="432"/>
                        <a:ext cx="0" cy="3175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14390" name="Line 7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383" y="3264"/>
                        <a:ext cx="3991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14391" name="Text Box 72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136" y="3194"/>
                        <a:ext cx="240" cy="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algn="l"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algn="l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algn="l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algn="l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algn="l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50000"/>
                          </a:spcBef>
                          <a:buFontTx/>
                          <a:buNone/>
                        </a:pPr>
                        <a:r>
                          <a:rPr lang="en-US" altLang="el-GR" sz="2400" i="1"/>
                          <a:t>x</a:t>
                        </a:r>
                        <a:endParaRPr lang="el-GR" altLang="el-GR" sz="2400" i="1"/>
                      </a:p>
                    </p:txBody>
                  </p:sp>
                  <p:sp>
                    <p:nvSpPr>
                      <p:cNvPr id="14392" name="Text Box 73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872" y="432"/>
                        <a:ext cx="240" cy="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algn="l"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algn="l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algn="l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algn="l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algn="l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50000"/>
                          </a:spcBef>
                          <a:buFontTx/>
                          <a:buNone/>
                        </a:pPr>
                        <a:r>
                          <a:rPr lang="en-US" altLang="el-GR" sz="2400" i="1"/>
                          <a:t>y</a:t>
                        </a:r>
                        <a:endParaRPr lang="el-GR" altLang="el-GR" sz="2400" i="1"/>
                      </a:p>
                    </p:txBody>
                  </p:sp>
                  <p:sp>
                    <p:nvSpPr>
                      <p:cNvPr id="14393" name="Line 7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112" y="3256"/>
                        <a:ext cx="4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round/>
                        <a:headEnd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14395" name="Line 77"/>
                      <p:cNvSpPr>
                        <a:spLocks noChangeShapeType="1"/>
                      </p:cNvSpPr>
                      <p:nvPr/>
                    </p:nvSpPr>
                    <p:spPr bwMode="auto">
                      <a:xfrm rot="-5400000">
                        <a:off x="1896" y="3048"/>
                        <a:ext cx="4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round/>
                        <a:headEnd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</p:grp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64" name="TextBox 63"/>
                        <p:cNvSpPr txBox="1"/>
                        <p:nvPr/>
                      </p:nvSpPr>
                      <p:spPr>
                        <a:xfrm>
                          <a:off x="4260570" y="6092143"/>
                          <a:ext cx="383438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l-GR" sz="240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𝒊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l-GR" sz="2400" dirty="0">
                            <a:solidFill>
                              <a:srgbClr val="FF0000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64" name="TextBox 63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4260570" y="6092143"/>
                          <a:ext cx="383438" cy="461665"/>
                        </a:xfrm>
                        <a:prstGeom prst="rect">
                          <a:avLst/>
                        </a:prstGeom>
                        <a:blipFill rotWithShape="1">
                          <a:blip r:embed="rId29"/>
                          <a:stretch>
                            <a:fillRect t="-1316" r="-34921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65" name="TextBox 64"/>
                        <p:cNvSpPr txBox="1"/>
                        <p:nvPr/>
                      </p:nvSpPr>
                      <p:spPr>
                        <a:xfrm>
                          <a:off x="3565065" y="5343599"/>
                          <a:ext cx="389850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l-GR" sz="240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𝒋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l-GR" sz="2400" dirty="0">
                            <a:solidFill>
                              <a:srgbClr val="FF0000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65" name="TextBox 64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3565065" y="5343599"/>
                          <a:ext cx="389850" cy="461665"/>
                        </a:xfrm>
                        <a:prstGeom prst="rect">
                          <a:avLst/>
                        </a:prstGeom>
                        <a:blipFill rotWithShape="1">
                          <a:blip r:embed="rId30"/>
                          <a:stretch>
                            <a:fillRect l="-4688" t="-1333" r="-34375" b="-13333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76" name="TextBox 75"/>
                      <p:cNvSpPr txBox="1"/>
                      <p:nvPr/>
                    </p:nvSpPr>
                    <p:spPr>
                      <a:xfrm>
                        <a:off x="3347864" y="4488400"/>
                        <a:ext cx="1591911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l-GR" sz="18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l-GR" sz="180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8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𝒓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1800" b="1" i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𝐢</m:t>
                                  </m:r>
                                </m:sub>
                              </m:sSub>
                              <m:r>
                                <a:rPr lang="en-US" sz="1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sz="1800" b="1" i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𝐢</m:t>
                                  </m:r>
                                </m:sub>
                              </m:sSub>
                              <m:acc>
                                <m:accPr>
                                  <m:chr m:val="̂"/>
                                  <m:ctrlPr>
                                    <a:rPr lang="en-US" sz="1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𝒊</m:t>
                                  </m:r>
                                </m:e>
                              </m:acc>
                              <m:r>
                                <a:rPr lang="en-US" sz="1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en-US" sz="1800" b="1" i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𝐢</m:t>
                                  </m:r>
                                </m:sub>
                              </m:sSub>
                              <m:acc>
                                <m:accPr>
                                  <m:chr m:val="̂"/>
                                  <m:ctrlPr>
                                    <a:rPr lang="en-US" sz="1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𝒋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18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76" name="TextBox 75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347864" y="4488400"/>
                        <a:ext cx="1591911" cy="369332"/>
                      </a:xfrm>
                      <a:prstGeom prst="rect">
                        <a:avLst/>
                      </a:prstGeom>
                      <a:blipFill rotWithShape="1">
                        <a:blip r:embed="rId31"/>
                        <a:stretch>
                          <a:fillRect t="-4918" r="-12644" b="-6557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80" name="Ορθογώνιο 79"/>
                      <p:cNvSpPr/>
                      <p:nvPr/>
                    </p:nvSpPr>
                    <p:spPr>
                      <a:xfrm>
                        <a:off x="5994443" y="3356992"/>
                        <a:ext cx="633507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l-GR" sz="240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𝚫</m:t>
                              </m:r>
                              <m:acc>
                                <m:accPr>
                                  <m:chr m:val="⃗"/>
                                  <m:ctrlPr>
                                    <a:rPr lang="el-GR" sz="24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2400" dirty="0"/>
                      </a:p>
                    </p:txBody>
                  </p:sp>
                </mc:Choice>
                <mc:Fallback xmlns="">
                  <p:sp>
                    <p:nvSpPr>
                      <p:cNvPr id="80" name="Ορθογώνιο 79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5994443" y="3356992"/>
                        <a:ext cx="633507" cy="461665"/>
                      </a:xfrm>
                      <a:prstGeom prst="rect">
                        <a:avLst/>
                      </a:prstGeom>
                      <a:blipFill rotWithShape="1">
                        <a:blip r:embed="rId32"/>
                        <a:stretch>
                          <a:fillRect l="-1923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1" name="TextBox 90"/>
                    <p:cNvSpPr txBox="1"/>
                    <p:nvPr/>
                  </p:nvSpPr>
                  <p:spPr>
                    <a:xfrm>
                      <a:off x="6663273" y="4293096"/>
                      <a:ext cx="1797159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l-GR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𝒓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𝐟</m:t>
                                </m:r>
                              </m:sub>
                            </m:s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𝐟</m:t>
                                </m:r>
                              </m:sub>
                            </m:sSub>
                            <m:acc>
                              <m:accPr>
                                <m:chr m:val="̂"/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𝒊</m:t>
                                </m:r>
                              </m:e>
                            </m:acc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𝐟</m:t>
                                </m:r>
                              </m:sub>
                            </m:sSub>
                            <m:acc>
                              <m:accPr>
                                <m:chr m:val="̂"/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𝒋</m:t>
                                </m:r>
                              </m:e>
                            </m:acc>
                          </m:oMath>
                        </m:oMathPara>
                      </a14:m>
                      <a:endParaRPr lang="el-GR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91" name="TextBox 9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663273" y="4293096"/>
                      <a:ext cx="1797159" cy="400110"/>
                    </a:xfrm>
                    <a:prstGeom prst="rect">
                      <a:avLst/>
                    </a:prstGeom>
                    <a:blipFill rotWithShape="1">
                      <a:blip r:embed="rId33"/>
                      <a:stretch>
                        <a:fillRect t="-4545" r="-12542" b="-1060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Ορθογώνιο 21"/>
              <p:cNvSpPr/>
              <p:nvPr/>
            </p:nvSpPr>
            <p:spPr>
              <a:xfrm>
                <a:off x="107504" y="6316637"/>
                <a:ext cx="3286092" cy="496739"/>
              </a:xfrm>
              <a:prstGeom prst="rect">
                <a:avLst/>
              </a:prstGeom>
              <a:ln w="28575">
                <a:solidFill>
                  <a:srgbClr val="00B05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4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n-US" sz="240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𝐚𝐯𝐠</m:t>
                          </m:r>
                        </m:sub>
                      </m:sSub>
                      <m:r>
                        <a:rPr lang="en-US" sz="240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𝐱</m:t>
                          </m:r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𝐚𝐯𝐠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400" b="1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𝐲</m:t>
                          </m:r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𝐚𝐯𝐠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22" name="Ορθογώνιο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6316637"/>
                <a:ext cx="3286092" cy="496739"/>
              </a:xfrm>
              <a:prstGeom prst="rect">
                <a:avLst/>
              </a:prstGeom>
              <a:blipFill rotWithShape="1">
                <a:blip r:embed="rId34"/>
                <a:stretch>
                  <a:fillRect r="-7353" b="-2299"/>
                </a:stretch>
              </a:blipFill>
              <a:ln w="28575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9" grpId="0"/>
      <p:bldP spid="10" grpId="0"/>
      <p:bldP spid="11" grpId="0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 ΣΤΙΓΜΙΑΙΑ ΤΑΧΥΤΗΤΑ</a:t>
            </a:r>
          </a:p>
        </p:txBody>
      </p:sp>
      <p:grpSp>
        <p:nvGrpSpPr>
          <p:cNvPr id="14" name="Ομάδα 13"/>
          <p:cNvGrpSpPr/>
          <p:nvPr/>
        </p:nvGrpSpPr>
        <p:grpSpPr>
          <a:xfrm>
            <a:off x="3429000" y="1752600"/>
            <a:ext cx="1608064" cy="3352800"/>
            <a:chOff x="3429000" y="1752600"/>
            <a:chExt cx="1608064" cy="3352800"/>
          </a:xfrm>
        </p:grpSpPr>
        <p:sp>
          <p:nvSpPr>
            <p:cNvPr id="15388" name="Line 19"/>
            <p:cNvSpPr>
              <a:spLocks noChangeShapeType="1"/>
            </p:cNvSpPr>
            <p:nvPr/>
          </p:nvSpPr>
          <p:spPr bwMode="auto">
            <a:xfrm flipV="1">
              <a:off x="3429000" y="1752600"/>
              <a:ext cx="1600200" cy="335280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Ορθογώνιο 11"/>
                <p:cNvSpPr/>
                <p:nvPr/>
              </p:nvSpPr>
              <p:spPr>
                <a:xfrm>
                  <a:off x="4644008" y="2366766"/>
                  <a:ext cx="39305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2" name="Ορθογώνιο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44008" y="2366766"/>
                  <a:ext cx="393056" cy="400110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Ομάδα 14"/>
          <p:cNvGrpSpPr/>
          <p:nvPr/>
        </p:nvGrpSpPr>
        <p:grpSpPr>
          <a:xfrm>
            <a:off x="3352800" y="2089322"/>
            <a:ext cx="3667472" cy="3092278"/>
            <a:chOff x="3352800" y="2089322"/>
            <a:chExt cx="3667472" cy="3092278"/>
          </a:xfrm>
        </p:grpSpPr>
        <p:sp>
          <p:nvSpPr>
            <p:cNvPr id="15391" name="Line 12"/>
            <p:cNvSpPr>
              <a:spLocks noChangeShapeType="1"/>
            </p:cNvSpPr>
            <p:nvPr/>
          </p:nvSpPr>
          <p:spPr bwMode="auto">
            <a:xfrm flipV="1">
              <a:off x="3352800" y="2089322"/>
              <a:ext cx="3663950" cy="3092278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Ορθογώνιο 37"/>
                <p:cNvSpPr/>
                <p:nvPr/>
              </p:nvSpPr>
              <p:spPr>
                <a:xfrm>
                  <a:off x="6016279" y="2780928"/>
                  <a:ext cx="1003993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l-GR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𝚫</m:t>
                        </m:r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38" name="Ορθογώνιο 3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16279" y="2780928"/>
                  <a:ext cx="1003993" cy="40011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" name="Ομάδα 19"/>
          <p:cNvGrpSpPr/>
          <p:nvPr/>
        </p:nvGrpSpPr>
        <p:grpSpPr>
          <a:xfrm>
            <a:off x="5029200" y="1588730"/>
            <a:ext cx="2999184" cy="688142"/>
            <a:chOff x="5029200" y="1588730"/>
            <a:chExt cx="2999184" cy="688142"/>
          </a:xfrm>
        </p:grpSpPr>
        <p:sp>
          <p:nvSpPr>
            <p:cNvPr id="17426" name="Line 18"/>
            <p:cNvSpPr>
              <a:spLocks noChangeShapeType="1"/>
            </p:cNvSpPr>
            <p:nvPr/>
          </p:nvSpPr>
          <p:spPr bwMode="auto">
            <a:xfrm>
              <a:off x="5029200" y="1752600"/>
              <a:ext cx="2999184" cy="524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Ορθογώνιο 12"/>
                <p:cNvSpPr/>
                <p:nvPr/>
              </p:nvSpPr>
              <p:spPr>
                <a:xfrm>
                  <a:off x="5956447" y="1588730"/>
                  <a:ext cx="559769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𝚫</m:t>
                        </m:r>
                        <m:acc>
                          <m:accPr>
                            <m:chr m:val="⃗"/>
                            <m:ctrlPr>
                              <a:rPr lang="el-GR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Ορθογώνιο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56447" y="1588730"/>
                  <a:ext cx="559769" cy="40011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2" name="Line 16"/>
            <p:cNvSpPr>
              <a:spLocks noChangeShapeType="1"/>
            </p:cNvSpPr>
            <p:nvPr/>
          </p:nvSpPr>
          <p:spPr bwMode="auto">
            <a:xfrm>
              <a:off x="5029200" y="1752600"/>
              <a:ext cx="1987550" cy="336722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18" name="Ομάδα 17"/>
          <p:cNvGrpSpPr/>
          <p:nvPr/>
        </p:nvGrpSpPr>
        <p:grpSpPr>
          <a:xfrm>
            <a:off x="3059832" y="1124744"/>
            <a:ext cx="2376264" cy="4320480"/>
            <a:chOff x="3059832" y="1124744"/>
            <a:chExt cx="2376264" cy="4320480"/>
          </a:xfrm>
        </p:grpSpPr>
        <p:grpSp>
          <p:nvGrpSpPr>
            <p:cNvPr id="17" name="Ομάδα 16"/>
            <p:cNvGrpSpPr/>
            <p:nvPr/>
          </p:nvGrpSpPr>
          <p:grpSpPr>
            <a:xfrm>
              <a:off x="4521696" y="1124744"/>
              <a:ext cx="914400" cy="693170"/>
              <a:chOff x="4521696" y="1124744"/>
              <a:chExt cx="914400" cy="693170"/>
            </a:xfrm>
          </p:grpSpPr>
          <p:sp>
            <p:nvSpPr>
              <p:cNvPr id="15372" name="Text Box 9"/>
              <p:cNvSpPr txBox="1">
                <a:spLocks noChangeArrowheads="1"/>
              </p:cNvSpPr>
              <p:nvPr/>
            </p:nvSpPr>
            <p:spPr bwMode="auto">
              <a:xfrm>
                <a:off x="4521696" y="1124744"/>
                <a:ext cx="914400" cy="549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t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(</a:t>
                </a:r>
                <a:r>
                  <a:rPr lang="en-US" altLang="el-GR" sz="1800" i="1" dirty="0" err="1"/>
                  <a:t>x,y</a:t>
                </a:r>
                <a:r>
                  <a:rPr lang="en-US" altLang="el-GR" sz="1800" i="1" dirty="0"/>
                  <a:t>)</a:t>
                </a:r>
                <a:endParaRPr lang="el-GR" altLang="el-GR" sz="1800" i="1" dirty="0"/>
              </a:p>
            </p:txBody>
          </p:sp>
          <p:sp>
            <p:nvSpPr>
              <p:cNvPr id="15373" name="Oval 8"/>
              <p:cNvSpPr>
                <a:spLocks noChangeArrowheads="1"/>
              </p:cNvSpPr>
              <p:nvPr/>
            </p:nvSpPr>
            <p:spPr bwMode="auto">
              <a:xfrm>
                <a:off x="4967266" y="1665514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</p:grpSp>
        <p:cxnSp>
          <p:nvCxnSpPr>
            <p:cNvPr id="43" name="Ευθεία γραμμή σύνδεσης 50"/>
            <p:cNvCxnSpPr>
              <a:cxnSpLocks noChangeShapeType="1"/>
            </p:cNvCxnSpPr>
            <p:nvPr/>
          </p:nvCxnSpPr>
          <p:spPr bwMode="auto">
            <a:xfrm>
              <a:off x="5043398" y="1777415"/>
              <a:ext cx="0" cy="34560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Ευθεία γραμμή σύνδεσης 57"/>
            <p:cNvCxnSpPr>
              <a:cxnSpLocks noChangeShapeType="1"/>
            </p:cNvCxnSpPr>
            <p:nvPr/>
          </p:nvCxnSpPr>
          <p:spPr bwMode="auto">
            <a:xfrm>
              <a:off x="3347864" y="1751044"/>
              <a:ext cx="1692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5" name="Text Box 12"/>
            <p:cNvSpPr txBox="1">
              <a:spLocks noChangeArrowheads="1"/>
            </p:cNvSpPr>
            <p:nvPr/>
          </p:nvSpPr>
          <p:spPr bwMode="auto">
            <a:xfrm>
              <a:off x="3059832" y="1628800"/>
              <a:ext cx="288000" cy="221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l-GR" sz="1800" i="1" dirty="0"/>
                <a:t>y</a:t>
              </a:r>
              <a:endParaRPr lang="el-GR" altLang="el-GR" sz="1800" i="1" dirty="0"/>
            </a:p>
          </p:txBody>
        </p:sp>
        <p:sp>
          <p:nvSpPr>
            <p:cNvPr id="46" name="Text Box 12"/>
            <p:cNvSpPr txBox="1">
              <a:spLocks noChangeArrowheads="1"/>
            </p:cNvSpPr>
            <p:nvPr/>
          </p:nvSpPr>
          <p:spPr bwMode="auto">
            <a:xfrm>
              <a:off x="4932072" y="5223625"/>
              <a:ext cx="288000" cy="221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l-GR" sz="1800" i="1" dirty="0"/>
                <a:t>x</a:t>
              </a:r>
              <a:endParaRPr lang="el-GR" altLang="el-GR" sz="1800" i="1" dirty="0"/>
            </a:p>
          </p:txBody>
        </p:sp>
      </p:grpSp>
      <p:grpSp>
        <p:nvGrpSpPr>
          <p:cNvPr id="19" name="Ομάδα 18"/>
          <p:cNvGrpSpPr/>
          <p:nvPr/>
        </p:nvGrpSpPr>
        <p:grpSpPr>
          <a:xfrm>
            <a:off x="2802664" y="1484848"/>
            <a:ext cx="5655536" cy="3960376"/>
            <a:chOff x="2802664" y="1484848"/>
            <a:chExt cx="5655536" cy="3960376"/>
          </a:xfrm>
        </p:grpSpPr>
        <p:grpSp>
          <p:nvGrpSpPr>
            <p:cNvPr id="16" name="Ομάδα 15"/>
            <p:cNvGrpSpPr/>
            <p:nvPr/>
          </p:nvGrpSpPr>
          <p:grpSpPr>
            <a:xfrm>
              <a:off x="6940550" y="1484848"/>
              <a:ext cx="1517650" cy="679937"/>
              <a:chOff x="6940550" y="1484848"/>
              <a:chExt cx="1517650" cy="679937"/>
            </a:xfrm>
          </p:grpSpPr>
          <p:sp>
            <p:nvSpPr>
              <p:cNvPr id="15370" name="Text Box 14"/>
              <p:cNvSpPr txBox="1">
                <a:spLocks noChangeArrowheads="1"/>
              </p:cNvSpPr>
              <p:nvPr/>
            </p:nvSpPr>
            <p:spPr bwMode="auto">
              <a:xfrm>
                <a:off x="7010400" y="1484848"/>
                <a:ext cx="1447800" cy="576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t</a:t>
                </a:r>
                <a:r>
                  <a:rPr lang="el-GR" altLang="el-GR" sz="1800" i="1" dirty="0"/>
                  <a:t>+</a:t>
                </a:r>
                <a:r>
                  <a:rPr lang="el-GR" altLang="el-GR" sz="1800" b="0" dirty="0"/>
                  <a:t>Δ</a:t>
                </a:r>
                <a:r>
                  <a:rPr lang="en-US" altLang="el-GR" sz="1800" i="1" dirty="0"/>
                  <a:t>t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(x</a:t>
                </a:r>
                <a:r>
                  <a:rPr lang="el-GR" altLang="el-GR" sz="1800" i="1" dirty="0"/>
                  <a:t>+</a:t>
                </a:r>
                <a:r>
                  <a:rPr lang="el-GR" altLang="el-GR" sz="1800" b="0" dirty="0"/>
                  <a:t>Δ</a:t>
                </a:r>
                <a:r>
                  <a:rPr lang="en-US" altLang="el-GR" sz="1800" i="1" dirty="0"/>
                  <a:t>x, y+</a:t>
                </a:r>
                <a:r>
                  <a:rPr lang="el-GR" altLang="el-GR" sz="1800" b="0" dirty="0"/>
                  <a:t>Δ</a:t>
                </a:r>
                <a:r>
                  <a:rPr lang="en-US" altLang="el-GR" sz="1800" i="1" dirty="0"/>
                  <a:t>y)</a:t>
                </a:r>
                <a:endParaRPr lang="el-GR" altLang="el-GR" sz="1800" i="1" dirty="0"/>
              </a:p>
            </p:txBody>
          </p:sp>
          <p:sp>
            <p:nvSpPr>
              <p:cNvPr id="15371" name="Oval 13"/>
              <p:cNvSpPr>
                <a:spLocks noChangeArrowheads="1"/>
              </p:cNvSpPr>
              <p:nvPr/>
            </p:nvSpPr>
            <p:spPr bwMode="auto">
              <a:xfrm>
                <a:off x="6940550" y="2013859"/>
                <a:ext cx="152400" cy="15092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</p:grpSp>
        <p:cxnSp>
          <p:nvCxnSpPr>
            <p:cNvPr id="49" name="Ευθεία γραμμή σύνδεσης 50"/>
            <p:cNvCxnSpPr>
              <a:cxnSpLocks noChangeShapeType="1"/>
            </p:cNvCxnSpPr>
            <p:nvPr/>
          </p:nvCxnSpPr>
          <p:spPr bwMode="auto">
            <a:xfrm>
              <a:off x="7020272" y="2133240"/>
              <a:ext cx="0" cy="31320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0" name="Ευθεία γραμμή σύνδεσης 57"/>
            <p:cNvCxnSpPr>
              <a:cxnSpLocks noChangeShapeType="1"/>
            </p:cNvCxnSpPr>
            <p:nvPr/>
          </p:nvCxnSpPr>
          <p:spPr bwMode="auto">
            <a:xfrm>
              <a:off x="3312048" y="2106869"/>
              <a:ext cx="3708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1" name="Text Box 12"/>
            <p:cNvSpPr txBox="1">
              <a:spLocks noChangeArrowheads="1"/>
            </p:cNvSpPr>
            <p:nvPr/>
          </p:nvSpPr>
          <p:spPr bwMode="auto">
            <a:xfrm>
              <a:off x="2802664" y="1983265"/>
              <a:ext cx="545200" cy="221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l-GR" sz="1800" i="1" dirty="0"/>
                <a:t>y+</a:t>
              </a:r>
              <a:r>
                <a:rPr lang="el-GR" altLang="el-GR" sz="1800" dirty="0"/>
                <a:t>Δ</a:t>
              </a:r>
              <a:r>
                <a:rPr lang="en-US" altLang="el-GR" sz="1800" i="1" dirty="0"/>
                <a:t>y</a:t>
              </a:r>
              <a:endParaRPr lang="el-GR" altLang="el-GR" sz="1800" i="1" dirty="0"/>
            </a:p>
          </p:txBody>
        </p:sp>
        <p:sp>
          <p:nvSpPr>
            <p:cNvPr id="52" name="Text Box 12"/>
            <p:cNvSpPr txBox="1">
              <a:spLocks noChangeArrowheads="1"/>
            </p:cNvSpPr>
            <p:nvPr/>
          </p:nvSpPr>
          <p:spPr bwMode="auto">
            <a:xfrm>
              <a:off x="6876256" y="5223625"/>
              <a:ext cx="545200" cy="221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l-GR" sz="1800" i="1" dirty="0"/>
                <a:t>x+</a:t>
              </a:r>
              <a:r>
                <a:rPr lang="el-GR" altLang="el-GR" sz="1800" dirty="0"/>
                <a:t>Δ</a:t>
              </a:r>
              <a:r>
                <a:rPr lang="en-US" altLang="el-GR" sz="1800" i="1" dirty="0"/>
                <a:t>x</a:t>
              </a:r>
              <a:endParaRPr lang="el-GR" altLang="el-GR" sz="1800" i="1" dirty="0"/>
            </a:p>
          </p:txBody>
        </p:sp>
      </p:grpSp>
      <p:sp>
        <p:nvSpPr>
          <p:cNvPr id="15375" name="Oval 4"/>
          <p:cNvSpPr>
            <a:spLocks noChangeArrowheads="1"/>
          </p:cNvSpPr>
          <p:nvPr/>
        </p:nvSpPr>
        <p:spPr bwMode="auto">
          <a:xfrm>
            <a:off x="3276600" y="5105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rgbClr val="CC66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sp>
        <p:nvSpPr>
          <p:cNvPr id="15378" name="Oval 11"/>
          <p:cNvSpPr>
            <a:spLocks noChangeArrowheads="1"/>
          </p:cNvSpPr>
          <p:nvPr/>
        </p:nvSpPr>
        <p:spPr bwMode="auto">
          <a:xfrm>
            <a:off x="3276600" y="5105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rgbClr val="CC66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grpSp>
        <p:nvGrpSpPr>
          <p:cNvPr id="2" name="Ομάδα 1"/>
          <p:cNvGrpSpPr/>
          <p:nvPr/>
        </p:nvGrpSpPr>
        <p:grpSpPr>
          <a:xfrm>
            <a:off x="2514600" y="685800"/>
            <a:ext cx="6019800" cy="5486400"/>
            <a:chOff x="2514600" y="685800"/>
            <a:chExt cx="6019800" cy="5486400"/>
          </a:xfrm>
        </p:grpSpPr>
        <p:sp>
          <p:nvSpPr>
            <p:cNvPr id="15374" name="Freeform 3"/>
            <p:cNvSpPr>
              <a:spLocks/>
            </p:cNvSpPr>
            <p:nvPr/>
          </p:nvSpPr>
          <p:spPr bwMode="auto">
            <a:xfrm>
              <a:off x="2514600" y="1447800"/>
              <a:ext cx="5029200" cy="1873250"/>
            </a:xfrm>
            <a:custGeom>
              <a:avLst/>
              <a:gdLst>
                <a:gd name="T0" fmla="*/ 0 w 3168"/>
                <a:gd name="T1" fmla="*/ 1004 h 1180"/>
                <a:gd name="T2" fmla="*/ 181 w 3168"/>
                <a:gd name="T3" fmla="*/ 1129 h 1180"/>
                <a:gd name="T4" fmla="*/ 379 w 3168"/>
                <a:gd name="T5" fmla="*/ 1162 h 1180"/>
                <a:gd name="T6" fmla="*/ 724 w 3168"/>
                <a:gd name="T7" fmla="*/ 1022 h 1180"/>
                <a:gd name="T8" fmla="*/ 1267 w 3168"/>
                <a:gd name="T9" fmla="*/ 479 h 1180"/>
                <a:gd name="T10" fmla="*/ 1456 w 3168"/>
                <a:gd name="T11" fmla="*/ 289 h 1180"/>
                <a:gd name="T12" fmla="*/ 1802 w 3168"/>
                <a:gd name="T13" fmla="*/ 59 h 1180"/>
                <a:gd name="T14" fmla="*/ 2172 w 3168"/>
                <a:gd name="T15" fmla="*/ 1 h 1180"/>
                <a:gd name="T16" fmla="*/ 2386 w 3168"/>
                <a:gd name="T17" fmla="*/ 51 h 1180"/>
                <a:gd name="T18" fmla="*/ 2650 w 3168"/>
                <a:gd name="T19" fmla="*/ 207 h 1180"/>
                <a:gd name="T20" fmla="*/ 2864 w 3168"/>
                <a:gd name="T21" fmla="*/ 421 h 1180"/>
                <a:gd name="T22" fmla="*/ 3168 w 3168"/>
                <a:gd name="T23" fmla="*/ 860 h 118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168"/>
                <a:gd name="T37" fmla="*/ 0 h 1180"/>
                <a:gd name="T38" fmla="*/ 3168 w 3168"/>
                <a:gd name="T39" fmla="*/ 1180 h 118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168" h="1180">
                  <a:moveTo>
                    <a:pt x="0" y="1004"/>
                  </a:moveTo>
                  <a:cubicBezTo>
                    <a:pt x="30" y="1025"/>
                    <a:pt x="118" y="1103"/>
                    <a:pt x="181" y="1129"/>
                  </a:cubicBezTo>
                  <a:cubicBezTo>
                    <a:pt x="244" y="1155"/>
                    <a:pt x="289" y="1180"/>
                    <a:pt x="379" y="1162"/>
                  </a:cubicBezTo>
                  <a:cubicBezTo>
                    <a:pt x="469" y="1144"/>
                    <a:pt x="576" y="1136"/>
                    <a:pt x="724" y="1022"/>
                  </a:cubicBezTo>
                  <a:cubicBezTo>
                    <a:pt x="872" y="908"/>
                    <a:pt x="1145" y="601"/>
                    <a:pt x="1267" y="479"/>
                  </a:cubicBezTo>
                  <a:cubicBezTo>
                    <a:pt x="1389" y="357"/>
                    <a:pt x="1367" y="359"/>
                    <a:pt x="1456" y="289"/>
                  </a:cubicBezTo>
                  <a:cubicBezTo>
                    <a:pt x="1545" y="219"/>
                    <a:pt x="1683" y="107"/>
                    <a:pt x="1802" y="59"/>
                  </a:cubicBezTo>
                  <a:cubicBezTo>
                    <a:pt x="1921" y="11"/>
                    <a:pt x="2075" y="2"/>
                    <a:pt x="2172" y="1"/>
                  </a:cubicBezTo>
                  <a:cubicBezTo>
                    <a:pt x="2269" y="0"/>
                    <a:pt x="2306" y="17"/>
                    <a:pt x="2386" y="51"/>
                  </a:cubicBezTo>
                  <a:cubicBezTo>
                    <a:pt x="2466" y="85"/>
                    <a:pt x="2570" y="145"/>
                    <a:pt x="2650" y="207"/>
                  </a:cubicBezTo>
                  <a:cubicBezTo>
                    <a:pt x="2730" y="269"/>
                    <a:pt x="2778" y="312"/>
                    <a:pt x="2864" y="421"/>
                  </a:cubicBezTo>
                  <a:cubicBezTo>
                    <a:pt x="2950" y="530"/>
                    <a:pt x="3105" y="769"/>
                    <a:pt x="3168" y="860"/>
                  </a:cubicBezTo>
                </a:path>
              </a:pathLst>
            </a:custGeom>
            <a:noFill/>
            <a:ln w="38100" cmpd="sng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5376" name="Text Box 5"/>
            <p:cNvSpPr txBox="1">
              <a:spLocks noChangeArrowheads="1"/>
            </p:cNvSpPr>
            <p:nvPr/>
          </p:nvSpPr>
          <p:spPr bwMode="auto">
            <a:xfrm>
              <a:off x="3276600" y="5257800"/>
              <a:ext cx="228600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400">
                  <a:solidFill>
                    <a:srgbClr val="CC6600"/>
                  </a:solidFill>
                </a:rPr>
                <a:t>O</a:t>
              </a:r>
              <a:endParaRPr lang="el-GR" altLang="el-GR" sz="2400">
                <a:solidFill>
                  <a:srgbClr val="CC6600"/>
                </a:solidFill>
              </a:endParaRPr>
            </a:p>
          </p:txBody>
        </p:sp>
        <p:sp>
          <p:nvSpPr>
            <p:cNvPr id="15379" name="Line 20"/>
            <p:cNvSpPr>
              <a:spLocks noChangeShapeType="1"/>
            </p:cNvSpPr>
            <p:nvPr/>
          </p:nvSpPr>
          <p:spPr bwMode="auto">
            <a:xfrm>
              <a:off x="3352800" y="685800"/>
              <a:ext cx="0" cy="5486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5380" name="Line 21"/>
            <p:cNvSpPr>
              <a:spLocks noChangeShapeType="1"/>
            </p:cNvSpPr>
            <p:nvPr/>
          </p:nvSpPr>
          <p:spPr bwMode="auto">
            <a:xfrm>
              <a:off x="2895600" y="5181600"/>
              <a:ext cx="5638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5381" name="Text Box 22"/>
            <p:cNvSpPr txBox="1">
              <a:spLocks noChangeArrowheads="1"/>
            </p:cNvSpPr>
            <p:nvPr/>
          </p:nvSpPr>
          <p:spPr bwMode="auto">
            <a:xfrm>
              <a:off x="8153400" y="5181600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400" i="1"/>
                <a:t>x</a:t>
              </a:r>
              <a:endParaRPr lang="el-GR" altLang="el-GR" sz="2400" i="1"/>
            </a:p>
          </p:txBody>
        </p:sp>
        <p:sp>
          <p:nvSpPr>
            <p:cNvPr id="15382" name="Text Box 23"/>
            <p:cNvSpPr txBox="1">
              <a:spLocks noChangeArrowheads="1"/>
            </p:cNvSpPr>
            <p:nvPr/>
          </p:nvSpPr>
          <p:spPr bwMode="auto">
            <a:xfrm>
              <a:off x="2971800" y="685800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400" i="1"/>
                <a:t>y</a:t>
              </a:r>
              <a:endParaRPr lang="el-GR" altLang="el-GR" sz="2400" i="1"/>
            </a:p>
          </p:txBody>
        </p:sp>
        <p:sp>
          <p:nvSpPr>
            <p:cNvPr id="15383" name="Line 24"/>
            <p:cNvSpPr>
              <a:spLocks noChangeShapeType="1"/>
            </p:cNvSpPr>
            <p:nvPr/>
          </p:nvSpPr>
          <p:spPr bwMode="auto">
            <a:xfrm>
              <a:off x="3352800" y="5181600"/>
              <a:ext cx="68580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5386" name="Line 27"/>
            <p:cNvSpPr>
              <a:spLocks noChangeShapeType="1"/>
            </p:cNvSpPr>
            <p:nvPr/>
          </p:nvSpPr>
          <p:spPr bwMode="auto">
            <a:xfrm rot="16200000">
              <a:off x="3009900" y="4838700"/>
              <a:ext cx="68580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3755337" y="5157192"/>
                  <a:ext cx="38343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55337" y="5157192"/>
                  <a:ext cx="383438" cy="46166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t="-1316" r="-3492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3059832" y="4437112"/>
                  <a:ext cx="38985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59832" y="4437112"/>
                  <a:ext cx="389850" cy="461665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3125" t="-1316" r="-35938" b="-1184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" name="Ομάδα 3"/>
          <p:cNvGrpSpPr/>
          <p:nvPr/>
        </p:nvGrpSpPr>
        <p:grpSpPr>
          <a:xfrm>
            <a:off x="3275856" y="1700808"/>
            <a:ext cx="3734544" cy="3528392"/>
            <a:chOff x="3275856" y="1700808"/>
            <a:chExt cx="3734544" cy="3528392"/>
          </a:xfrm>
        </p:grpSpPr>
        <p:cxnSp>
          <p:nvCxnSpPr>
            <p:cNvPr id="24" name="Ευθεία γραμμή σύνδεσης 23"/>
            <p:cNvCxnSpPr/>
            <p:nvPr/>
          </p:nvCxnSpPr>
          <p:spPr bwMode="auto">
            <a:xfrm>
              <a:off x="3352800" y="1751076"/>
              <a:ext cx="0" cy="360392"/>
            </a:xfrm>
            <a:prstGeom prst="line">
              <a:avLst/>
            </a:prstGeom>
            <a:solidFill>
              <a:schemeClr val="bg1"/>
            </a:solidFill>
            <a:ln w="2857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" name="Ορθογώνιο 24"/>
            <p:cNvSpPr/>
            <p:nvPr/>
          </p:nvSpPr>
          <p:spPr>
            <a:xfrm>
              <a:off x="3275856" y="1700808"/>
              <a:ext cx="45878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el-GR" dirty="0">
                  <a:solidFill>
                    <a:srgbClr val="0000FF"/>
                  </a:solidFill>
                  <a:latin typeface="+mn-lt"/>
                </a:rPr>
                <a:t>Δ</a:t>
              </a:r>
              <a:r>
                <a:rPr lang="en-US" altLang="el-GR" i="1" dirty="0">
                  <a:solidFill>
                    <a:srgbClr val="0000FF"/>
                  </a:solidFill>
                  <a:latin typeface="+mn-lt"/>
                </a:rPr>
                <a:t>y</a:t>
              </a:r>
              <a:endParaRPr lang="el-GR" dirty="0">
                <a:solidFill>
                  <a:srgbClr val="0000FF"/>
                </a:solidFill>
                <a:latin typeface="+mn-lt"/>
              </a:endParaRPr>
            </a:p>
          </p:txBody>
        </p:sp>
        <p:grpSp>
          <p:nvGrpSpPr>
            <p:cNvPr id="3" name="Ομάδα 2"/>
            <p:cNvGrpSpPr/>
            <p:nvPr/>
          </p:nvGrpSpPr>
          <p:grpSpPr>
            <a:xfrm>
              <a:off x="5043466" y="4829090"/>
              <a:ext cx="1966934" cy="400110"/>
              <a:chOff x="5043466" y="4829090"/>
              <a:chExt cx="1966934" cy="400110"/>
            </a:xfrm>
          </p:grpSpPr>
          <p:cxnSp>
            <p:nvCxnSpPr>
              <p:cNvPr id="22" name="Ευθεία γραμμή σύνδεσης 21"/>
              <p:cNvCxnSpPr/>
              <p:nvPr/>
            </p:nvCxnSpPr>
            <p:spPr bwMode="auto">
              <a:xfrm>
                <a:off x="5043466" y="5181600"/>
                <a:ext cx="1966934" cy="0"/>
              </a:xfrm>
              <a:prstGeom prst="line">
                <a:avLst/>
              </a:prstGeom>
              <a:solidFill>
                <a:schemeClr val="bg1"/>
              </a:solidFill>
              <a:ln w="28575" cap="flat" cmpd="sng" algn="ctr">
                <a:solidFill>
                  <a:srgbClr val="00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1" name="Ορθογώνιο 60"/>
              <p:cNvSpPr/>
              <p:nvPr/>
            </p:nvSpPr>
            <p:spPr>
              <a:xfrm>
                <a:off x="5707787" y="4829090"/>
                <a:ext cx="47320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el-GR" dirty="0">
                    <a:solidFill>
                      <a:srgbClr val="0000FF"/>
                    </a:solidFill>
                    <a:latin typeface="+mn-lt"/>
                  </a:rPr>
                  <a:t>Δ</a:t>
                </a:r>
                <a:r>
                  <a:rPr lang="en-US" altLang="el-GR" i="1" dirty="0">
                    <a:solidFill>
                      <a:srgbClr val="0000FF"/>
                    </a:solidFill>
                    <a:latin typeface="+mn-lt"/>
                  </a:rPr>
                  <a:t>x</a:t>
                </a:r>
                <a:endParaRPr lang="el-GR" dirty="0">
                  <a:solidFill>
                    <a:srgbClr val="0000FF"/>
                  </a:solidFill>
                  <a:latin typeface="+mn-lt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Ομάδα 2"/>
          <p:cNvGrpSpPr/>
          <p:nvPr/>
        </p:nvGrpSpPr>
        <p:grpSpPr>
          <a:xfrm>
            <a:off x="228600" y="0"/>
            <a:ext cx="8305800" cy="6172200"/>
            <a:chOff x="228600" y="0"/>
            <a:chExt cx="8305800" cy="6172200"/>
          </a:xfrm>
        </p:grpSpPr>
        <p:sp>
          <p:nvSpPr>
            <p:cNvPr id="16386" name="Rectangle 2"/>
            <p:cNvSpPr>
              <a:spLocks noChangeArrowheads="1"/>
            </p:cNvSpPr>
            <p:nvPr/>
          </p:nvSpPr>
          <p:spPr bwMode="auto">
            <a:xfrm>
              <a:off x="685800" y="0"/>
              <a:ext cx="77724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>
                  <a:solidFill>
                    <a:schemeClr val="tx2"/>
                  </a:solidFill>
                </a:rPr>
                <a:t>ΤΡΟΧΙΑ – ΣΤΙΓΜΙΑΙΑ ΤΑΧΥΤΗΤΑ</a:t>
              </a:r>
            </a:p>
          </p:txBody>
        </p:sp>
        <p:grpSp>
          <p:nvGrpSpPr>
            <p:cNvPr id="2" name="Ομάδα 1"/>
            <p:cNvGrpSpPr/>
            <p:nvPr/>
          </p:nvGrpSpPr>
          <p:grpSpPr>
            <a:xfrm>
              <a:off x="228600" y="685800"/>
              <a:ext cx="8305800" cy="5486400"/>
              <a:chOff x="228600" y="685800"/>
              <a:chExt cx="8305800" cy="5486400"/>
            </a:xfrm>
          </p:grpSpPr>
          <p:grpSp>
            <p:nvGrpSpPr>
              <p:cNvPr id="16387" name="Group 32"/>
              <p:cNvGrpSpPr>
                <a:grpSpLocks/>
              </p:cNvGrpSpPr>
              <p:nvPr/>
            </p:nvGrpSpPr>
            <p:grpSpPr bwMode="auto">
              <a:xfrm>
                <a:off x="228600" y="685800"/>
                <a:ext cx="8305800" cy="5486400"/>
                <a:chOff x="144" y="432"/>
                <a:chExt cx="5232" cy="3456"/>
              </a:xfrm>
            </p:grpSpPr>
            <p:sp>
              <p:nvSpPr>
                <p:cNvPr id="16388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3168" y="768"/>
                  <a:ext cx="1920" cy="3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6389" name="Freeform 3"/>
                <p:cNvSpPr>
                  <a:spLocks/>
                </p:cNvSpPr>
                <p:nvPr/>
              </p:nvSpPr>
              <p:spPr bwMode="auto">
                <a:xfrm>
                  <a:off x="1584" y="912"/>
                  <a:ext cx="3168" cy="1180"/>
                </a:xfrm>
                <a:custGeom>
                  <a:avLst/>
                  <a:gdLst>
                    <a:gd name="T0" fmla="*/ 0 w 3168"/>
                    <a:gd name="T1" fmla="*/ 1004 h 1180"/>
                    <a:gd name="T2" fmla="*/ 181 w 3168"/>
                    <a:gd name="T3" fmla="*/ 1129 h 1180"/>
                    <a:gd name="T4" fmla="*/ 379 w 3168"/>
                    <a:gd name="T5" fmla="*/ 1162 h 1180"/>
                    <a:gd name="T6" fmla="*/ 724 w 3168"/>
                    <a:gd name="T7" fmla="*/ 1022 h 1180"/>
                    <a:gd name="T8" fmla="*/ 1267 w 3168"/>
                    <a:gd name="T9" fmla="*/ 479 h 1180"/>
                    <a:gd name="T10" fmla="*/ 1456 w 3168"/>
                    <a:gd name="T11" fmla="*/ 289 h 1180"/>
                    <a:gd name="T12" fmla="*/ 1802 w 3168"/>
                    <a:gd name="T13" fmla="*/ 59 h 1180"/>
                    <a:gd name="T14" fmla="*/ 2172 w 3168"/>
                    <a:gd name="T15" fmla="*/ 1 h 1180"/>
                    <a:gd name="T16" fmla="*/ 2386 w 3168"/>
                    <a:gd name="T17" fmla="*/ 51 h 1180"/>
                    <a:gd name="T18" fmla="*/ 2650 w 3168"/>
                    <a:gd name="T19" fmla="*/ 207 h 1180"/>
                    <a:gd name="T20" fmla="*/ 2864 w 3168"/>
                    <a:gd name="T21" fmla="*/ 421 h 1180"/>
                    <a:gd name="T22" fmla="*/ 3168 w 3168"/>
                    <a:gd name="T23" fmla="*/ 860 h 118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168"/>
                    <a:gd name="T37" fmla="*/ 0 h 1180"/>
                    <a:gd name="T38" fmla="*/ 3168 w 3168"/>
                    <a:gd name="T39" fmla="*/ 1180 h 118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168" h="1180">
                      <a:moveTo>
                        <a:pt x="0" y="1004"/>
                      </a:moveTo>
                      <a:cubicBezTo>
                        <a:pt x="30" y="1025"/>
                        <a:pt x="118" y="1103"/>
                        <a:pt x="181" y="1129"/>
                      </a:cubicBezTo>
                      <a:cubicBezTo>
                        <a:pt x="244" y="1155"/>
                        <a:pt x="289" y="1180"/>
                        <a:pt x="379" y="1162"/>
                      </a:cubicBezTo>
                      <a:cubicBezTo>
                        <a:pt x="469" y="1144"/>
                        <a:pt x="576" y="1136"/>
                        <a:pt x="724" y="1022"/>
                      </a:cubicBezTo>
                      <a:cubicBezTo>
                        <a:pt x="872" y="908"/>
                        <a:pt x="1145" y="601"/>
                        <a:pt x="1267" y="479"/>
                      </a:cubicBezTo>
                      <a:cubicBezTo>
                        <a:pt x="1389" y="357"/>
                        <a:pt x="1367" y="359"/>
                        <a:pt x="1456" y="289"/>
                      </a:cubicBezTo>
                      <a:cubicBezTo>
                        <a:pt x="1545" y="219"/>
                        <a:pt x="1683" y="107"/>
                        <a:pt x="1802" y="59"/>
                      </a:cubicBezTo>
                      <a:cubicBezTo>
                        <a:pt x="1921" y="11"/>
                        <a:pt x="2075" y="2"/>
                        <a:pt x="2172" y="1"/>
                      </a:cubicBezTo>
                      <a:cubicBezTo>
                        <a:pt x="2269" y="0"/>
                        <a:pt x="2306" y="17"/>
                        <a:pt x="2386" y="51"/>
                      </a:cubicBezTo>
                      <a:cubicBezTo>
                        <a:pt x="2466" y="85"/>
                        <a:pt x="2570" y="145"/>
                        <a:pt x="2650" y="207"/>
                      </a:cubicBezTo>
                      <a:cubicBezTo>
                        <a:pt x="2730" y="269"/>
                        <a:pt x="2778" y="312"/>
                        <a:pt x="2864" y="421"/>
                      </a:cubicBezTo>
                      <a:cubicBezTo>
                        <a:pt x="2950" y="530"/>
                        <a:pt x="3105" y="769"/>
                        <a:pt x="3168" y="860"/>
                      </a:cubicBezTo>
                    </a:path>
                  </a:pathLst>
                </a:custGeom>
                <a:noFill/>
                <a:ln w="38100" cmpd="sng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6390" name="Oval 4"/>
                <p:cNvSpPr>
                  <a:spLocks noChangeArrowheads="1"/>
                </p:cNvSpPr>
                <p:nvPr/>
              </p:nvSpPr>
              <p:spPr bwMode="auto">
                <a:xfrm>
                  <a:off x="2064" y="3216"/>
                  <a:ext cx="96" cy="96"/>
                </a:xfrm>
                <a:prstGeom prst="ellipse">
                  <a:avLst/>
                </a:prstGeom>
                <a:solidFill>
                  <a:srgbClr val="CC6600"/>
                </a:solidFill>
                <a:ln w="9525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6391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2064" y="3312"/>
                  <a:ext cx="144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>
                      <a:solidFill>
                        <a:srgbClr val="CC6600"/>
                      </a:solidFill>
                    </a:rPr>
                    <a:t>O</a:t>
                  </a:r>
                  <a:endParaRPr lang="el-GR" altLang="el-GR" sz="2400">
                    <a:solidFill>
                      <a:srgbClr val="CC6600"/>
                    </a:solidFill>
                  </a:endParaRPr>
                </a:p>
              </p:txBody>
            </p:sp>
            <p:sp>
              <p:nvSpPr>
                <p:cNvPr id="16393" name="Oval 8"/>
                <p:cNvSpPr>
                  <a:spLocks noChangeArrowheads="1"/>
                </p:cNvSpPr>
                <p:nvPr/>
              </p:nvSpPr>
              <p:spPr bwMode="auto">
                <a:xfrm>
                  <a:off x="3120" y="1056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6394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784" y="816"/>
                  <a:ext cx="384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t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(x,y)</a:t>
                  </a:r>
                  <a:endParaRPr lang="el-GR" altLang="el-GR" sz="1800" i="1"/>
                </a:p>
              </p:txBody>
            </p:sp>
            <p:sp>
              <p:nvSpPr>
                <p:cNvPr id="16395" name="Oval 11"/>
                <p:cNvSpPr>
                  <a:spLocks noChangeArrowheads="1"/>
                </p:cNvSpPr>
                <p:nvPr/>
              </p:nvSpPr>
              <p:spPr bwMode="auto">
                <a:xfrm>
                  <a:off x="2064" y="3216"/>
                  <a:ext cx="96" cy="96"/>
                </a:xfrm>
                <a:prstGeom prst="ellipse">
                  <a:avLst/>
                </a:prstGeom>
                <a:solidFill>
                  <a:srgbClr val="CC6600"/>
                </a:solidFill>
                <a:ln w="9525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6396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2112" y="960"/>
                  <a:ext cx="1824" cy="2304"/>
                </a:xfrm>
                <a:prstGeom prst="line">
                  <a:avLst/>
                </a:prstGeom>
                <a:noFill/>
                <a:ln w="4445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6397" name="Oval 13"/>
                <p:cNvSpPr>
                  <a:spLocks noChangeArrowheads="1"/>
                </p:cNvSpPr>
                <p:nvPr/>
              </p:nvSpPr>
              <p:spPr bwMode="auto">
                <a:xfrm>
                  <a:off x="3888" y="912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639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312" y="528"/>
                  <a:ext cx="1200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t</a:t>
                  </a:r>
                  <a:r>
                    <a:rPr lang="el-GR" altLang="el-GR" sz="1800" i="1"/>
                    <a:t>+</a:t>
                  </a:r>
                  <a:r>
                    <a:rPr lang="el-GR" altLang="el-GR" sz="1800" b="0"/>
                    <a:t>Δ</a:t>
                  </a:r>
                  <a:r>
                    <a:rPr lang="en-US" altLang="el-GR" sz="1800" i="1"/>
                    <a:t>t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(x</a:t>
                  </a:r>
                  <a:r>
                    <a:rPr lang="el-GR" altLang="el-GR" sz="1800" i="1"/>
                    <a:t>+</a:t>
                  </a:r>
                  <a:r>
                    <a:rPr lang="el-GR" altLang="el-GR" sz="1800" b="0"/>
                    <a:t>Δ</a:t>
                  </a:r>
                  <a:r>
                    <a:rPr lang="en-US" altLang="el-GR" sz="1800" i="1"/>
                    <a:t>x, y+</a:t>
                  </a:r>
                  <a:r>
                    <a:rPr lang="el-GR" altLang="el-GR" sz="1800" b="0"/>
                    <a:t>Δ</a:t>
                  </a:r>
                  <a:r>
                    <a:rPr lang="en-US" altLang="el-GR" sz="1800" i="1"/>
                    <a:t>y)</a:t>
                  </a:r>
                  <a:endParaRPr lang="el-GR" altLang="el-GR" sz="1800" i="1"/>
                </a:p>
              </p:txBody>
            </p:sp>
            <p:sp>
              <p:nvSpPr>
                <p:cNvPr id="16400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3168" y="960"/>
                  <a:ext cx="768" cy="144"/>
                </a:xfrm>
                <a:prstGeom prst="line">
                  <a:avLst/>
                </a:prstGeom>
                <a:noFill/>
                <a:ln w="44450">
                  <a:solidFill>
                    <a:srgbClr val="0000FF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6403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160" y="1104"/>
                  <a:ext cx="1008" cy="2112"/>
                </a:xfrm>
                <a:prstGeom prst="line">
                  <a:avLst/>
                </a:prstGeom>
                <a:noFill/>
                <a:ln w="4445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graphicFrame>
                  <p:nvGraphicFramePr>
                    <p:cNvPr id="16404" name="Object 23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144" y="528"/>
                    <a:ext cx="864" cy="310"/>
                  </p:xfrm>
                  <a:graphic>
                    <a:graphicData uri="http://schemas.openxmlformats.org/presentationml/2006/ole">
                      <mc:AlternateContent>
                        <mc:Choice xmlns:v="urn:schemas-microsoft-com:vml" Requires="v">
                          <p:oleObj spid="_x0000_s16509" name="Εξίσωση" r:id="rId3" imgW="494870" imgH="177646" progId="Equation.3">
                            <p:embed/>
                          </p:oleObj>
                        </mc:Choice>
                        <mc:Fallback>
                          <p:oleObj name="Εξίσωση" r:id="rId3" imgW="494870" imgH="177646" progId="Equation.3">
                            <p:embed/>
                            <p:pic>
                              <p:nvPicPr>
                                <p:cNvPr id="0" name="Object 23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4">
                                  <a:extLst>
                                    <a:ext uri="{28A0092B-C50C-407E-A947-70E740481C1C}">
                                      <a14:useLocalDpi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144" y="528"/>
                                  <a:ext cx="864" cy="31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>
                                      <a:solidFill>
                                        <a:srgbClr val="FFFFFF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w="9525">
                                      <a:solidFill>
                                        <a:srgbClr val="000000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>
                                      <a:effectLst>
                                        <a:outerShdw dist="35921" dir="2700000" algn="ctr" rotWithShape="0">
                                          <a:srgbClr val="808080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</mc:Choice>
              <mc:Fallback xmlns="">
                <p:graphicFrame>
                  <p:nvGraphicFramePr>
                    <p:cNvPr id="16404" name="Object 23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144" y="528"/>
                    <a:ext cx="864" cy="310"/>
                  </p:xfrm>
                  <a:graphic>
                    <a:graphicData uri="http://schemas.openxmlformats.org/presentationml/2006/ole">
                      <mc:AlternateContent>
                        <mc:Choice xmlns:v="urn:schemas-microsoft-com:vml" Requires="v">
                          <p:oleObj spid="_x0000_s16434" name="Εξίσωση" r:id="rId17" imgW="494870" imgH="177646" progId="Equation.3">
                            <p:embed/>
                          </p:oleObj>
                        </mc:Choice>
                        <mc:Fallback>
                          <p:oleObj name="Εξίσωση" r:id="rId17" imgW="494870" imgH="177646" progId="Equation.3">
                            <p:embed/>
                            <p:pic>
                              <p:nvPicPr>
                                <p:cNvPr id="0" name="Object 23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18"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144" y="528"/>
                                  <a:ext cx="864" cy="31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rgbClr val="FFFFFF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rgbClr val="000000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rgbClr val="808080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</mc:Fallback>
            </mc:AlternateContent>
            <p:sp>
              <p:nvSpPr>
                <p:cNvPr id="16405" name="Line 24"/>
                <p:cNvSpPr>
                  <a:spLocks noChangeShapeType="1"/>
                </p:cNvSpPr>
                <p:nvPr/>
              </p:nvSpPr>
              <p:spPr bwMode="auto">
                <a:xfrm>
                  <a:off x="2112" y="432"/>
                  <a:ext cx="0" cy="345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6406" name="Line 25"/>
                <p:cNvSpPr>
                  <a:spLocks noChangeShapeType="1"/>
                </p:cNvSpPr>
                <p:nvPr/>
              </p:nvSpPr>
              <p:spPr bwMode="auto">
                <a:xfrm>
                  <a:off x="1824" y="3264"/>
                  <a:ext cx="35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6407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5136" y="3264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x</a:t>
                  </a:r>
                  <a:endParaRPr lang="el-GR" altLang="el-GR" sz="2400" i="1"/>
                </a:p>
              </p:txBody>
            </p:sp>
            <p:sp>
              <p:nvSpPr>
                <p:cNvPr id="16408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872" y="432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y</a:t>
                  </a:r>
                  <a:endParaRPr lang="el-GR" altLang="el-GR" sz="2400" i="1"/>
                </a:p>
              </p:txBody>
            </p:sp>
            <p:sp>
              <p:nvSpPr>
                <p:cNvPr id="16409" name="Line 28"/>
                <p:cNvSpPr>
                  <a:spLocks noChangeShapeType="1"/>
                </p:cNvSpPr>
                <p:nvPr/>
              </p:nvSpPr>
              <p:spPr bwMode="auto">
                <a:xfrm>
                  <a:off x="2112" y="3264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6412" name="Line 31"/>
                <p:cNvSpPr>
                  <a:spLocks noChangeShapeType="1"/>
                </p:cNvSpPr>
                <p:nvPr/>
              </p:nvSpPr>
              <p:spPr bwMode="auto">
                <a:xfrm rot="-5400000">
                  <a:off x="1896" y="304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" name="TextBox 28"/>
                  <p:cNvSpPr txBox="1"/>
                  <p:nvPr/>
                </p:nvSpPr>
                <p:spPr>
                  <a:xfrm>
                    <a:off x="3783801" y="5157192"/>
                    <a:ext cx="383438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9" name="TextBox 2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83801" y="5157192"/>
                    <a:ext cx="383438" cy="461665"/>
                  </a:xfrm>
                  <a:prstGeom prst="rect">
                    <a:avLst/>
                  </a:prstGeom>
                  <a:blipFill rotWithShape="1">
                    <a:blip r:embed="rId19"/>
                    <a:stretch>
                      <a:fillRect t="-1316" r="-33333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0" name="TextBox 29"/>
                  <p:cNvSpPr txBox="1"/>
                  <p:nvPr/>
                </p:nvSpPr>
                <p:spPr>
                  <a:xfrm>
                    <a:off x="3088296" y="4437112"/>
                    <a:ext cx="38985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0" name="TextBox 2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88296" y="4437112"/>
                    <a:ext cx="389850" cy="461665"/>
                  </a:xfrm>
                  <a:prstGeom prst="rect">
                    <a:avLst/>
                  </a:prstGeom>
                  <a:blipFill rotWithShape="1">
                    <a:blip r:embed="rId20"/>
                    <a:stretch>
                      <a:fillRect l="-4688" t="-1316" r="-34375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Ορθογώνιο 30"/>
                <p:cNvSpPr/>
                <p:nvPr/>
              </p:nvSpPr>
              <p:spPr>
                <a:xfrm>
                  <a:off x="4644008" y="2366766"/>
                  <a:ext cx="39305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31" name="Ορθογώνιο 3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44008" y="2366766"/>
                  <a:ext cx="393056" cy="400110"/>
                </a:xfrm>
                <a:prstGeom prst="rect">
                  <a:avLst/>
                </a:prstGeom>
                <a:blipFill rotWithShape="1"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Ορθογώνιο 31"/>
                <p:cNvSpPr/>
                <p:nvPr/>
              </p:nvSpPr>
              <p:spPr>
                <a:xfrm>
                  <a:off x="5440215" y="2420888"/>
                  <a:ext cx="1003993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l-GR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𝚫</m:t>
                        </m:r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32" name="Ορθογώνιο 3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40215" y="2420888"/>
                  <a:ext cx="1003993" cy="400110"/>
                </a:xfrm>
                <a:prstGeom prst="rect">
                  <a:avLst/>
                </a:prstGeom>
                <a:blipFill rotWithShape="1"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Ορθογώνιο 32"/>
                <p:cNvSpPr/>
                <p:nvPr/>
              </p:nvSpPr>
              <p:spPr>
                <a:xfrm>
                  <a:off x="5380383" y="1588730"/>
                  <a:ext cx="559769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𝚫</m:t>
                        </m:r>
                        <m:acc>
                          <m:accPr>
                            <m:chr m:val="⃗"/>
                            <m:ctrlPr>
                              <a:rPr lang="el-GR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33" name="Ορθογώνιο 3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80383" y="1588730"/>
                  <a:ext cx="559769" cy="400110"/>
                </a:xfrm>
                <a:prstGeom prst="rect">
                  <a:avLst/>
                </a:prstGeom>
                <a:blipFill rotWithShape="1"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Ομάδα 2"/>
          <p:cNvGrpSpPr/>
          <p:nvPr/>
        </p:nvGrpSpPr>
        <p:grpSpPr>
          <a:xfrm>
            <a:off x="228600" y="0"/>
            <a:ext cx="8305800" cy="6172200"/>
            <a:chOff x="228600" y="0"/>
            <a:chExt cx="8305800" cy="6172200"/>
          </a:xfrm>
        </p:grpSpPr>
        <p:grpSp>
          <p:nvGrpSpPr>
            <p:cNvPr id="2" name="Ομάδα 1"/>
            <p:cNvGrpSpPr/>
            <p:nvPr/>
          </p:nvGrpSpPr>
          <p:grpSpPr>
            <a:xfrm>
              <a:off x="228600" y="0"/>
              <a:ext cx="8305800" cy="6172200"/>
              <a:chOff x="228600" y="0"/>
              <a:chExt cx="8305800" cy="6172200"/>
            </a:xfrm>
          </p:grpSpPr>
          <p:grpSp>
            <p:nvGrpSpPr>
              <p:cNvPr id="17410" name="Group 31"/>
              <p:cNvGrpSpPr>
                <a:grpSpLocks/>
              </p:cNvGrpSpPr>
              <p:nvPr/>
            </p:nvGrpSpPr>
            <p:grpSpPr bwMode="auto">
              <a:xfrm>
                <a:off x="228600" y="0"/>
                <a:ext cx="8305800" cy="6172200"/>
                <a:chOff x="144" y="0"/>
                <a:chExt cx="5232" cy="3888"/>
              </a:xfrm>
            </p:grpSpPr>
            <p:sp>
              <p:nvSpPr>
                <p:cNvPr id="17411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3168" y="527"/>
                  <a:ext cx="1708" cy="57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7412" name="Rectangle 2"/>
                <p:cNvSpPr>
                  <a:spLocks noChangeArrowheads="1"/>
                </p:cNvSpPr>
                <p:nvPr/>
              </p:nvSpPr>
              <p:spPr bwMode="auto">
                <a:xfrm>
                  <a:off x="432" y="0"/>
                  <a:ext cx="4896" cy="4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>
                      <a:solidFill>
                        <a:schemeClr val="tx2"/>
                      </a:solidFill>
                    </a:rPr>
                    <a:t>ΤΡΟΧΙΑ – ΣΤΙΓΜΙΑΙΑ ΤΑΧΥΤΗΤΑ</a:t>
                  </a:r>
                </a:p>
              </p:txBody>
            </p:sp>
            <p:sp>
              <p:nvSpPr>
                <p:cNvPr id="17413" name="Freeform 3"/>
                <p:cNvSpPr>
                  <a:spLocks/>
                </p:cNvSpPr>
                <p:nvPr/>
              </p:nvSpPr>
              <p:spPr bwMode="auto">
                <a:xfrm>
                  <a:off x="1584" y="912"/>
                  <a:ext cx="3168" cy="1180"/>
                </a:xfrm>
                <a:custGeom>
                  <a:avLst/>
                  <a:gdLst>
                    <a:gd name="T0" fmla="*/ 0 w 3168"/>
                    <a:gd name="T1" fmla="*/ 1004 h 1180"/>
                    <a:gd name="T2" fmla="*/ 181 w 3168"/>
                    <a:gd name="T3" fmla="*/ 1129 h 1180"/>
                    <a:gd name="T4" fmla="*/ 379 w 3168"/>
                    <a:gd name="T5" fmla="*/ 1162 h 1180"/>
                    <a:gd name="T6" fmla="*/ 724 w 3168"/>
                    <a:gd name="T7" fmla="*/ 1022 h 1180"/>
                    <a:gd name="T8" fmla="*/ 1267 w 3168"/>
                    <a:gd name="T9" fmla="*/ 479 h 1180"/>
                    <a:gd name="T10" fmla="*/ 1456 w 3168"/>
                    <a:gd name="T11" fmla="*/ 289 h 1180"/>
                    <a:gd name="T12" fmla="*/ 1802 w 3168"/>
                    <a:gd name="T13" fmla="*/ 59 h 1180"/>
                    <a:gd name="T14" fmla="*/ 2172 w 3168"/>
                    <a:gd name="T15" fmla="*/ 1 h 1180"/>
                    <a:gd name="T16" fmla="*/ 2386 w 3168"/>
                    <a:gd name="T17" fmla="*/ 51 h 1180"/>
                    <a:gd name="T18" fmla="*/ 2650 w 3168"/>
                    <a:gd name="T19" fmla="*/ 207 h 1180"/>
                    <a:gd name="T20" fmla="*/ 2864 w 3168"/>
                    <a:gd name="T21" fmla="*/ 421 h 1180"/>
                    <a:gd name="T22" fmla="*/ 3168 w 3168"/>
                    <a:gd name="T23" fmla="*/ 860 h 118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168"/>
                    <a:gd name="T37" fmla="*/ 0 h 1180"/>
                    <a:gd name="T38" fmla="*/ 3168 w 3168"/>
                    <a:gd name="T39" fmla="*/ 1180 h 118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168" h="1180">
                      <a:moveTo>
                        <a:pt x="0" y="1004"/>
                      </a:moveTo>
                      <a:cubicBezTo>
                        <a:pt x="30" y="1025"/>
                        <a:pt x="118" y="1103"/>
                        <a:pt x="181" y="1129"/>
                      </a:cubicBezTo>
                      <a:cubicBezTo>
                        <a:pt x="244" y="1155"/>
                        <a:pt x="289" y="1180"/>
                        <a:pt x="379" y="1162"/>
                      </a:cubicBezTo>
                      <a:cubicBezTo>
                        <a:pt x="469" y="1144"/>
                        <a:pt x="576" y="1136"/>
                        <a:pt x="724" y="1022"/>
                      </a:cubicBezTo>
                      <a:cubicBezTo>
                        <a:pt x="872" y="908"/>
                        <a:pt x="1145" y="601"/>
                        <a:pt x="1267" y="479"/>
                      </a:cubicBezTo>
                      <a:cubicBezTo>
                        <a:pt x="1389" y="357"/>
                        <a:pt x="1367" y="359"/>
                        <a:pt x="1456" y="289"/>
                      </a:cubicBezTo>
                      <a:cubicBezTo>
                        <a:pt x="1545" y="219"/>
                        <a:pt x="1683" y="107"/>
                        <a:pt x="1802" y="59"/>
                      </a:cubicBezTo>
                      <a:cubicBezTo>
                        <a:pt x="1921" y="11"/>
                        <a:pt x="2075" y="2"/>
                        <a:pt x="2172" y="1"/>
                      </a:cubicBezTo>
                      <a:cubicBezTo>
                        <a:pt x="2269" y="0"/>
                        <a:pt x="2306" y="17"/>
                        <a:pt x="2386" y="51"/>
                      </a:cubicBezTo>
                      <a:cubicBezTo>
                        <a:pt x="2466" y="85"/>
                        <a:pt x="2570" y="145"/>
                        <a:pt x="2650" y="207"/>
                      </a:cubicBezTo>
                      <a:cubicBezTo>
                        <a:pt x="2730" y="269"/>
                        <a:pt x="2778" y="312"/>
                        <a:pt x="2864" y="421"/>
                      </a:cubicBezTo>
                      <a:cubicBezTo>
                        <a:pt x="2950" y="530"/>
                        <a:pt x="3105" y="769"/>
                        <a:pt x="3168" y="860"/>
                      </a:cubicBezTo>
                    </a:path>
                  </a:pathLst>
                </a:custGeom>
                <a:noFill/>
                <a:ln w="38100" cmpd="sng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7414" name="Oval 4"/>
                <p:cNvSpPr>
                  <a:spLocks noChangeArrowheads="1"/>
                </p:cNvSpPr>
                <p:nvPr/>
              </p:nvSpPr>
              <p:spPr bwMode="auto">
                <a:xfrm>
                  <a:off x="2064" y="3216"/>
                  <a:ext cx="96" cy="96"/>
                </a:xfrm>
                <a:prstGeom prst="ellipse">
                  <a:avLst/>
                </a:prstGeom>
                <a:solidFill>
                  <a:srgbClr val="CC6600"/>
                </a:solidFill>
                <a:ln w="9525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7415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2064" y="3312"/>
                  <a:ext cx="144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>
                      <a:solidFill>
                        <a:srgbClr val="CC6600"/>
                      </a:solidFill>
                    </a:rPr>
                    <a:t>O</a:t>
                  </a:r>
                  <a:endParaRPr lang="el-GR" altLang="el-GR" sz="2400">
                    <a:solidFill>
                      <a:srgbClr val="CC6600"/>
                    </a:solidFill>
                  </a:endParaRPr>
                </a:p>
              </p:txBody>
            </p:sp>
            <p:sp>
              <p:nvSpPr>
                <p:cNvPr id="17417" name="Oval 8"/>
                <p:cNvSpPr>
                  <a:spLocks noChangeArrowheads="1"/>
                </p:cNvSpPr>
                <p:nvPr/>
              </p:nvSpPr>
              <p:spPr bwMode="auto">
                <a:xfrm>
                  <a:off x="3120" y="1056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7418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784" y="816"/>
                  <a:ext cx="336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t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(x,y)</a:t>
                  </a:r>
                  <a:endParaRPr lang="el-GR" altLang="el-GR" sz="1800" i="1"/>
                </a:p>
              </p:txBody>
            </p:sp>
            <p:sp>
              <p:nvSpPr>
                <p:cNvPr id="17419" name="Oval 11"/>
                <p:cNvSpPr>
                  <a:spLocks noChangeArrowheads="1"/>
                </p:cNvSpPr>
                <p:nvPr/>
              </p:nvSpPr>
              <p:spPr bwMode="auto">
                <a:xfrm>
                  <a:off x="2064" y="3216"/>
                  <a:ext cx="96" cy="96"/>
                </a:xfrm>
                <a:prstGeom prst="ellipse">
                  <a:avLst/>
                </a:prstGeom>
                <a:solidFill>
                  <a:srgbClr val="CC6600"/>
                </a:solidFill>
                <a:ln w="9525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7420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2112" y="912"/>
                  <a:ext cx="1632" cy="2352"/>
                </a:xfrm>
                <a:prstGeom prst="line">
                  <a:avLst/>
                </a:prstGeom>
                <a:noFill/>
                <a:ln w="4445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7421" name="Oval 13"/>
                <p:cNvSpPr>
                  <a:spLocks noChangeArrowheads="1"/>
                </p:cNvSpPr>
                <p:nvPr/>
              </p:nvSpPr>
              <p:spPr bwMode="auto">
                <a:xfrm>
                  <a:off x="3696" y="864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7422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216" y="480"/>
                  <a:ext cx="912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t</a:t>
                  </a:r>
                  <a:r>
                    <a:rPr lang="el-GR" altLang="el-GR" sz="1800" i="1"/>
                    <a:t>+</a:t>
                  </a:r>
                  <a:r>
                    <a:rPr lang="el-GR" altLang="el-GR" sz="1800" b="0"/>
                    <a:t>Δ</a:t>
                  </a:r>
                  <a:r>
                    <a:rPr lang="en-US" altLang="el-GR" sz="1800" i="1"/>
                    <a:t>t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(x</a:t>
                  </a:r>
                  <a:r>
                    <a:rPr lang="el-GR" altLang="el-GR" sz="1800" i="1"/>
                    <a:t>+</a:t>
                  </a:r>
                  <a:r>
                    <a:rPr lang="el-GR" altLang="el-GR" sz="1800" b="0"/>
                    <a:t>Δ</a:t>
                  </a:r>
                  <a:r>
                    <a:rPr lang="en-US" altLang="el-GR" sz="1800" i="1"/>
                    <a:t>x, y+</a:t>
                  </a:r>
                  <a:r>
                    <a:rPr lang="el-GR" altLang="el-GR" sz="1800" b="0" i="1"/>
                    <a:t>Δ</a:t>
                  </a:r>
                  <a:r>
                    <a:rPr lang="en-US" altLang="el-GR" sz="1800" i="1"/>
                    <a:t>y)</a:t>
                  </a:r>
                  <a:endParaRPr lang="el-GR" altLang="el-GR" sz="1800" i="1"/>
                </a:p>
              </p:txBody>
            </p:sp>
            <p:sp>
              <p:nvSpPr>
                <p:cNvPr id="17424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3168" y="912"/>
                  <a:ext cx="576" cy="192"/>
                </a:xfrm>
                <a:prstGeom prst="line">
                  <a:avLst/>
                </a:prstGeom>
                <a:noFill/>
                <a:ln w="44450">
                  <a:solidFill>
                    <a:srgbClr val="0000FF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742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160" y="1104"/>
                  <a:ext cx="1008" cy="2112"/>
                </a:xfrm>
                <a:prstGeom prst="line">
                  <a:avLst/>
                </a:prstGeom>
                <a:noFill/>
                <a:ln w="4445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graphicFrame>
                  <p:nvGraphicFramePr>
                    <p:cNvPr id="17428" name="Object 22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144" y="528"/>
                    <a:ext cx="864" cy="310"/>
                  </p:xfrm>
                  <a:graphic>
                    <a:graphicData uri="http://schemas.openxmlformats.org/presentationml/2006/ole">
                      <mc:AlternateContent>
                        <mc:Choice xmlns:v="urn:schemas-microsoft-com:vml" Requires="v">
                          <p:oleObj spid="_x0000_s17528" name="Εξίσωση" r:id="rId3" imgW="494870" imgH="177646" progId="Equation.3">
                            <p:embed/>
                          </p:oleObj>
                        </mc:Choice>
                        <mc:Fallback>
                          <p:oleObj name="Εξίσωση" r:id="rId3" imgW="494870" imgH="177646" progId="Equation.3">
                            <p:embed/>
                            <p:pic>
                              <p:nvPicPr>
                                <p:cNvPr id="0" name="Object 22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4">
                                  <a:extLst>
                                    <a:ext uri="{28A0092B-C50C-407E-A947-70E740481C1C}">
                                      <a14:useLocalDpi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144" y="528"/>
                                  <a:ext cx="864" cy="31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>
                                      <a:solidFill>
                                        <a:srgbClr val="FFFFFF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w="9525">
                                      <a:solidFill>
                                        <a:srgbClr val="000000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>
                                      <a:effectLst>
                                        <a:outerShdw dist="35921" dir="2700000" algn="ctr" rotWithShape="0">
                                          <a:srgbClr val="808080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</mc:Choice>
              <mc:Fallback xmlns="">
                <p:graphicFrame>
                  <p:nvGraphicFramePr>
                    <p:cNvPr id="17428" name="Object 22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144" y="528"/>
                    <a:ext cx="864" cy="310"/>
                  </p:xfrm>
                  <a:graphic>
                    <a:graphicData uri="http://schemas.openxmlformats.org/presentationml/2006/ole">
                      <mc:AlternateContent>
                        <mc:Choice xmlns:v="urn:schemas-microsoft-com:vml" Requires="v">
                          <p:oleObj spid="_x0000_s17458" name="Εξίσωση" r:id="rId17" imgW="494870" imgH="177646" progId="Equation.3">
                            <p:embed/>
                          </p:oleObj>
                        </mc:Choice>
                        <mc:Fallback>
                          <p:oleObj name="Εξίσωση" r:id="rId17" imgW="494870" imgH="177646" progId="Equation.3">
                            <p:embed/>
                            <p:pic>
                              <p:nvPicPr>
                                <p:cNvPr id="0" name="Object 22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18"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144" y="528"/>
                                  <a:ext cx="864" cy="31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rgbClr val="FFFFFF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rgbClr val="000000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rgbClr val="808080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</mc:Fallback>
            </mc:AlternateContent>
            <p:sp>
              <p:nvSpPr>
                <p:cNvPr id="17429" name="Line 23"/>
                <p:cNvSpPr>
                  <a:spLocks noChangeShapeType="1"/>
                </p:cNvSpPr>
                <p:nvPr/>
              </p:nvSpPr>
              <p:spPr bwMode="auto">
                <a:xfrm>
                  <a:off x="2112" y="432"/>
                  <a:ext cx="0" cy="345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7430" name="Line 24"/>
                <p:cNvSpPr>
                  <a:spLocks noChangeShapeType="1"/>
                </p:cNvSpPr>
                <p:nvPr/>
              </p:nvSpPr>
              <p:spPr bwMode="auto">
                <a:xfrm>
                  <a:off x="1824" y="3264"/>
                  <a:ext cx="35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7431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5136" y="3264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x</a:t>
                  </a:r>
                  <a:endParaRPr lang="el-GR" altLang="el-GR" sz="2400" i="1"/>
                </a:p>
              </p:txBody>
            </p:sp>
            <p:sp>
              <p:nvSpPr>
                <p:cNvPr id="17432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1872" y="432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y</a:t>
                  </a:r>
                  <a:endParaRPr lang="el-GR" altLang="el-GR" sz="2400" i="1"/>
                </a:p>
              </p:txBody>
            </p:sp>
            <p:sp>
              <p:nvSpPr>
                <p:cNvPr id="17433" name="Line 27"/>
                <p:cNvSpPr>
                  <a:spLocks noChangeShapeType="1"/>
                </p:cNvSpPr>
                <p:nvPr/>
              </p:nvSpPr>
              <p:spPr bwMode="auto">
                <a:xfrm>
                  <a:off x="2112" y="3264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7436" name="Line 30"/>
                <p:cNvSpPr>
                  <a:spLocks noChangeShapeType="1"/>
                </p:cNvSpPr>
                <p:nvPr/>
              </p:nvSpPr>
              <p:spPr bwMode="auto">
                <a:xfrm rot="-5400000">
                  <a:off x="1896" y="304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" name="TextBox 28"/>
                  <p:cNvSpPr txBox="1"/>
                  <p:nvPr/>
                </p:nvSpPr>
                <p:spPr>
                  <a:xfrm>
                    <a:off x="3755337" y="5157192"/>
                    <a:ext cx="383438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9" name="TextBox 2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55337" y="5157192"/>
                    <a:ext cx="383438" cy="461665"/>
                  </a:xfrm>
                  <a:prstGeom prst="rect">
                    <a:avLst/>
                  </a:prstGeom>
                  <a:blipFill rotWithShape="1">
                    <a:blip r:embed="rId19"/>
                    <a:stretch>
                      <a:fillRect t="-1316" r="-3492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0" name="TextBox 29"/>
                  <p:cNvSpPr txBox="1"/>
                  <p:nvPr/>
                </p:nvSpPr>
                <p:spPr>
                  <a:xfrm>
                    <a:off x="3059832" y="4437112"/>
                    <a:ext cx="38985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0" name="TextBox 2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59832" y="4437112"/>
                    <a:ext cx="389850" cy="461665"/>
                  </a:xfrm>
                  <a:prstGeom prst="rect">
                    <a:avLst/>
                  </a:prstGeom>
                  <a:blipFill rotWithShape="1">
                    <a:blip r:embed="rId20"/>
                    <a:stretch>
                      <a:fillRect l="-3125" t="-1316" r="-35938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Ορθογώνιο 30"/>
                <p:cNvSpPr/>
                <p:nvPr/>
              </p:nvSpPr>
              <p:spPr>
                <a:xfrm>
                  <a:off x="4644008" y="2366766"/>
                  <a:ext cx="39305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31" name="Ορθογώνιο 3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44008" y="2366766"/>
                  <a:ext cx="393056" cy="400110"/>
                </a:xfrm>
                <a:prstGeom prst="rect">
                  <a:avLst/>
                </a:prstGeom>
                <a:blipFill rotWithShape="1"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Ορθογώνιο 31"/>
                <p:cNvSpPr/>
                <p:nvPr/>
              </p:nvSpPr>
              <p:spPr>
                <a:xfrm>
                  <a:off x="5274427" y="2276872"/>
                  <a:ext cx="1003993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l-GR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𝚫</m:t>
                        </m:r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32" name="Ορθογώνιο 3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74427" y="2276872"/>
                  <a:ext cx="1003993" cy="400110"/>
                </a:xfrm>
                <a:prstGeom prst="rect">
                  <a:avLst/>
                </a:prstGeom>
                <a:blipFill rotWithShape="1"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Ορθογώνιο 32"/>
                <p:cNvSpPr/>
                <p:nvPr/>
              </p:nvSpPr>
              <p:spPr>
                <a:xfrm>
                  <a:off x="5164359" y="1556792"/>
                  <a:ext cx="559769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𝚫</m:t>
                        </m:r>
                        <m:acc>
                          <m:accPr>
                            <m:chr m:val="⃗"/>
                            <m:ctrlPr>
                              <a:rPr lang="el-GR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33" name="Ορθογώνιο 3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64359" y="1556792"/>
                  <a:ext cx="559769" cy="400110"/>
                </a:xfrm>
                <a:prstGeom prst="rect">
                  <a:avLst/>
                </a:prstGeom>
                <a:blipFill rotWithShape="1"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 ΣΤΙΓΜΙΑΙΑ ΤΑΧΥΤΗΤΑ</a:t>
            </a:r>
          </a:p>
        </p:txBody>
      </p:sp>
      <p:sp>
        <p:nvSpPr>
          <p:cNvPr id="18435" name="Oval 4"/>
          <p:cNvSpPr>
            <a:spLocks noChangeArrowheads="1"/>
          </p:cNvSpPr>
          <p:nvPr/>
        </p:nvSpPr>
        <p:spPr bwMode="auto">
          <a:xfrm>
            <a:off x="3276600" y="5105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rgbClr val="CC66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graphicFrame>
        <p:nvGraphicFramePr>
          <p:cNvPr id="18444" name="Object 3"/>
          <p:cNvGraphicFramePr>
            <a:graphicFrameLocks noChangeAspect="1"/>
          </p:cNvGraphicFramePr>
          <p:nvPr/>
        </p:nvGraphicFramePr>
        <p:xfrm>
          <a:off x="228600" y="838200"/>
          <a:ext cx="13716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96" name="Εξίσωση" r:id="rId3" imgW="494870" imgH="177646" progId="Equation.3">
                  <p:embed/>
                </p:oleObj>
              </mc:Choice>
              <mc:Fallback>
                <p:oleObj name="Εξίσωση" r:id="rId3" imgW="494870" imgH="177646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838200"/>
                        <a:ext cx="1371600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548" name="Object 4"/>
          <p:cNvGraphicFramePr>
            <a:graphicFrameLocks noChangeAspect="1"/>
          </p:cNvGraphicFramePr>
          <p:nvPr/>
        </p:nvGraphicFramePr>
        <p:xfrm>
          <a:off x="228600" y="1447800"/>
          <a:ext cx="114300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97" name="Εξίσωση" r:id="rId5" imgW="482181" imgH="177646" progId="Equation.3">
                  <p:embed/>
                </p:oleObj>
              </mc:Choice>
              <mc:Fallback>
                <p:oleObj name="Εξίσωση" r:id="rId5" imgW="482181" imgH="17764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447800"/>
                        <a:ext cx="1143000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5" name="Ορθογώνιο 44"/>
              <p:cNvSpPr/>
              <p:nvPr/>
            </p:nvSpPr>
            <p:spPr>
              <a:xfrm>
                <a:off x="150102" y="1887215"/>
                <a:ext cx="139756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smtClean="0">
                          <a:solidFill>
                            <a:srgbClr val="0000FF"/>
                          </a:solidFill>
                          <a:latin typeface="Cambria Math"/>
                        </a:rPr>
                        <m:t>𝚫</m:t>
                      </m:r>
                      <m:acc>
                        <m:accPr>
                          <m:chr m:val="⃗"/>
                          <m:ctrlPr>
                            <a:rPr lang="el-GR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𝒓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𝒓</m:t>
                          </m:r>
                        </m:e>
                      </m:acc>
                    </m:oMath>
                  </m:oMathPara>
                </a14:m>
                <a:endParaRPr lang="el-GR" sz="2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5" name="Ορθογώνιο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102" y="1887215"/>
                <a:ext cx="1397562" cy="461665"/>
              </a:xfrm>
              <a:prstGeom prst="rect">
                <a:avLst/>
              </a:prstGeom>
              <a:blipFill rotWithShape="1">
                <a:blip r:embed="rId7"/>
                <a:stretch>
                  <a:fillRect l="-87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Ομάδα 16"/>
          <p:cNvGrpSpPr/>
          <p:nvPr/>
        </p:nvGrpSpPr>
        <p:grpSpPr>
          <a:xfrm>
            <a:off x="89964" y="838200"/>
            <a:ext cx="6310836" cy="2157011"/>
            <a:chOff x="89964" y="838200"/>
            <a:chExt cx="6310836" cy="2157011"/>
          </a:xfrm>
        </p:grpSpPr>
        <p:sp>
          <p:nvSpPr>
            <p:cNvPr id="18455" name="Line 18"/>
            <p:cNvSpPr>
              <a:spLocks noChangeShapeType="1"/>
            </p:cNvSpPr>
            <p:nvPr/>
          </p:nvSpPr>
          <p:spPr bwMode="auto">
            <a:xfrm flipV="1">
              <a:off x="3886200" y="838200"/>
              <a:ext cx="2514600" cy="16764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Ορθογώνιο 5"/>
                <p:cNvSpPr/>
                <p:nvPr/>
              </p:nvSpPr>
              <p:spPr>
                <a:xfrm>
                  <a:off x="89964" y="2466295"/>
                  <a:ext cx="63350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Ορθογώνιο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964" y="2466295"/>
                  <a:ext cx="633507" cy="461665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l="-384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7" name="Text Box 36"/>
            <p:cNvSpPr txBox="1">
              <a:spLocks noChangeArrowheads="1"/>
            </p:cNvSpPr>
            <p:nvPr/>
          </p:nvSpPr>
          <p:spPr bwMode="auto">
            <a:xfrm>
              <a:off x="812304" y="2348880"/>
              <a:ext cx="28956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1800" dirty="0">
                  <a:solidFill>
                    <a:schemeClr val="accent2"/>
                  </a:solidFill>
                </a:rPr>
                <a:t>με την εφαπτομένη στο σημείο </a:t>
              </a:r>
              <a:r>
                <a:rPr lang="en-US" altLang="el-GR" sz="1800" dirty="0" err="1">
                  <a:solidFill>
                    <a:schemeClr val="accent2"/>
                  </a:solidFill>
                </a:rPr>
                <a:t>x,y</a:t>
              </a:r>
              <a:r>
                <a:rPr lang="en-US" altLang="el-GR" sz="1800" dirty="0">
                  <a:solidFill>
                    <a:schemeClr val="accent2"/>
                  </a:solidFill>
                </a:rPr>
                <a:t> </a:t>
              </a:r>
              <a:r>
                <a:rPr lang="el-GR" altLang="el-GR" sz="1800" dirty="0">
                  <a:solidFill>
                    <a:schemeClr val="accent2"/>
                  </a:solidFill>
                </a:rPr>
                <a:t>της τροχιάς</a:t>
              </a:r>
            </a:p>
          </p:txBody>
        </p:sp>
        <p:grpSp>
          <p:nvGrpSpPr>
            <p:cNvPr id="9" name="Ομάδα 8"/>
            <p:cNvGrpSpPr/>
            <p:nvPr/>
          </p:nvGrpSpPr>
          <p:grpSpPr>
            <a:xfrm>
              <a:off x="664028" y="2348876"/>
              <a:ext cx="91548" cy="606900"/>
              <a:chOff x="685800" y="5486396"/>
              <a:chExt cx="91548" cy="606900"/>
            </a:xfrm>
          </p:grpSpPr>
          <p:cxnSp>
            <p:nvCxnSpPr>
              <p:cNvPr id="8" name="Ευθεία γραμμή σύνδεσης 7"/>
              <p:cNvCxnSpPr/>
              <p:nvPr/>
            </p:nvCxnSpPr>
            <p:spPr bwMode="auto">
              <a:xfrm>
                <a:off x="685800" y="5486400"/>
                <a:ext cx="0" cy="606896"/>
              </a:xfrm>
              <a:prstGeom prst="line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0" name="Ευθεία γραμμή σύνδεσης 49"/>
              <p:cNvCxnSpPr/>
              <p:nvPr/>
            </p:nvCxnSpPr>
            <p:spPr bwMode="auto">
              <a:xfrm>
                <a:off x="777348" y="5486396"/>
                <a:ext cx="0" cy="606896"/>
              </a:xfrm>
              <a:prstGeom prst="line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8" name="Ομάδα 17"/>
          <p:cNvGrpSpPr/>
          <p:nvPr/>
        </p:nvGrpSpPr>
        <p:grpSpPr>
          <a:xfrm>
            <a:off x="107504" y="5440139"/>
            <a:ext cx="2819400" cy="1301229"/>
            <a:chOff x="107504" y="5440139"/>
            <a:chExt cx="2819400" cy="1301229"/>
          </a:xfrm>
        </p:grpSpPr>
        <p:sp>
          <p:nvSpPr>
            <p:cNvPr id="20510" name="Text Box 30"/>
            <p:cNvSpPr txBox="1">
              <a:spLocks noChangeArrowheads="1"/>
            </p:cNvSpPr>
            <p:nvPr/>
          </p:nvSpPr>
          <p:spPr bwMode="auto">
            <a:xfrm>
              <a:off x="107504" y="5440139"/>
              <a:ext cx="2819400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2400" dirty="0"/>
                <a:t>Στιγμιαία Ταχύτητα: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Ορθογώνιο 52"/>
                <p:cNvSpPr/>
                <p:nvPr/>
              </p:nvSpPr>
              <p:spPr>
                <a:xfrm>
                  <a:off x="138063" y="5839454"/>
                  <a:ext cx="2417713" cy="90191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8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28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</m:acc>
                        <m: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sz="28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sz="28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sz="2800" b="0" i="0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m:rPr>
                                    <m:sty m:val="p"/>
                                  </m:rPr>
                                  <a:rPr lang="el-GR" sz="2800" b="0" i="0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Δ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800" b="0" i="0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t</m:t>
                                </m:r>
                                <m:r>
                                  <a:rPr lang="en-US" sz="2800" b="0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  <a:ea typeface="Cambria Math"/>
                                  </a:rPr>
                                  <m:t>→0</m:t>
                                </m:r>
                              </m:lim>
                            </m:limLow>
                          </m:fName>
                          <m:e>
                            <m:f>
                              <m:fPr>
                                <m:ctrlPr>
                                  <a:rPr lang="en-US" sz="28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l-GR" sz="240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𝚫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el-GR" sz="24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i="1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</a:rPr>
                                      <m:t>𝒓</m:t>
                                    </m:r>
                                  </m:e>
                                </m:acc>
                              </m:num>
                              <m:den>
                                <m:r>
                                  <a:rPr lang="el-GR" sz="2800" b="1" i="0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𝚫</m:t>
                                </m:r>
                                <m:r>
                                  <a:rPr lang="en-US" sz="2800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</m:den>
                            </m:f>
                          </m:e>
                        </m:func>
                        <m: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l-GR" sz="2400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53" name="Ορθογώνιο 5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8063" y="5839454"/>
                  <a:ext cx="2417713" cy="901914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Ορθογώνιο 56"/>
              <p:cNvSpPr/>
              <p:nvPr/>
            </p:nvSpPr>
            <p:spPr>
              <a:xfrm>
                <a:off x="2339752" y="5816150"/>
                <a:ext cx="707245" cy="9478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8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2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num>
                        <m:den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</m:oMath>
                  </m:oMathPara>
                </a14:m>
                <a:endParaRPr lang="el-GR" sz="2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7" name="Ορθογώνιο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5816150"/>
                <a:ext cx="707245" cy="94788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Ομάδα 18"/>
          <p:cNvGrpSpPr/>
          <p:nvPr/>
        </p:nvGrpSpPr>
        <p:grpSpPr>
          <a:xfrm>
            <a:off x="4213133" y="6165304"/>
            <a:ext cx="1046289" cy="461665"/>
            <a:chOff x="4213133" y="6165304"/>
            <a:chExt cx="1046289" cy="4616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Ορθογώνιο 13"/>
                <p:cNvSpPr/>
                <p:nvPr/>
              </p:nvSpPr>
              <p:spPr>
                <a:xfrm>
                  <a:off x="4213133" y="6165304"/>
                  <a:ext cx="445955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2400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Ορθογώνιο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3133" y="6165304"/>
                  <a:ext cx="445955" cy="461665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" name="Ευθύγραμμο βέλος σύνδεσης 15"/>
            <p:cNvCxnSpPr/>
            <p:nvPr/>
          </p:nvCxnSpPr>
          <p:spPr bwMode="auto">
            <a:xfrm flipV="1">
              <a:off x="4585162" y="6172200"/>
              <a:ext cx="0" cy="360000"/>
            </a:xfrm>
            <a:prstGeom prst="straightConnector1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1" name="Ευθύγραμμο βέλος σύνδεσης 60"/>
            <p:cNvCxnSpPr/>
            <p:nvPr/>
          </p:nvCxnSpPr>
          <p:spPr bwMode="auto">
            <a:xfrm flipV="1">
              <a:off x="4694244" y="6176190"/>
              <a:ext cx="0" cy="360000"/>
            </a:xfrm>
            <a:prstGeom prst="straightConnector1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Ορθογώνιο 61"/>
                <p:cNvSpPr/>
                <p:nvPr/>
              </p:nvSpPr>
              <p:spPr>
                <a:xfrm>
                  <a:off x="4637136" y="6165304"/>
                  <a:ext cx="622286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𝐝</m:t>
                        </m:r>
                        <m:acc>
                          <m:accPr>
                            <m:chr m:val="⃗"/>
                            <m:ctrlPr>
                              <a:rPr lang="el-GR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62" name="Ορθογώνιο 6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37136" y="6165304"/>
                  <a:ext cx="622286" cy="461665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l="-392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" name="Ομάδα 19"/>
          <p:cNvGrpSpPr/>
          <p:nvPr/>
        </p:nvGrpSpPr>
        <p:grpSpPr>
          <a:xfrm>
            <a:off x="2514600" y="678904"/>
            <a:ext cx="6019800" cy="5486400"/>
            <a:chOff x="2514600" y="678904"/>
            <a:chExt cx="6019800" cy="5486400"/>
          </a:xfrm>
        </p:grpSpPr>
        <p:grpSp>
          <p:nvGrpSpPr>
            <p:cNvPr id="5" name="Ομάδα 4"/>
            <p:cNvGrpSpPr/>
            <p:nvPr/>
          </p:nvGrpSpPr>
          <p:grpSpPr>
            <a:xfrm>
              <a:off x="2514600" y="678904"/>
              <a:ext cx="6019800" cy="5486400"/>
              <a:chOff x="2514600" y="685800"/>
              <a:chExt cx="6019800" cy="5486400"/>
            </a:xfrm>
          </p:grpSpPr>
          <p:sp>
            <p:nvSpPr>
              <p:cNvPr id="18456" name="Oval 13"/>
              <p:cNvSpPr>
                <a:spLocks noChangeArrowheads="1"/>
              </p:cNvSpPr>
              <p:nvPr/>
            </p:nvSpPr>
            <p:spPr bwMode="auto">
              <a:xfrm>
                <a:off x="5257800" y="14478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18457" name="Oval 8"/>
              <p:cNvSpPr>
                <a:spLocks noChangeArrowheads="1"/>
              </p:cNvSpPr>
              <p:nvPr/>
            </p:nvSpPr>
            <p:spPr bwMode="auto">
              <a:xfrm>
                <a:off x="4953000" y="16764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grpSp>
            <p:nvGrpSpPr>
              <p:cNvPr id="4" name="Ομάδα 3"/>
              <p:cNvGrpSpPr/>
              <p:nvPr/>
            </p:nvGrpSpPr>
            <p:grpSpPr>
              <a:xfrm>
                <a:off x="2514600" y="685800"/>
                <a:ext cx="6019800" cy="5486400"/>
                <a:chOff x="2514600" y="685800"/>
                <a:chExt cx="6019800" cy="5486400"/>
              </a:xfrm>
            </p:grpSpPr>
            <p:sp>
              <p:nvSpPr>
                <p:cNvPr id="18437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3352800" y="1752600"/>
                  <a:ext cx="1676400" cy="3429000"/>
                </a:xfrm>
                <a:prstGeom prst="line">
                  <a:avLst/>
                </a:prstGeom>
                <a:noFill/>
                <a:ln w="4445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8438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4419600" y="1295400"/>
                  <a:ext cx="533400" cy="5492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t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(x,y)</a:t>
                  </a:r>
                  <a:endParaRPr lang="el-GR" altLang="el-GR" sz="1800" i="1"/>
                </a:p>
              </p:txBody>
            </p:sp>
            <p:sp>
              <p:nvSpPr>
                <p:cNvPr id="18439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3352800" y="1524000"/>
                  <a:ext cx="1981200" cy="3657600"/>
                </a:xfrm>
                <a:prstGeom prst="line">
                  <a:avLst/>
                </a:prstGeom>
                <a:noFill/>
                <a:ln w="4445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8440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5181600" y="762000"/>
                  <a:ext cx="1295400" cy="5492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t</a:t>
                  </a:r>
                  <a:r>
                    <a:rPr lang="el-GR" altLang="el-GR" sz="1800" i="1"/>
                    <a:t>+</a:t>
                  </a:r>
                  <a:r>
                    <a:rPr lang="en-US" altLang="el-GR" sz="1800" i="1"/>
                    <a:t>dt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(x</a:t>
                  </a:r>
                  <a:r>
                    <a:rPr lang="el-GR" altLang="el-GR" sz="1800" i="1"/>
                    <a:t>+</a:t>
                  </a:r>
                  <a:r>
                    <a:rPr lang="en-US" altLang="el-GR" sz="1800" i="1"/>
                    <a:t>dx, y+dy)</a:t>
                  </a:r>
                  <a:endParaRPr lang="el-GR" altLang="el-GR" sz="1800" i="1"/>
                </a:p>
              </p:txBody>
            </p:sp>
            <p:grpSp>
              <p:nvGrpSpPr>
                <p:cNvPr id="3" name="Ομάδα 2"/>
                <p:cNvGrpSpPr/>
                <p:nvPr/>
              </p:nvGrpSpPr>
              <p:grpSpPr>
                <a:xfrm>
                  <a:off x="2514600" y="685800"/>
                  <a:ext cx="6019800" cy="5486400"/>
                  <a:chOff x="2514600" y="685800"/>
                  <a:chExt cx="6019800" cy="5486400"/>
                </a:xfrm>
              </p:grpSpPr>
              <p:grpSp>
                <p:nvGrpSpPr>
                  <p:cNvPr id="18454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2514600" y="685800"/>
                    <a:ext cx="6019800" cy="5486400"/>
                    <a:chOff x="1584" y="432"/>
                    <a:chExt cx="3792" cy="3456"/>
                  </a:xfrm>
                </p:grpSpPr>
                <p:sp>
                  <p:nvSpPr>
                    <p:cNvPr id="18459" name="Freeform 3"/>
                    <p:cNvSpPr>
                      <a:spLocks/>
                    </p:cNvSpPr>
                    <p:nvPr/>
                  </p:nvSpPr>
                  <p:spPr bwMode="auto">
                    <a:xfrm>
                      <a:off x="1584" y="912"/>
                      <a:ext cx="3168" cy="1180"/>
                    </a:xfrm>
                    <a:custGeom>
                      <a:avLst/>
                      <a:gdLst>
                        <a:gd name="T0" fmla="*/ 0 w 3168"/>
                        <a:gd name="T1" fmla="*/ 1004 h 1180"/>
                        <a:gd name="T2" fmla="*/ 181 w 3168"/>
                        <a:gd name="T3" fmla="*/ 1129 h 1180"/>
                        <a:gd name="T4" fmla="*/ 379 w 3168"/>
                        <a:gd name="T5" fmla="*/ 1162 h 1180"/>
                        <a:gd name="T6" fmla="*/ 724 w 3168"/>
                        <a:gd name="T7" fmla="*/ 1022 h 1180"/>
                        <a:gd name="T8" fmla="*/ 1267 w 3168"/>
                        <a:gd name="T9" fmla="*/ 479 h 1180"/>
                        <a:gd name="T10" fmla="*/ 1456 w 3168"/>
                        <a:gd name="T11" fmla="*/ 289 h 1180"/>
                        <a:gd name="T12" fmla="*/ 1802 w 3168"/>
                        <a:gd name="T13" fmla="*/ 59 h 1180"/>
                        <a:gd name="T14" fmla="*/ 2172 w 3168"/>
                        <a:gd name="T15" fmla="*/ 1 h 1180"/>
                        <a:gd name="T16" fmla="*/ 2386 w 3168"/>
                        <a:gd name="T17" fmla="*/ 51 h 1180"/>
                        <a:gd name="T18" fmla="*/ 2650 w 3168"/>
                        <a:gd name="T19" fmla="*/ 207 h 1180"/>
                        <a:gd name="T20" fmla="*/ 2864 w 3168"/>
                        <a:gd name="T21" fmla="*/ 421 h 1180"/>
                        <a:gd name="T22" fmla="*/ 3168 w 3168"/>
                        <a:gd name="T23" fmla="*/ 860 h 1180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w 3168"/>
                        <a:gd name="T37" fmla="*/ 0 h 1180"/>
                        <a:gd name="T38" fmla="*/ 3168 w 3168"/>
                        <a:gd name="T39" fmla="*/ 1180 h 1180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T36" t="T37" r="T38" b="T39"/>
                      <a:pathLst>
                        <a:path w="3168" h="1180">
                          <a:moveTo>
                            <a:pt x="0" y="1004"/>
                          </a:moveTo>
                          <a:cubicBezTo>
                            <a:pt x="30" y="1025"/>
                            <a:pt x="118" y="1103"/>
                            <a:pt x="181" y="1129"/>
                          </a:cubicBezTo>
                          <a:cubicBezTo>
                            <a:pt x="244" y="1155"/>
                            <a:pt x="289" y="1180"/>
                            <a:pt x="379" y="1162"/>
                          </a:cubicBezTo>
                          <a:cubicBezTo>
                            <a:pt x="469" y="1144"/>
                            <a:pt x="576" y="1136"/>
                            <a:pt x="724" y="1022"/>
                          </a:cubicBezTo>
                          <a:cubicBezTo>
                            <a:pt x="872" y="908"/>
                            <a:pt x="1145" y="601"/>
                            <a:pt x="1267" y="479"/>
                          </a:cubicBezTo>
                          <a:cubicBezTo>
                            <a:pt x="1389" y="357"/>
                            <a:pt x="1367" y="359"/>
                            <a:pt x="1456" y="289"/>
                          </a:cubicBezTo>
                          <a:cubicBezTo>
                            <a:pt x="1545" y="219"/>
                            <a:pt x="1683" y="107"/>
                            <a:pt x="1802" y="59"/>
                          </a:cubicBezTo>
                          <a:cubicBezTo>
                            <a:pt x="1921" y="11"/>
                            <a:pt x="2075" y="2"/>
                            <a:pt x="2172" y="1"/>
                          </a:cubicBezTo>
                          <a:cubicBezTo>
                            <a:pt x="2269" y="0"/>
                            <a:pt x="2306" y="17"/>
                            <a:pt x="2386" y="51"/>
                          </a:cubicBezTo>
                          <a:cubicBezTo>
                            <a:pt x="2466" y="85"/>
                            <a:pt x="2570" y="145"/>
                            <a:pt x="2650" y="207"/>
                          </a:cubicBezTo>
                          <a:cubicBezTo>
                            <a:pt x="2730" y="269"/>
                            <a:pt x="2778" y="312"/>
                            <a:pt x="2864" y="421"/>
                          </a:cubicBezTo>
                          <a:cubicBezTo>
                            <a:pt x="2950" y="530"/>
                            <a:pt x="3105" y="769"/>
                            <a:pt x="3168" y="860"/>
                          </a:cubicBezTo>
                        </a:path>
                      </a:pathLst>
                    </a:custGeom>
                    <a:noFill/>
                    <a:ln w="38100" cmpd="sng">
                      <a:solidFill>
                        <a:srgbClr val="00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8460" name="Text Box 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64" y="3312"/>
                      <a:ext cx="144" cy="23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2400">
                          <a:solidFill>
                            <a:srgbClr val="CC6600"/>
                          </a:solidFill>
                        </a:rPr>
                        <a:t>O</a:t>
                      </a:r>
                      <a:endParaRPr lang="el-GR" altLang="el-GR" sz="2400">
                        <a:solidFill>
                          <a:srgbClr val="CC6600"/>
                        </a:solidFill>
                      </a:endParaRPr>
                    </a:p>
                  </p:txBody>
                </p:sp>
                <p:sp>
                  <p:nvSpPr>
                    <p:cNvPr id="18461" name="Oval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64" y="3216"/>
                      <a:ext cx="96" cy="96"/>
                    </a:xfrm>
                    <a:prstGeom prst="ellipse">
                      <a:avLst/>
                    </a:prstGeom>
                    <a:solidFill>
                      <a:srgbClr val="CC6600"/>
                    </a:solidFill>
                    <a:ln w="9525">
                      <a:solidFill>
                        <a:srgbClr val="CC66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endParaRPr lang="el-GR" altLang="el-GR" sz="2000">
                        <a:latin typeface="Arial" charset="0"/>
                      </a:endParaRPr>
                    </a:p>
                  </p:txBody>
                </p:sp>
                <p:sp>
                  <p:nvSpPr>
                    <p:cNvPr id="18462" name="Line 3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12" y="432"/>
                      <a:ext cx="0" cy="345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8463" name="Line 3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824" y="3264"/>
                      <a:ext cx="355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8464" name="Text Box 3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136" y="3024"/>
                      <a:ext cx="240" cy="2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2400" i="1"/>
                        <a:t>x</a:t>
                      </a:r>
                      <a:endParaRPr lang="el-GR" altLang="el-GR" sz="2400" i="1"/>
                    </a:p>
                  </p:txBody>
                </p:sp>
                <p:sp>
                  <p:nvSpPr>
                    <p:cNvPr id="18465" name="Text Box 4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72" y="432"/>
                      <a:ext cx="240" cy="2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2400" i="1"/>
                        <a:t>y</a:t>
                      </a:r>
                      <a:endParaRPr lang="el-GR" altLang="el-GR" sz="2400" i="1"/>
                    </a:p>
                  </p:txBody>
                </p:sp>
                <p:sp>
                  <p:nvSpPr>
                    <p:cNvPr id="18466" name="Line 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12" y="3264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8469" name="Line 44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1896" y="3048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0" name="TextBox 39"/>
                      <p:cNvSpPr txBox="1"/>
                      <p:nvPr/>
                    </p:nvSpPr>
                    <p:spPr>
                      <a:xfrm>
                        <a:off x="3755337" y="5157192"/>
                        <a:ext cx="383438" cy="4616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l-GR" sz="24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𝒊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24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40" name="TextBox 39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755337" y="5157192"/>
                        <a:ext cx="383438" cy="461665"/>
                      </a:xfrm>
                      <a:prstGeom prst="rect">
                        <a:avLst/>
                      </a:prstGeom>
                      <a:blipFill rotWithShape="1">
                        <a:blip r:embed="rId27"/>
                        <a:stretch>
                          <a:fillRect l="-9524" t="-17105" r="-20635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1" name="TextBox 40"/>
                      <p:cNvSpPr txBox="1"/>
                      <p:nvPr/>
                    </p:nvSpPr>
                    <p:spPr>
                      <a:xfrm>
                        <a:off x="3059832" y="4437112"/>
                        <a:ext cx="389850" cy="4616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l-GR" sz="24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𝒋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24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41" name="TextBox 40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059832" y="4437112"/>
                        <a:ext cx="389850" cy="461665"/>
                      </a:xfrm>
                      <a:prstGeom prst="rect">
                        <a:avLst/>
                      </a:prstGeom>
                      <a:blipFill rotWithShape="1">
                        <a:blip r:embed="rId28"/>
                        <a:stretch>
                          <a:fillRect l="-7813" t="-17105" r="-21875" b="-11842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2" name="Ορθογώνιο 41"/>
                    <p:cNvSpPr/>
                    <p:nvPr/>
                  </p:nvSpPr>
                  <p:spPr>
                    <a:xfrm>
                      <a:off x="4788024" y="1340768"/>
                      <a:ext cx="559769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𝐝</m:t>
                            </m:r>
                            <m:acc>
                              <m:accPr>
                                <m:chr m:val="⃗"/>
                                <m:ctrlPr>
                                  <a:rPr lang="el-GR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oMath>
                        </m:oMathPara>
                      </a14:m>
                      <a:endParaRPr lang="el-GR" dirty="0">
                        <a:solidFill>
                          <a:srgbClr val="0000FF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42" name="Ορθογώνιο 41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788024" y="1340768"/>
                      <a:ext cx="559769" cy="400110"/>
                    </a:xfrm>
                    <a:prstGeom prst="rect">
                      <a:avLst/>
                    </a:prstGeom>
                    <a:blipFill rotWithShape="1">
                      <a:blip r:embed="rId29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18458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5029200" y="1524000"/>
                  <a:ext cx="304800" cy="228600"/>
                </a:xfrm>
                <a:prstGeom prst="line">
                  <a:avLst/>
                </a:prstGeom>
                <a:noFill/>
                <a:ln w="44450">
                  <a:solidFill>
                    <a:srgbClr val="0000FF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3" name="Ορθογώνιο 42"/>
                    <p:cNvSpPr/>
                    <p:nvPr/>
                  </p:nvSpPr>
                  <p:spPr>
                    <a:xfrm>
                      <a:off x="4388634" y="2308810"/>
                      <a:ext cx="393056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oMath>
                        </m:oMathPara>
                      </a14:m>
                      <a:endParaRPr lang="el-GR" dirty="0"/>
                    </a:p>
                  </p:txBody>
                </p:sp>
              </mc:Choice>
              <mc:Fallback xmlns="">
                <p:sp>
                  <p:nvSpPr>
                    <p:cNvPr id="43" name="Ορθογώνιο 42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388634" y="2308810"/>
                      <a:ext cx="393056" cy="400110"/>
                    </a:xfrm>
                    <a:prstGeom prst="rect">
                      <a:avLst/>
                    </a:prstGeom>
                    <a:blipFill rotWithShape="1">
                      <a:blip r:embed="rId3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4" name="Ορθογώνιο 43"/>
                    <p:cNvSpPr/>
                    <p:nvPr/>
                  </p:nvSpPr>
                  <p:spPr>
                    <a:xfrm>
                      <a:off x="4888421" y="2120942"/>
                      <a:ext cx="1003993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𝐝</m:t>
                            </m:r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oMath>
                        </m:oMathPara>
                      </a14:m>
                      <a:endParaRPr lang="el-GR" dirty="0"/>
                    </a:p>
                  </p:txBody>
                </p:sp>
              </mc:Choice>
              <mc:Fallback xmlns="">
                <p:sp>
                  <p:nvSpPr>
                    <p:cNvPr id="44" name="Ορθογώνιο 4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888421" y="2120942"/>
                      <a:ext cx="1003993" cy="400110"/>
                    </a:xfrm>
                    <a:prstGeom prst="rect">
                      <a:avLst/>
                    </a:prstGeom>
                    <a:blipFill>
                      <a:blip r:embed="rId31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cxnSp>
          <p:nvCxnSpPr>
            <p:cNvPr id="98" name="Ευθεία γραμμή σύνδεσης 50"/>
            <p:cNvCxnSpPr>
              <a:cxnSpLocks noChangeShapeType="1"/>
            </p:cNvCxnSpPr>
            <p:nvPr/>
          </p:nvCxnSpPr>
          <p:spPr bwMode="auto">
            <a:xfrm>
              <a:off x="5043398" y="1777415"/>
              <a:ext cx="0" cy="34560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9" name="Ευθεία γραμμή σύνδεσης 57"/>
            <p:cNvCxnSpPr>
              <a:cxnSpLocks noChangeShapeType="1"/>
            </p:cNvCxnSpPr>
            <p:nvPr/>
          </p:nvCxnSpPr>
          <p:spPr bwMode="auto">
            <a:xfrm>
              <a:off x="3347864" y="1751044"/>
              <a:ext cx="1692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0" name="Text Box 12"/>
            <p:cNvSpPr txBox="1">
              <a:spLocks noChangeArrowheads="1"/>
            </p:cNvSpPr>
            <p:nvPr/>
          </p:nvSpPr>
          <p:spPr bwMode="auto">
            <a:xfrm>
              <a:off x="3110100" y="1628800"/>
              <a:ext cx="288000" cy="221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l-GR" sz="1800" i="1" dirty="0"/>
                <a:t>y</a:t>
              </a:r>
              <a:endParaRPr lang="el-GR" altLang="el-GR" sz="1800" i="1" dirty="0"/>
            </a:p>
          </p:txBody>
        </p:sp>
        <p:sp>
          <p:nvSpPr>
            <p:cNvPr id="101" name="Text Box 12"/>
            <p:cNvSpPr txBox="1">
              <a:spLocks noChangeArrowheads="1"/>
            </p:cNvSpPr>
            <p:nvPr/>
          </p:nvSpPr>
          <p:spPr bwMode="auto">
            <a:xfrm>
              <a:off x="4932072" y="5223625"/>
              <a:ext cx="288000" cy="221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l-GR" sz="1800" i="1" dirty="0"/>
                <a:t>x</a:t>
              </a:r>
              <a:endParaRPr lang="el-GR" altLang="el-GR" sz="1800" i="1" dirty="0"/>
            </a:p>
          </p:txBody>
        </p:sp>
      </p:grpSp>
      <p:cxnSp>
        <p:nvCxnSpPr>
          <p:cNvPr id="103" name="Ευθεία γραμμή σύνδεσης 50"/>
          <p:cNvCxnSpPr>
            <a:cxnSpLocks noChangeShapeType="1"/>
          </p:cNvCxnSpPr>
          <p:nvPr/>
        </p:nvCxnSpPr>
        <p:spPr bwMode="auto">
          <a:xfrm>
            <a:off x="5370780" y="1550100"/>
            <a:ext cx="0" cy="36360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4" name="Ευθεία γραμμή σύνδεσης 57"/>
          <p:cNvCxnSpPr>
            <a:cxnSpLocks noChangeShapeType="1"/>
          </p:cNvCxnSpPr>
          <p:nvPr/>
        </p:nvCxnSpPr>
        <p:spPr bwMode="auto">
          <a:xfrm>
            <a:off x="3347864" y="1517442"/>
            <a:ext cx="198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5" name="Text Box 12"/>
          <p:cNvSpPr txBox="1">
            <a:spLocks noChangeArrowheads="1"/>
          </p:cNvSpPr>
          <p:nvPr/>
        </p:nvSpPr>
        <p:spPr bwMode="auto">
          <a:xfrm>
            <a:off x="2843840" y="1412776"/>
            <a:ext cx="504024" cy="221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l-GR" sz="1800" i="1" dirty="0" err="1"/>
              <a:t>y+dy</a:t>
            </a:r>
            <a:endParaRPr lang="el-GR" altLang="el-GR" sz="1800" i="1" dirty="0"/>
          </a:p>
        </p:txBody>
      </p:sp>
      <p:sp>
        <p:nvSpPr>
          <p:cNvPr id="106" name="Text Box 12"/>
          <p:cNvSpPr txBox="1">
            <a:spLocks noChangeArrowheads="1"/>
          </p:cNvSpPr>
          <p:nvPr/>
        </p:nvSpPr>
        <p:spPr bwMode="auto">
          <a:xfrm>
            <a:off x="5292080" y="5229200"/>
            <a:ext cx="569846" cy="221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l-GR" sz="1800" i="1" dirty="0" err="1"/>
              <a:t>x+dx</a:t>
            </a:r>
            <a:endParaRPr lang="el-GR" altLang="el-GR" sz="1800" i="1" dirty="0"/>
          </a:p>
        </p:txBody>
      </p:sp>
      <p:grpSp>
        <p:nvGrpSpPr>
          <p:cNvPr id="27" name="Ομάδα 26"/>
          <p:cNvGrpSpPr/>
          <p:nvPr/>
        </p:nvGrpSpPr>
        <p:grpSpPr>
          <a:xfrm>
            <a:off x="152400" y="3200400"/>
            <a:ext cx="5280024" cy="2018634"/>
            <a:chOff x="152400" y="3200400"/>
            <a:chExt cx="5280024" cy="2018634"/>
          </a:xfrm>
        </p:grpSpPr>
        <p:graphicFrame>
          <p:nvGraphicFramePr>
            <p:cNvPr id="108549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83986942"/>
                </p:ext>
              </p:extLst>
            </p:nvPr>
          </p:nvGraphicFramePr>
          <p:xfrm>
            <a:off x="152400" y="3200400"/>
            <a:ext cx="1263650" cy="420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98" name="Εξίσωση" r:id="rId32" imgW="532937" imgH="177646" progId="Equation.3">
                    <p:embed/>
                  </p:oleObj>
                </mc:Choice>
                <mc:Fallback>
                  <p:oleObj name="Εξίσωση" r:id="rId32" imgW="532937" imgH="177646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2400" y="3200400"/>
                          <a:ext cx="1263650" cy="420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8" name="Ορθογώνιο 107"/>
            <p:cNvSpPr/>
            <p:nvPr/>
          </p:nvSpPr>
          <p:spPr>
            <a:xfrm>
              <a:off x="4976850" y="4818924"/>
              <a:ext cx="45557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l-GR" dirty="0">
                  <a:solidFill>
                    <a:srgbClr val="0000FF"/>
                  </a:solidFill>
                  <a:latin typeface="+mn-lt"/>
                </a:rPr>
                <a:t>d</a:t>
              </a:r>
              <a:r>
                <a:rPr lang="en-US" altLang="el-GR" i="1" dirty="0">
                  <a:solidFill>
                    <a:srgbClr val="0000FF"/>
                  </a:solidFill>
                  <a:latin typeface="+mn-lt"/>
                </a:rPr>
                <a:t>x</a:t>
              </a:r>
              <a:endParaRPr lang="el-GR" dirty="0">
                <a:solidFill>
                  <a:srgbClr val="0000FF"/>
                </a:solidFill>
                <a:latin typeface="+mn-lt"/>
              </a:endParaRPr>
            </a:p>
          </p:txBody>
        </p:sp>
        <p:cxnSp>
          <p:nvCxnSpPr>
            <p:cNvPr id="22" name="Ευθεία γραμμή σύνδεσης 21"/>
            <p:cNvCxnSpPr/>
            <p:nvPr/>
          </p:nvCxnSpPr>
          <p:spPr bwMode="auto">
            <a:xfrm>
              <a:off x="5029200" y="5157192"/>
              <a:ext cx="341580" cy="0"/>
            </a:xfrm>
            <a:prstGeom prst="line">
              <a:avLst/>
            </a:prstGeom>
            <a:solidFill>
              <a:schemeClr val="bg1"/>
            </a:solidFill>
            <a:ln w="5715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6" name="Ομάδα 25"/>
          <p:cNvGrpSpPr/>
          <p:nvPr/>
        </p:nvGrpSpPr>
        <p:grpSpPr>
          <a:xfrm>
            <a:off x="152400" y="1412776"/>
            <a:ext cx="3595191" cy="2724249"/>
            <a:chOff x="152400" y="1412776"/>
            <a:chExt cx="3595191" cy="2724249"/>
          </a:xfrm>
        </p:grpSpPr>
        <p:graphicFrame>
          <p:nvGraphicFramePr>
            <p:cNvPr id="108550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47066390"/>
                </p:ext>
              </p:extLst>
            </p:nvPr>
          </p:nvGraphicFramePr>
          <p:xfrm>
            <a:off x="152400" y="3657600"/>
            <a:ext cx="1233488" cy="479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99" name="Εξίσωση" r:id="rId34" imgW="520474" imgH="203112" progId="Equation.3">
                    <p:embed/>
                  </p:oleObj>
                </mc:Choice>
                <mc:Fallback>
                  <p:oleObj name="Εξίσωση" r:id="rId34" imgW="520474" imgH="203112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2400" y="3657600"/>
                          <a:ext cx="1233488" cy="4794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7" name="Ορθογώνιο 106"/>
            <p:cNvSpPr/>
            <p:nvPr/>
          </p:nvSpPr>
          <p:spPr>
            <a:xfrm>
              <a:off x="3306445" y="1412776"/>
              <a:ext cx="44114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l-GR" dirty="0" err="1">
                  <a:solidFill>
                    <a:srgbClr val="0000FF"/>
                  </a:solidFill>
                  <a:latin typeface="+mn-lt"/>
                </a:rPr>
                <a:t>d</a:t>
              </a:r>
              <a:r>
                <a:rPr lang="en-US" altLang="el-GR" i="1" dirty="0" err="1">
                  <a:solidFill>
                    <a:srgbClr val="0000FF"/>
                  </a:solidFill>
                  <a:latin typeface="+mn-lt"/>
                </a:rPr>
                <a:t>y</a:t>
              </a:r>
              <a:endParaRPr lang="el-GR" dirty="0">
                <a:solidFill>
                  <a:srgbClr val="0000FF"/>
                </a:solidFill>
                <a:latin typeface="+mn-lt"/>
              </a:endParaRPr>
            </a:p>
          </p:txBody>
        </p:sp>
        <p:cxnSp>
          <p:nvCxnSpPr>
            <p:cNvPr id="24" name="Ευθεία γραμμή σύνδεσης 23"/>
            <p:cNvCxnSpPr>
              <a:stCxn id="105" idx="3"/>
              <a:endCxn id="100" idx="3"/>
            </p:cNvCxnSpPr>
            <p:nvPr/>
          </p:nvCxnSpPr>
          <p:spPr bwMode="auto">
            <a:xfrm>
              <a:off x="3347864" y="1523576"/>
              <a:ext cx="0" cy="216024"/>
            </a:xfrm>
            <a:prstGeom prst="line">
              <a:avLst/>
            </a:prstGeom>
            <a:solidFill>
              <a:schemeClr val="bg1"/>
            </a:solidFill>
            <a:ln w="5715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8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5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 ΣΤΙΓΜΙΑΙΑ ΤΑΧΥΤΗΤΑ</a:t>
            </a:r>
          </a:p>
        </p:txBody>
      </p:sp>
      <p:grpSp>
        <p:nvGrpSpPr>
          <p:cNvPr id="3" name="Ομάδα 2"/>
          <p:cNvGrpSpPr/>
          <p:nvPr/>
        </p:nvGrpSpPr>
        <p:grpSpPr>
          <a:xfrm>
            <a:off x="2514600" y="685800"/>
            <a:ext cx="6019800" cy="5486400"/>
            <a:chOff x="2514600" y="685800"/>
            <a:chExt cx="6019800" cy="5486400"/>
          </a:xfrm>
        </p:grpSpPr>
        <p:grpSp>
          <p:nvGrpSpPr>
            <p:cNvPr id="2" name="Ομάδα 1"/>
            <p:cNvGrpSpPr/>
            <p:nvPr/>
          </p:nvGrpSpPr>
          <p:grpSpPr>
            <a:xfrm>
              <a:off x="2514600" y="685800"/>
              <a:ext cx="6019800" cy="5486400"/>
              <a:chOff x="2514600" y="685800"/>
              <a:chExt cx="6019800" cy="5486400"/>
            </a:xfrm>
          </p:grpSpPr>
          <p:grpSp>
            <p:nvGrpSpPr>
              <p:cNvPr id="19462" name="Group 58"/>
              <p:cNvGrpSpPr>
                <a:grpSpLocks/>
              </p:cNvGrpSpPr>
              <p:nvPr/>
            </p:nvGrpSpPr>
            <p:grpSpPr bwMode="auto">
              <a:xfrm>
                <a:off x="2514600" y="685800"/>
                <a:ext cx="6019800" cy="5486400"/>
                <a:chOff x="1584" y="432"/>
                <a:chExt cx="3792" cy="3456"/>
              </a:xfrm>
            </p:grpSpPr>
            <p:sp>
              <p:nvSpPr>
                <p:cNvPr id="19463" name="Freeform 21"/>
                <p:cNvSpPr>
                  <a:spLocks/>
                </p:cNvSpPr>
                <p:nvPr/>
              </p:nvSpPr>
              <p:spPr bwMode="auto">
                <a:xfrm>
                  <a:off x="1584" y="912"/>
                  <a:ext cx="3168" cy="1180"/>
                </a:xfrm>
                <a:custGeom>
                  <a:avLst/>
                  <a:gdLst>
                    <a:gd name="T0" fmla="*/ 0 w 3168"/>
                    <a:gd name="T1" fmla="*/ 1004 h 1180"/>
                    <a:gd name="T2" fmla="*/ 181 w 3168"/>
                    <a:gd name="T3" fmla="*/ 1129 h 1180"/>
                    <a:gd name="T4" fmla="*/ 379 w 3168"/>
                    <a:gd name="T5" fmla="*/ 1162 h 1180"/>
                    <a:gd name="T6" fmla="*/ 724 w 3168"/>
                    <a:gd name="T7" fmla="*/ 1022 h 1180"/>
                    <a:gd name="T8" fmla="*/ 1267 w 3168"/>
                    <a:gd name="T9" fmla="*/ 479 h 1180"/>
                    <a:gd name="T10" fmla="*/ 1456 w 3168"/>
                    <a:gd name="T11" fmla="*/ 289 h 1180"/>
                    <a:gd name="T12" fmla="*/ 1802 w 3168"/>
                    <a:gd name="T13" fmla="*/ 59 h 1180"/>
                    <a:gd name="T14" fmla="*/ 2172 w 3168"/>
                    <a:gd name="T15" fmla="*/ 1 h 1180"/>
                    <a:gd name="T16" fmla="*/ 2386 w 3168"/>
                    <a:gd name="T17" fmla="*/ 51 h 1180"/>
                    <a:gd name="T18" fmla="*/ 2650 w 3168"/>
                    <a:gd name="T19" fmla="*/ 207 h 1180"/>
                    <a:gd name="T20" fmla="*/ 2864 w 3168"/>
                    <a:gd name="T21" fmla="*/ 421 h 1180"/>
                    <a:gd name="T22" fmla="*/ 3168 w 3168"/>
                    <a:gd name="T23" fmla="*/ 860 h 118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168"/>
                    <a:gd name="T37" fmla="*/ 0 h 1180"/>
                    <a:gd name="T38" fmla="*/ 3168 w 3168"/>
                    <a:gd name="T39" fmla="*/ 1180 h 118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168" h="1180">
                      <a:moveTo>
                        <a:pt x="0" y="1004"/>
                      </a:moveTo>
                      <a:cubicBezTo>
                        <a:pt x="30" y="1025"/>
                        <a:pt x="118" y="1103"/>
                        <a:pt x="181" y="1129"/>
                      </a:cubicBezTo>
                      <a:cubicBezTo>
                        <a:pt x="244" y="1155"/>
                        <a:pt x="289" y="1180"/>
                        <a:pt x="379" y="1162"/>
                      </a:cubicBezTo>
                      <a:cubicBezTo>
                        <a:pt x="469" y="1144"/>
                        <a:pt x="576" y="1136"/>
                        <a:pt x="724" y="1022"/>
                      </a:cubicBezTo>
                      <a:cubicBezTo>
                        <a:pt x="872" y="908"/>
                        <a:pt x="1145" y="601"/>
                        <a:pt x="1267" y="479"/>
                      </a:cubicBezTo>
                      <a:cubicBezTo>
                        <a:pt x="1389" y="357"/>
                        <a:pt x="1367" y="359"/>
                        <a:pt x="1456" y="289"/>
                      </a:cubicBezTo>
                      <a:cubicBezTo>
                        <a:pt x="1545" y="219"/>
                        <a:pt x="1683" y="107"/>
                        <a:pt x="1802" y="59"/>
                      </a:cubicBezTo>
                      <a:cubicBezTo>
                        <a:pt x="1921" y="11"/>
                        <a:pt x="2075" y="2"/>
                        <a:pt x="2172" y="1"/>
                      </a:cubicBezTo>
                      <a:cubicBezTo>
                        <a:pt x="2269" y="0"/>
                        <a:pt x="2306" y="17"/>
                        <a:pt x="2386" y="51"/>
                      </a:cubicBezTo>
                      <a:cubicBezTo>
                        <a:pt x="2466" y="85"/>
                        <a:pt x="2570" y="145"/>
                        <a:pt x="2650" y="207"/>
                      </a:cubicBezTo>
                      <a:cubicBezTo>
                        <a:pt x="2730" y="269"/>
                        <a:pt x="2778" y="312"/>
                        <a:pt x="2864" y="421"/>
                      </a:cubicBezTo>
                      <a:cubicBezTo>
                        <a:pt x="2950" y="530"/>
                        <a:pt x="3105" y="769"/>
                        <a:pt x="3168" y="860"/>
                      </a:cubicBezTo>
                    </a:path>
                  </a:pathLst>
                </a:custGeom>
                <a:noFill/>
                <a:ln w="38100" cmpd="sng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9464" name="Oval 22"/>
                <p:cNvSpPr>
                  <a:spLocks noChangeArrowheads="1"/>
                </p:cNvSpPr>
                <p:nvPr/>
              </p:nvSpPr>
              <p:spPr bwMode="auto">
                <a:xfrm>
                  <a:off x="2064" y="3216"/>
                  <a:ext cx="96" cy="96"/>
                </a:xfrm>
                <a:prstGeom prst="ellipse">
                  <a:avLst/>
                </a:prstGeom>
                <a:solidFill>
                  <a:srgbClr val="CC6600"/>
                </a:solidFill>
                <a:ln w="9525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9465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2064" y="3312"/>
                  <a:ext cx="144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>
                      <a:solidFill>
                        <a:srgbClr val="CC6600"/>
                      </a:solidFill>
                    </a:rPr>
                    <a:t>O</a:t>
                  </a:r>
                  <a:endParaRPr lang="el-GR" altLang="el-GR" sz="2400">
                    <a:solidFill>
                      <a:srgbClr val="CC6600"/>
                    </a:solidFill>
                  </a:endParaRPr>
                </a:p>
              </p:txBody>
            </p:sp>
            <p:sp>
              <p:nvSpPr>
                <p:cNvPr id="19467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2160" y="1104"/>
                  <a:ext cx="1008" cy="2112"/>
                </a:xfrm>
                <a:prstGeom prst="line">
                  <a:avLst/>
                </a:prstGeom>
                <a:noFill/>
                <a:ln w="4445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9468" name="Oval 26"/>
                <p:cNvSpPr>
                  <a:spLocks noChangeArrowheads="1"/>
                </p:cNvSpPr>
                <p:nvPr/>
              </p:nvSpPr>
              <p:spPr bwMode="auto">
                <a:xfrm>
                  <a:off x="3120" y="1056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9469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736" y="816"/>
                  <a:ext cx="384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 dirty="0"/>
                    <a:t>t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 dirty="0"/>
                    <a:t>(</a:t>
                  </a:r>
                  <a:r>
                    <a:rPr lang="en-US" altLang="el-GR" sz="1800" i="1" dirty="0" err="1"/>
                    <a:t>x,y</a:t>
                  </a:r>
                  <a:r>
                    <a:rPr lang="en-US" altLang="el-GR" sz="1800" i="1" dirty="0"/>
                    <a:t>)</a:t>
                  </a:r>
                  <a:endParaRPr lang="el-GR" altLang="el-GR" sz="1800" i="1" dirty="0"/>
                </a:p>
              </p:txBody>
            </p:sp>
            <p:sp>
              <p:nvSpPr>
                <p:cNvPr id="19470" name="Oval 28"/>
                <p:cNvSpPr>
                  <a:spLocks noChangeArrowheads="1"/>
                </p:cNvSpPr>
                <p:nvPr/>
              </p:nvSpPr>
              <p:spPr bwMode="auto">
                <a:xfrm>
                  <a:off x="2064" y="3216"/>
                  <a:ext cx="96" cy="96"/>
                </a:xfrm>
                <a:prstGeom prst="ellipse">
                  <a:avLst/>
                </a:prstGeom>
                <a:solidFill>
                  <a:srgbClr val="CC6600"/>
                </a:solidFill>
                <a:ln w="9525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9472" name="Line 50"/>
                <p:cNvSpPr>
                  <a:spLocks noChangeShapeType="1"/>
                </p:cNvSpPr>
                <p:nvPr/>
              </p:nvSpPr>
              <p:spPr bwMode="auto">
                <a:xfrm>
                  <a:off x="2112" y="432"/>
                  <a:ext cx="0" cy="345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9473" name="Line 51"/>
                <p:cNvSpPr>
                  <a:spLocks noChangeShapeType="1"/>
                </p:cNvSpPr>
                <p:nvPr/>
              </p:nvSpPr>
              <p:spPr bwMode="auto">
                <a:xfrm>
                  <a:off x="1824" y="3264"/>
                  <a:ext cx="35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9474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5136" y="3264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x</a:t>
                  </a:r>
                  <a:endParaRPr lang="el-GR" altLang="el-GR" sz="2400" i="1"/>
                </a:p>
              </p:txBody>
            </p:sp>
            <p:sp>
              <p:nvSpPr>
                <p:cNvPr id="19475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1872" y="432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y</a:t>
                  </a:r>
                  <a:endParaRPr lang="el-GR" altLang="el-GR" sz="2400" i="1"/>
                </a:p>
              </p:txBody>
            </p:sp>
            <p:sp>
              <p:nvSpPr>
                <p:cNvPr id="19476" name="Line 54"/>
                <p:cNvSpPr>
                  <a:spLocks noChangeShapeType="1"/>
                </p:cNvSpPr>
                <p:nvPr/>
              </p:nvSpPr>
              <p:spPr bwMode="auto">
                <a:xfrm>
                  <a:off x="2112" y="3264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9479" name="Line 57"/>
                <p:cNvSpPr>
                  <a:spLocks noChangeShapeType="1"/>
                </p:cNvSpPr>
                <p:nvPr/>
              </p:nvSpPr>
              <p:spPr bwMode="auto">
                <a:xfrm rot="-5400000">
                  <a:off x="1896" y="304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3755337" y="5157192"/>
                    <a:ext cx="383438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4" name="TextBox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55337" y="5157192"/>
                    <a:ext cx="383438" cy="461665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t="-1316" r="-3492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3059832" y="4437112"/>
                    <a:ext cx="38985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5" name="Text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59832" y="4437112"/>
                    <a:ext cx="389850" cy="46166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l="-3125" t="-1316" r="-35938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Ορθογώνιο 26"/>
                <p:cNvSpPr/>
                <p:nvPr/>
              </p:nvSpPr>
              <p:spPr>
                <a:xfrm>
                  <a:off x="4283968" y="2463279"/>
                  <a:ext cx="434734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27" name="Ορθογώνιο 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83968" y="2463279"/>
                  <a:ext cx="434734" cy="461665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Ομάδα 4"/>
          <p:cNvGrpSpPr/>
          <p:nvPr/>
        </p:nvGrpSpPr>
        <p:grpSpPr>
          <a:xfrm>
            <a:off x="4724400" y="503091"/>
            <a:ext cx="4419600" cy="6354909"/>
            <a:chOff x="4724400" y="503091"/>
            <a:chExt cx="4419600" cy="6354909"/>
          </a:xfrm>
        </p:grpSpPr>
        <p:sp>
          <p:nvSpPr>
            <p:cNvPr id="21553" name="Text Box 49"/>
            <p:cNvSpPr txBox="1">
              <a:spLocks noChangeArrowheads="1"/>
            </p:cNvSpPr>
            <p:nvPr/>
          </p:nvSpPr>
          <p:spPr bwMode="auto">
            <a:xfrm>
              <a:off x="4724400" y="5851525"/>
              <a:ext cx="4419600" cy="1006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2000" dirty="0"/>
                <a:t>Σε κάθε χρονική στιγμή, η στιγμιαία ταχύτητα του σωματιδίου είναι εφαπτομένη στη τροχιά που διαγράφει</a:t>
              </a:r>
            </a:p>
          </p:txBody>
        </p:sp>
        <p:grpSp>
          <p:nvGrpSpPr>
            <p:cNvPr id="4" name="Ομάδα 3"/>
            <p:cNvGrpSpPr/>
            <p:nvPr/>
          </p:nvGrpSpPr>
          <p:grpSpPr>
            <a:xfrm>
              <a:off x="5044142" y="503091"/>
              <a:ext cx="2480186" cy="1251469"/>
              <a:chOff x="5044142" y="503091"/>
              <a:chExt cx="2480186" cy="125146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Ορθογώνιο 25"/>
                  <p:cNvSpPr/>
                  <p:nvPr/>
                </p:nvSpPr>
                <p:spPr>
                  <a:xfrm>
                    <a:off x="6314318" y="503091"/>
                    <a:ext cx="1210010" cy="82573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l-GR" sz="2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𝒅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2400" b="1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num>
                            <m:den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𝒅𝒕</m:t>
                              </m:r>
                            </m:den>
                          </m:f>
                        </m:oMath>
                      </m:oMathPara>
                    </a14:m>
                    <a:endParaRPr lang="el-GR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6" name="Ορθογώνιο 2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14318" y="503091"/>
                    <a:ext cx="1210010" cy="825739"/>
                  </a:xfrm>
                  <a:prstGeom prst="rect">
                    <a:avLst/>
                  </a:prstGeom>
                  <a:blipFill rotWithShape="1"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1537" name="Line 33"/>
              <p:cNvSpPr>
                <a:spLocks noChangeShapeType="1"/>
              </p:cNvSpPr>
              <p:nvPr/>
            </p:nvSpPr>
            <p:spPr bwMode="auto">
              <a:xfrm flipV="1">
                <a:off x="5044142" y="836712"/>
                <a:ext cx="1295400" cy="917848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331913" y="1989138"/>
            <a:ext cx="6472237" cy="3240087"/>
          </a:xfrm>
          <a:prstGeom prst="rect">
            <a:avLst/>
          </a:prstGeom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  <a:defRPr/>
            </a:pPr>
            <a:r>
              <a:rPr lang="el-GR" sz="3200" kern="0">
                <a:latin typeface="+mn-lt"/>
              </a:rPr>
              <a:t>ΚΙΝΗΜΑΤΙΚΗ</a:t>
            </a:r>
            <a:r>
              <a:rPr lang="en-US" sz="3200" kern="0">
                <a:latin typeface="+mn-lt"/>
              </a:rPr>
              <a:t> </a:t>
            </a:r>
            <a:r>
              <a:rPr lang="el-GR" sz="3200" kern="0">
                <a:latin typeface="+mn-lt"/>
              </a:rPr>
              <a:t>ΣΩΜΑΤΙΔΙΟΥ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  <a:defRPr/>
            </a:pPr>
            <a:endParaRPr lang="en-US" sz="3200" kern="0">
              <a:latin typeface="+mn-lt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  <a:defRPr/>
            </a:pPr>
            <a:r>
              <a:rPr lang="el-GR" sz="3200" kern="0">
                <a:latin typeface="+mn-lt"/>
              </a:rPr>
              <a:t>Τροχιά και Διάνυσμα Θέσης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  <a:defRPr/>
            </a:pPr>
            <a:r>
              <a:rPr lang="el-GR" sz="3200" kern="0">
                <a:latin typeface="+mn-lt"/>
              </a:rPr>
              <a:t>Τροχιά και Μέση Ταχύτητα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  <a:defRPr/>
            </a:pPr>
            <a:r>
              <a:rPr lang="el-GR" sz="3200" kern="0">
                <a:latin typeface="+mn-lt"/>
              </a:rPr>
              <a:t>Τροχιά και Στιγμιαία Ταχύτητα</a:t>
            </a:r>
            <a:endParaRPr lang="el-GR" sz="3200" kern="0" dirty="0">
              <a:latin typeface="+mn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 ΣΤΙΓΜΙΑΙΑ ΤΑΧΥΤΗΤΑ</a:t>
            </a:r>
          </a:p>
        </p:txBody>
      </p:sp>
      <p:sp>
        <p:nvSpPr>
          <p:cNvPr id="20483" name="Freeform 3"/>
          <p:cNvSpPr>
            <a:spLocks/>
          </p:cNvSpPr>
          <p:nvPr/>
        </p:nvSpPr>
        <p:spPr bwMode="auto">
          <a:xfrm>
            <a:off x="2514600" y="1447800"/>
            <a:ext cx="5029200" cy="1873250"/>
          </a:xfrm>
          <a:custGeom>
            <a:avLst/>
            <a:gdLst>
              <a:gd name="T0" fmla="*/ 0 w 3168"/>
              <a:gd name="T1" fmla="*/ 2147483647 h 1180"/>
              <a:gd name="T2" fmla="*/ 2147483647 w 3168"/>
              <a:gd name="T3" fmla="*/ 2147483647 h 1180"/>
              <a:gd name="T4" fmla="*/ 2147483647 w 3168"/>
              <a:gd name="T5" fmla="*/ 2147483647 h 1180"/>
              <a:gd name="T6" fmla="*/ 2147483647 w 3168"/>
              <a:gd name="T7" fmla="*/ 2147483647 h 1180"/>
              <a:gd name="T8" fmla="*/ 2147483647 w 3168"/>
              <a:gd name="T9" fmla="*/ 2147483647 h 1180"/>
              <a:gd name="T10" fmla="*/ 2147483647 w 3168"/>
              <a:gd name="T11" fmla="*/ 2147483647 h 1180"/>
              <a:gd name="T12" fmla="*/ 2147483647 w 3168"/>
              <a:gd name="T13" fmla="*/ 2147483647 h 1180"/>
              <a:gd name="T14" fmla="*/ 2147483647 w 3168"/>
              <a:gd name="T15" fmla="*/ 2147483647 h 1180"/>
              <a:gd name="T16" fmla="*/ 2147483647 w 3168"/>
              <a:gd name="T17" fmla="*/ 2147483647 h 1180"/>
              <a:gd name="T18" fmla="*/ 2147483647 w 3168"/>
              <a:gd name="T19" fmla="*/ 2147483647 h 1180"/>
              <a:gd name="T20" fmla="*/ 2147483647 w 3168"/>
              <a:gd name="T21" fmla="*/ 2147483647 h 1180"/>
              <a:gd name="T22" fmla="*/ 2147483647 w 3168"/>
              <a:gd name="T23" fmla="*/ 2147483647 h 118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168"/>
              <a:gd name="T37" fmla="*/ 0 h 1180"/>
              <a:gd name="T38" fmla="*/ 3168 w 3168"/>
              <a:gd name="T39" fmla="*/ 1180 h 118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168" h="1180">
                <a:moveTo>
                  <a:pt x="0" y="1004"/>
                </a:moveTo>
                <a:cubicBezTo>
                  <a:pt x="30" y="1025"/>
                  <a:pt x="118" y="1103"/>
                  <a:pt x="181" y="1129"/>
                </a:cubicBezTo>
                <a:cubicBezTo>
                  <a:pt x="244" y="1155"/>
                  <a:pt x="289" y="1180"/>
                  <a:pt x="379" y="1162"/>
                </a:cubicBezTo>
                <a:cubicBezTo>
                  <a:pt x="469" y="1144"/>
                  <a:pt x="576" y="1136"/>
                  <a:pt x="724" y="1022"/>
                </a:cubicBezTo>
                <a:cubicBezTo>
                  <a:pt x="872" y="908"/>
                  <a:pt x="1145" y="601"/>
                  <a:pt x="1267" y="479"/>
                </a:cubicBezTo>
                <a:cubicBezTo>
                  <a:pt x="1389" y="357"/>
                  <a:pt x="1367" y="359"/>
                  <a:pt x="1456" y="289"/>
                </a:cubicBezTo>
                <a:cubicBezTo>
                  <a:pt x="1545" y="219"/>
                  <a:pt x="1683" y="107"/>
                  <a:pt x="1802" y="59"/>
                </a:cubicBezTo>
                <a:cubicBezTo>
                  <a:pt x="1921" y="11"/>
                  <a:pt x="2075" y="2"/>
                  <a:pt x="2172" y="1"/>
                </a:cubicBezTo>
                <a:cubicBezTo>
                  <a:pt x="2269" y="0"/>
                  <a:pt x="2306" y="17"/>
                  <a:pt x="2386" y="51"/>
                </a:cubicBezTo>
                <a:cubicBezTo>
                  <a:pt x="2466" y="85"/>
                  <a:pt x="2570" y="145"/>
                  <a:pt x="2650" y="207"/>
                </a:cubicBezTo>
                <a:cubicBezTo>
                  <a:pt x="2730" y="269"/>
                  <a:pt x="2778" y="312"/>
                  <a:pt x="2864" y="421"/>
                </a:cubicBezTo>
                <a:cubicBezTo>
                  <a:pt x="2950" y="530"/>
                  <a:pt x="3105" y="769"/>
                  <a:pt x="3168" y="860"/>
                </a:cubicBezTo>
              </a:path>
            </a:pathLst>
          </a:custGeom>
          <a:noFill/>
          <a:ln w="38100" cmpd="sng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3276600" y="5105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rgbClr val="CC66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grpSp>
        <p:nvGrpSpPr>
          <p:cNvPr id="11" name="Ομάδα 10"/>
          <p:cNvGrpSpPr/>
          <p:nvPr/>
        </p:nvGrpSpPr>
        <p:grpSpPr>
          <a:xfrm>
            <a:off x="5029200" y="533400"/>
            <a:ext cx="1905000" cy="1219200"/>
            <a:chOff x="5029200" y="533400"/>
            <a:chExt cx="1905000" cy="1219200"/>
          </a:xfrm>
        </p:grpSpPr>
        <p:grpSp>
          <p:nvGrpSpPr>
            <p:cNvPr id="3" name="Group 44"/>
            <p:cNvGrpSpPr>
              <a:grpSpLocks/>
            </p:cNvGrpSpPr>
            <p:nvPr/>
          </p:nvGrpSpPr>
          <p:grpSpPr bwMode="auto">
            <a:xfrm>
              <a:off x="5029200" y="1447800"/>
              <a:ext cx="1905000" cy="304800"/>
              <a:chOff x="3168" y="912"/>
              <a:chExt cx="1200" cy="192"/>
            </a:xfrm>
          </p:grpSpPr>
          <p:sp>
            <p:nvSpPr>
              <p:cNvPr id="20517" name="Text Box 22"/>
              <p:cNvSpPr txBox="1">
                <a:spLocks noChangeArrowheads="1"/>
              </p:cNvSpPr>
              <p:nvPr/>
            </p:nvSpPr>
            <p:spPr bwMode="auto">
              <a:xfrm>
                <a:off x="3360" y="912"/>
                <a:ext cx="116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l-GR" altLang="el-GR" sz="2000" i="1"/>
                  <a:t>θ</a:t>
                </a:r>
              </a:p>
            </p:txBody>
          </p:sp>
          <p:sp>
            <p:nvSpPr>
              <p:cNvPr id="20518" name="Line 30"/>
              <p:cNvSpPr>
                <a:spLocks noChangeShapeType="1"/>
              </p:cNvSpPr>
              <p:nvPr/>
            </p:nvSpPr>
            <p:spPr bwMode="auto">
              <a:xfrm>
                <a:off x="3168" y="1104"/>
                <a:ext cx="12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5871" name="Line 31"/>
            <p:cNvSpPr>
              <a:spLocks noChangeShapeType="1"/>
            </p:cNvSpPr>
            <p:nvPr/>
          </p:nvSpPr>
          <p:spPr bwMode="auto">
            <a:xfrm flipV="1">
              <a:off x="5029200" y="533400"/>
              <a:ext cx="0" cy="1219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9" name="Ομάδα 8"/>
          <p:cNvGrpSpPr/>
          <p:nvPr/>
        </p:nvGrpSpPr>
        <p:grpSpPr>
          <a:xfrm>
            <a:off x="2895600" y="492205"/>
            <a:ext cx="5638800" cy="5679995"/>
            <a:chOff x="2895600" y="492205"/>
            <a:chExt cx="5638800" cy="5679995"/>
          </a:xfrm>
        </p:grpSpPr>
        <p:grpSp>
          <p:nvGrpSpPr>
            <p:cNvPr id="8" name="Ομάδα 7"/>
            <p:cNvGrpSpPr/>
            <p:nvPr/>
          </p:nvGrpSpPr>
          <p:grpSpPr>
            <a:xfrm>
              <a:off x="2895600" y="492205"/>
              <a:ext cx="5638800" cy="5679995"/>
              <a:chOff x="2895600" y="492205"/>
              <a:chExt cx="5638800" cy="5679995"/>
            </a:xfrm>
          </p:grpSpPr>
          <p:grpSp>
            <p:nvGrpSpPr>
              <p:cNvPr id="7" name="Ομάδα 6"/>
              <p:cNvGrpSpPr/>
              <p:nvPr/>
            </p:nvGrpSpPr>
            <p:grpSpPr>
              <a:xfrm>
                <a:off x="2895600" y="685800"/>
                <a:ext cx="5638800" cy="5486400"/>
                <a:chOff x="2895600" y="685800"/>
                <a:chExt cx="5638800" cy="5486400"/>
              </a:xfrm>
            </p:grpSpPr>
            <p:sp>
              <p:nvSpPr>
                <p:cNvPr id="20485" name="Oval 8"/>
                <p:cNvSpPr>
                  <a:spLocks noChangeArrowheads="1"/>
                </p:cNvSpPr>
                <p:nvPr/>
              </p:nvSpPr>
              <p:spPr bwMode="auto">
                <a:xfrm>
                  <a:off x="4953000" y="1676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grpSp>
              <p:nvGrpSpPr>
                <p:cNvPr id="2" name="Ομάδα 1"/>
                <p:cNvGrpSpPr/>
                <p:nvPr/>
              </p:nvGrpSpPr>
              <p:grpSpPr>
                <a:xfrm>
                  <a:off x="2895600" y="685800"/>
                  <a:ext cx="5638800" cy="5486400"/>
                  <a:chOff x="2895600" y="685800"/>
                  <a:chExt cx="5638800" cy="5486400"/>
                </a:xfrm>
              </p:grpSpPr>
              <p:grpSp>
                <p:nvGrpSpPr>
                  <p:cNvPr id="20494" name="Group 38"/>
                  <p:cNvGrpSpPr>
                    <a:grpSpLocks/>
                  </p:cNvGrpSpPr>
                  <p:nvPr/>
                </p:nvGrpSpPr>
                <p:grpSpPr bwMode="auto">
                  <a:xfrm>
                    <a:off x="2895600" y="685800"/>
                    <a:ext cx="5638800" cy="5486400"/>
                    <a:chOff x="1824" y="432"/>
                    <a:chExt cx="3552" cy="3456"/>
                  </a:xfrm>
                </p:grpSpPr>
                <p:sp>
                  <p:nvSpPr>
                    <p:cNvPr id="20496" name="Text Box 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160" y="3312"/>
                      <a:ext cx="144" cy="23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2400">
                          <a:solidFill>
                            <a:srgbClr val="CC6600"/>
                          </a:solidFill>
                        </a:rPr>
                        <a:t>O</a:t>
                      </a:r>
                      <a:endParaRPr lang="el-GR" altLang="el-GR" sz="2400">
                        <a:solidFill>
                          <a:srgbClr val="CC6600"/>
                        </a:solidFill>
                      </a:endParaRPr>
                    </a:p>
                  </p:txBody>
                </p:sp>
                <p:sp>
                  <p:nvSpPr>
                    <p:cNvPr id="20497" name="Line 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160" y="1104"/>
                      <a:ext cx="1008" cy="2112"/>
                    </a:xfrm>
                    <a:prstGeom prst="line">
                      <a:avLst/>
                    </a:prstGeom>
                    <a:noFill/>
                    <a:ln w="44450">
                      <a:solidFill>
                        <a:srgbClr val="FF0000"/>
                      </a:solidFill>
                      <a:round/>
                      <a:headEnd/>
                      <a:tailEnd type="stealth" w="med" len="lg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20498" name="Oval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64" y="3216"/>
                      <a:ext cx="96" cy="96"/>
                    </a:xfrm>
                    <a:prstGeom prst="ellipse">
                      <a:avLst/>
                    </a:prstGeom>
                    <a:solidFill>
                      <a:srgbClr val="CC6600"/>
                    </a:solidFill>
                    <a:ln w="9525">
                      <a:solidFill>
                        <a:srgbClr val="CC66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endParaRPr lang="el-GR" altLang="el-GR" sz="2000">
                        <a:latin typeface="Arial" charset="0"/>
                      </a:endParaRPr>
                    </a:p>
                  </p:txBody>
                </p:sp>
                <p:sp>
                  <p:nvSpPr>
                    <p:cNvPr id="20500" name="Line 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12" y="432"/>
                      <a:ext cx="0" cy="345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20501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824" y="3264"/>
                      <a:ext cx="355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20502" name="Text Box 2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136" y="3264"/>
                      <a:ext cx="240" cy="2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2400" i="1"/>
                        <a:t>x</a:t>
                      </a:r>
                      <a:endParaRPr lang="el-GR" altLang="el-GR" sz="2400" i="1"/>
                    </a:p>
                  </p:txBody>
                </p:sp>
                <p:sp>
                  <p:nvSpPr>
                    <p:cNvPr id="20503" name="Text Box 2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72" y="432"/>
                      <a:ext cx="240" cy="2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2400" i="1"/>
                        <a:t>y</a:t>
                      </a:r>
                      <a:endParaRPr lang="el-GR" altLang="el-GR" sz="2400" i="1"/>
                    </a:p>
                  </p:txBody>
                </p:sp>
                <p:sp>
                  <p:nvSpPr>
                    <p:cNvPr id="20505" name="Line 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12" y="3264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20508" name="Line 36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1896" y="3048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1" name="TextBox 40"/>
                      <p:cNvSpPr txBox="1"/>
                      <p:nvPr/>
                    </p:nvSpPr>
                    <p:spPr>
                      <a:xfrm>
                        <a:off x="3755337" y="5157192"/>
                        <a:ext cx="383438" cy="4616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l-GR" sz="24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𝒊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24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41" name="TextBox 40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755337" y="5157192"/>
                        <a:ext cx="383438" cy="461665"/>
                      </a:xfrm>
                      <a:prstGeom prst="rect">
                        <a:avLst/>
                      </a:prstGeom>
                      <a:blipFill rotWithShape="1">
                        <a:blip r:embed="rId3"/>
                        <a:stretch>
                          <a:fillRect t="-1316" r="-34921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2" name="TextBox 41"/>
                      <p:cNvSpPr txBox="1"/>
                      <p:nvPr/>
                    </p:nvSpPr>
                    <p:spPr>
                      <a:xfrm>
                        <a:off x="3059832" y="4437112"/>
                        <a:ext cx="389850" cy="4616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l-GR" sz="24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𝒋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24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42" name="TextBox 41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059832" y="4437112"/>
                        <a:ext cx="389850" cy="461665"/>
                      </a:xfrm>
                      <a:prstGeom prst="rect">
                        <a:avLst/>
                      </a:prstGeom>
                      <a:blipFill rotWithShape="1">
                        <a:blip r:embed="rId4"/>
                        <a:stretch>
                          <a:fillRect l="-3125" t="-1316" r="-35938" b="-11842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3" name="Ορθογώνιο 42"/>
                  <p:cNvSpPr/>
                  <p:nvPr/>
                </p:nvSpPr>
                <p:spPr>
                  <a:xfrm>
                    <a:off x="6210606" y="492205"/>
                    <a:ext cx="1210010" cy="82573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l-GR" sz="2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𝒅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2400" b="1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num>
                            <m:den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𝒅𝒕</m:t>
                              </m:r>
                            </m:den>
                          </m:f>
                        </m:oMath>
                      </m:oMathPara>
                    </a14:m>
                    <a:endParaRPr lang="el-GR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3" name="Ορθογώνιο 4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210606" y="492205"/>
                    <a:ext cx="1210010" cy="825739"/>
                  </a:xfrm>
                  <a:prstGeom prst="rect">
                    <a:avLst/>
                  </a:prstGeom>
                  <a:blipFill rotWithShape="1">
                    <a:blip r:embed="rId2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44" name="Line 33"/>
              <p:cNvSpPr>
                <a:spLocks noChangeShapeType="1"/>
              </p:cNvSpPr>
              <p:nvPr/>
            </p:nvSpPr>
            <p:spPr bwMode="auto">
              <a:xfrm flipV="1">
                <a:off x="5044142" y="836712"/>
                <a:ext cx="1295400" cy="917848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Ορθογώνιο 45"/>
                <p:cNvSpPr/>
                <p:nvPr/>
              </p:nvSpPr>
              <p:spPr>
                <a:xfrm>
                  <a:off x="4283968" y="2463279"/>
                  <a:ext cx="434734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46" name="Ορθογώνιο 4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83968" y="2463279"/>
                  <a:ext cx="434734" cy="461665"/>
                </a:xfrm>
                <a:prstGeom prst="rect">
                  <a:avLst/>
                </a:prstGeom>
                <a:blipFill rotWithShape="1">
                  <a:blip r:embed="rId2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Ορθογώνιο 13"/>
              <p:cNvSpPr/>
              <p:nvPr/>
            </p:nvSpPr>
            <p:spPr>
              <a:xfrm>
                <a:off x="107504" y="1317944"/>
                <a:ext cx="189282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𝒙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𝝊</m:t>
                      </m:r>
                      <m:func>
                        <m:funcPr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func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14" name="Ορθογώνιο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317944"/>
                <a:ext cx="1892826" cy="461665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Ομάδα 15"/>
          <p:cNvGrpSpPr/>
          <p:nvPr/>
        </p:nvGrpSpPr>
        <p:grpSpPr>
          <a:xfrm>
            <a:off x="5029200" y="838200"/>
            <a:ext cx="1343000" cy="1294656"/>
            <a:chOff x="5029200" y="838200"/>
            <a:chExt cx="1343000" cy="1294656"/>
          </a:xfrm>
        </p:grpSpPr>
        <p:grpSp>
          <p:nvGrpSpPr>
            <p:cNvPr id="12" name="Ομάδα 11"/>
            <p:cNvGrpSpPr/>
            <p:nvPr/>
          </p:nvGrpSpPr>
          <p:grpSpPr>
            <a:xfrm>
              <a:off x="5029200" y="838200"/>
              <a:ext cx="1295400" cy="923730"/>
              <a:chOff x="5029200" y="838200"/>
              <a:chExt cx="1295400" cy="923730"/>
            </a:xfrm>
          </p:grpSpPr>
          <p:sp>
            <p:nvSpPr>
              <p:cNvPr id="35861" name="Line 21"/>
              <p:cNvSpPr>
                <a:spLocks noChangeShapeType="1"/>
              </p:cNvSpPr>
              <p:nvPr/>
            </p:nvSpPr>
            <p:spPr bwMode="auto">
              <a:xfrm>
                <a:off x="6300192" y="838200"/>
                <a:ext cx="0" cy="914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0516" name="Line 15"/>
              <p:cNvSpPr>
                <a:spLocks noChangeShapeType="1"/>
              </p:cNvSpPr>
              <p:nvPr/>
            </p:nvSpPr>
            <p:spPr bwMode="auto">
              <a:xfrm flipV="1">
                <a:off x="5029200" y="1761930"/>
                <a:ext cx="1295400" cy="0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Ορθογώνιο 14"/>
                <p:cNvSpPr/>
                <p:nvPr/>
              </p:nvSpPr>
              <p:spPr>
                <a:xfrm>
                  <a:off x="5103648" y="1732746"/>
                  <a:ext cx="1268552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𝒙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𝒙</m:t>
                            </m:r>
                          </m:sub>
                        </m:sSub>
                        <m:acc>
                          <m:accPr>
                            <m:chr m:val="⃗"/>
                            <m:ctrlPr>
                              <a:rPr lang="en-US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5" name="Ορθογώνιο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3648" y="1732746"/>
                  <a:ext cx="1268552" cy="400110"/>
                </a:xfrm>
                <a:prstGeom prst="rect">
                  <a:avLst/>
                </a:prstGeom>
                <a:blipFill rotWithShape="1">
                  <a:blip r:embed="rId26"/>
                  <a:stretch>
                    <a:fillRect t="-16667" r="-2163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" name="Ομάδα 16"/>
          <p:cNvGrpSpPr/>
          <p:nvPr/>
        </p:nvGrpSpPr>
        <p:grpSpPr>
          <a:xfrm>
            <a:off x="3874702" y="836712"/>
            <a:ext cx="2450498" cy="914400"/>
            <a:chOff x="3874702" y="836712"/>
            <a:chExt cx="2450498" cy="914400"/>
          </a:xfrm>
        </p:grpSpPr>
        <p:sp>
          <p:nvSpPr>
            <p:cNvPr id="35856" name="Line 16"/>
            <p:cNvSpPr>
              <a:spLocks noChangeShapeType="1"/>
            </p:cNvSpPr>
            <p:nvPr/>
          </p:nvSpPr>
          <p:spPr bwMode="auto">
            <a:xfrm flipH="1">
              <a:off x="5029200" y="838200"/>
              <a:ext cx="1296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Ορθογώνιο 54"/>
                <p:cNvSpPr/>
                <p:nvPr/>
              </p:nvSpPr>
              <p:spPr>
                <a:xfrm>
                  <a:off x="3874702" y="1120517"/>
                  <a:ext cx="1273362" cy="42825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𝒚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sub>
                        </m:sSub>
                        <m:acc>
                          <m:accPr>
                            <m:chr m:val="⃗"/>
                            <m:ctrlPr>
                              <a:rPr lang="en-US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55" name="Ορθογώνιο 5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74702" y="1120517"/>
                  <a:ext cx="1273362" cy="428259"/>
                </a:xfrm>
                <a:prstGeom prst="rect">
                  <a:avLst/>
                </a:prstGeom>
                <a:blipFill>
                  <a:blip r:embed="rId27"/>
                  <a:stretch>
                    <a:fillRect t="-17143" r="-22596" b="-714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0510" name="Group 39"/>
            <p:cNvGrpSpPr>
              <a:grpSpLocks/>
            </p:cNvGrpSpPr>
            <p:nvPr/>
          </p:nvGrpSpPr>
          <p:grpSpPr bwMode="auto">
            <a:xfrm>
              <a:off x="5035938" y="836712"/>
              <a:ext cx="768" cy="914400"/>
              <a:chOff x="2400" y="528"/>
              <a:chExt cx="768" cy="576"/>
            </a:xfrm>
          </p:grpSpPr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20511" name="Object 20"/>
                  <p:cNvGraphicFramePr>
                    <a:graphicFrameLocks noChangeAspect="1"/>
                  </p:cNvGraphicFramePr>
                  <p:nvPr/>
                </p:nvGraphicFramePr>
                <p:xfrm>
                  <a:off x="2400" y="672"/>
                  <a:ext cx="704" cy="336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20702" name="Εξίσωση" r:id="rId28" imgW="542975" imgH="247606" progId="Equation.3">
                          <p:embed/>
                        </p:oleObj>
                      </mc:Choice>
                      <mc:Fallback>
                        <p:oleObj name="Εξίσωση" r:id="rId28" imgW="542975" imgH="247606" progId="Equation.3">
                          <p:embed/>
                          <p:pic>
                            <p:nvPicPr>
                              <p:cNvPr id="0" name="Object 20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29">
                                <a:extLst>
                                  <a:ext uri="{28A0092B-C50C-407E-A947-70E740481C1C}">
                                    <a14:useLocalDpi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2400" y="672"/>
                                <a:ext cx="704" cy="336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Choice>
            <mc:Fallback xmlns="">
              <p:graphicFrame>
                <p:nvGraphicFramePr>
                  <p:cNvPr id="20511" name="Object 20"/>
                  <p:cNvGraphicFramePr>
                    <a:graphicFrameLocks noChangeAspect="1"/>
                  </p:cNvGraphicFramePr>
                  <p:nvPr/>
                </p:nvGraphicFramePr>
                <p:xfrm>
                  <a:off x="2400" y="672"/>
                  <a:ext cx="704" cy="336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20681" name="Εξίσωση" r:id="rId30" imgW="542975" imgH="247606" progId="Equation.3">
                          <p:embed/>
                        </p:oleObj>
                      </mc:Choice>
                      <mc:Fallback>
                        <p:oleObj name="Εξίσωση" r:id="rId30" imgW="542975" imgH="247606" progId="Equation.3">
                          <p:embed/>
                          <p:pic>
                            <p:nvPicPr>
                              <p:cNvPr id="0" name="Object 20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31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2400" y="672"/>
                                <a:ext cx="704" cy="336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Fallback>
          </mc:AlternateContent>
          <p:sp>
            <p:nvSpPr>
              <p:cNvPr id="20512" name="Line 17"/>
              <p:cNvSpPr>
                <a:spLocks noChangeShapeType="1"/>
              </p:cNvSpPr>
              <p:nvPr/>
            </p:nvSpPr>
            <p:spPr bwMode="auto">
              <a:xfrm rot="16200000" flipV="1">
                <a:off x="2880" y="816"/>
                <a:ext cx="576" cy="0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Ορθογώνιο 56"/>
              <p:cNvSpPr/>
              <p:nvPr/>
            </p:nvSpPr>
            <p:spPr>
              <a:xfrm>
                <a:off x="130040" y="1984315"/>
                <a:ext cx="1921680" cy="4955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</m:sSub>
                      <m:r>
                        <a:rPr lang="el-GR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400" i="1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𝝊</m:t>
                      </m:r>
                      <m:func>
                        <m:funcPr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func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57" name="Ορθογώνιο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040" y="1984315"/>
                <a:ext cx="1921680" cy="495520"/>
              </a:xfrm>
              <a:prstGeom prst="rect">
                <a:avLst/>
              </a:prstGeom>
              <a:blipFill>
                <a:blip r:embed="rId32"/>
                <a:stretch>
                  <a:fillRect b="-74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Ορθογώνιο 17"/>
              <p:cNvSpPr/>
              <p:nvPr/>
            </p:nvSpPr>
            <p:spPr>
              <a:xfrm>
                <a:off x="105099" y="3000345"/>
                <a:ext cx="2090637" cy="8438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𝝊</m:t>
                      </m:r>
                      <m:r>
                        <a:rPr lang="el-GR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l-GR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sub>
                            <m:sup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l-GR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sz="24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sub>
                            <m:sup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</m:e>
                      </m:rad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18" name="Ορθογώνιο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099" y="3000345"/>
                <a:ext cx="2090637" cy="843885"/>
              </a:xfrm>
              <a:prstGeom prst="rect">
                <a:avLst/>
              </a:prstGeom>
              <a:blipFill rotWithShape="1"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Ορθογώνιο 46"/>
              <p:cNvSpPr/>
              <p:nvPr/>
            </p:nvSpPr>
            <p:spPr>
              <a:xfrm>
                <a:off x="106831" y="4437112"/>
                <a:ext cx="2088905" cy="4955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</m:acc>
                      <m:r>
                        <a:rPr lang="en-US" sz="2400" i="1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𝒙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l-GR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47" name="Ορθογώνιο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831" y="4437112"/>
                <a:ext cx="2088905" cy="495520"/>
              </a:xfrm>
              <a:prstGeom prst="rect">
                <a:avLst/>
              </a:prstGeom>
              <a:blipFill rotWithShape="1">
                <a:blip r:embed="rId34"/>
                <a:stretch>
                  <a:fillRect t="-2469" r="-12865" b="-74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57" grpId="0"/>
      <p:bldP spid="18" grpId="0"/>
      <p:bldP spid="4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12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dirty="0">
                <a:solidFill>
                  <a:schemeClr val="tx2"/>
                </a:solidFill>
              </a:rPr>
              <a:t>ΣΤΙΓΜΙΑΙΑ ΤΑΧΥΤΗΤΑ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457200" y="4038600"/>
            <a:ext cx="3124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l-GR" altLang="el-GR" sz="2400" dirty="0">
                <a:solidFill>
                  <a:srgbClr val="0000FF"/>
                </a:solidFill>
              </a:rPr>
              <a:t>Συνιστώσες του διανύσματος της Στιγμιαίας Ταχύτητας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16382" y="836712"/>
                <a:ext cx="268746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𝒓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𝒙</m:t>
                      </m:r>
                      <m:acc>
                        <m:accPr>
                          <m:chr m:val="⃗"/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      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382" y="836712"/>
                <a:ext cx="2687466" cy="461665"/>
              </a:xfrm>
              <a:prstGeom prst="rect">
                <a:avLst/>
              </a:prstGeom>
              <a:blipFill rotWithShape="1">
                <a:blip r:embed="rId2"/>
                <a:stretch>
                  <a:fillRect t="-17105" b="-1315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56450" y="836711"/>
                <a:ext cx="239360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𝒓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𝒅𝒙</m:t>
                      </m:r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𝒅𝒚</m:t>
                      </m:r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6450" y="836711"/>
                <a:ext cx="2393604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254" t="-1316" r="-10941" b="-1973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Ορθογώνιο 3"/>
              <p:cNvSpPr/>
              <p:nvPr/>
            </p:nvSpPr>
            <p:spPr>
              <a:xfrm>
                <a:off x="3563889" y="1700808"/>
                <a:ext cx="3284809" cy="8257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</m:acc>
                      <m:r>
                        <a:rPr lang="en-US" sz="2400" i="1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num>
                        <m:den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𝒅𝒙</m:t>
                          </m:r>
                          <m:acc>
                            <m:accPr>
                              <m:chr m:val="̂"/>
                              <m:ctrlP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𝒅𝒚</m:t>
                          </m:r>
                          <m:acc>
                            <m:accPr>
                              <m:chr m:val="̂"/>
                              <m:ctrlP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num>
                        <m:den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4" name="Ορθογώνιο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9" y="1700808"/>
                <a:ext cx="3284809" cy="82573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Ορθογώνιο 4"/>
              <p:cNvSpPr/>
              <p:nvPr/>
            </p:nvSpPr>
            <p:spPr>
              <a:xfrm>
                <a:off x="6645786" y="1744352"/>
                <a:ext cx="1732141" cy="7938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𝒙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𝒅𝒚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5" name="Ορθογώνιο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5786" y="1744352"/>
                <a:ext cx="1732141" cy="79387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Ομάδα 7"/>
          <p:cNvGrpSpPr/>
          <p:nvPr/>
        </p:nvGrpSpPr>
        <p:grpSpPr>
          <a:xfrm>
            <a:off x="3889282" y="1710680"/>
            <a:ext cx="3294639" cy="2654424"/>
            <a:chOff x="3889282" y="1710680"/>
            <a:chExt cx="3294639" cy="2654424"/>
          </a:xfrm>
        </p:grpSpPr>
        <p:grpSp>
          <p:nvGrpSpPr>
            <p:cNvPr id="2" name="Group 25"/>
            <p:cNvGrpSpPr>
              <a:grpSpLocks/>
            </p:cNvGrpSpPr>
            <p:nvPr/>
          </p:nvGrpSpPr>
          <p:grpSpPr bwMode="auto">
            <a:xfrm>
              <a:off x="5191608" y="1710680"/>
              <a:ext cx="1992313" cy="2327275"/>
              <a:chOff x="2345" y="1008"/>
              <a:chExt cx="1255" cy="1466"/>
            </a:xfrm>
          </p:grpSpPr>
          <p:sp>
            <p:nvSpPr>
              <p:cNvPr id="21520" name="Oval 17"/>
              <p:cNvSpPr>
                <a:spLocks noChangeArrowheads="1"/>
              </p:cNvSpPr>
              <p:nvPr/>
            </p:nvSpPr>
            <p:spPr bwMode="auto">
              <a:xfrm>
                <a:off x="3264" y="1008"/>
                <a:ext cx="336" cy="576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21521" name="Freeform 18"/>
              <p:cNvSpPr>
                <a:spLocks/>
              </p:cNvSpPr>
              <p:nvPr/>
            </p:nvSpPr>
            <p:spPr bwMode="auto">
              <a:xfrm>
                <a:off x="2345" y="1584"/>
                <a:ext cx="1111" cy="890"/>
              </a:xfrm>
              <a:custGeom>
                <a:avLst/>
                <a:gdLst>
                  <a:gd name="T0" fmla="*/ 81 w 288"/>
                  <a:gd name="T1" fmla="*/ 0 h 480"/>
                  <a:gd name="T2" fmla="*/ 81 w 288"/>
                  <a:gd name="T3" fmla="*/ 61440 h 480"/>
                  <a:gd name="T4" fmla="*/ 0 w 288"/>
                  <a:gd name="T5" fmla="*/ 61440 h 480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480"/>
                  <a:gd name="T11" fmla="*/ 288 w 288"/>
                  <a:gd name="T12" fmla="*/ 480 h 4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480">
                    <a:moveTo>
                      <a:pt x="288" y="0"/>
                    </a:moveTo>
                    <a:lnTo>
                      <a:pt x="288" y="480"/>
                    </a:lnTo>
                    <a:lnTo>
                      <a:pt x="0" y="48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dash"/>
                <a:round/>
                <a:headEnd type="non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Ορθογώνιο 5"/>
                <p:cNvSpPr/>
                <p:nvPr/>
              </p:nvSpPr>
              <p:spPr>
                <a:xfrm>
                  <a:off x="3889282" y="3571232"/>
                  <a:ext cx="1365437" cy="79387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𝒙</m:t>
                            </m:r>
                          </m:sub>
                        </m:sSub>
                        <m:r>
                          <a:rPr lang="en-US" sz="24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𝒅𝒙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𝒅𝒕</m:t>
                            </m:r>
                          </m:den>
                        </m:f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6" name="Ορθογώνιο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9282" y="3571232"/>
                  <a:ext cx="1365437" cy="79387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" name="Ομάδα 8"/>
          <p:cNvGrpSpPr/>
          <p:nvPr/>
        </p:nvGrpSpPr>
        <p:grpSpPr>
          <a:xfrm>
            <a:off x="3924238" y="1707232"/>
            <a:ext cx="4176154" cy="4027808"/>
            <a:chOff x="3924238" y="1707232"/>
            <a:chExt cx="4176154" cy="4027808"/>
          </a:xfrm>
        </p:grpSpPr>
        <p:grpSp>
          <p:nvGrpSpPr>
            <p:cNvPr id="3" name="Group 26"/>
            <p:cNvGrpSpPr>
              <a:grpSpLocks/>
            </p:cNvGrpSpPr>
            <p:nvPr/>
          </p:nvGrpSpPr>
          <p:grpSpPr bwMode="auto">
            <a:xfrm>
              <a:off x="5204792" y="1707232"/>
              <a:ext cx="2895600" cy="3665538"/>
              <a:chOff x="2352" y="1008"/>
              <a:chExt cx="1824" cy="2309"/>
            </a:xfrm>
          </p:grpSpPr>
          <p:sp>
            <p:nvSpPr>
              <p:cNvPr id="21518" name="Oval 19"/>
              <p:cNvSpPr>
                <a:spLocks noChangeArrowheads="1"/>
              </p:cNvSpPr>
              <p:nvPr/>
            </p:nvSpPr>
            <p:spPr bwMode="auto">
              <a:xfrm>
                <a:off x="3840" y="1008"/>
                <a:ext cx="336" cy="576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21519" name="Freeform 20"/>
              <p:cNvSpPr>
                <a:spLocks/>
              </p:cNvSpPr>
              <p:nvPr/>
            </p:nvSpPr>
            <p:spPr bwMode="auto">
              <a:xfrm>
                <a:off x="2352" y="1584"/>
                <a:ext cx="1680" cy="1733"/>
              </a:xfrm>
              <a:custGeom>
                <a:avLst/>
                <a:gdLst>
                  <a:gd name="T0" fmla="*/ 629856 w 288"/>
                  <a:gd name="T1" fmla="*/ 0 h 480"/>
                  <a:gd name="T2" fmla="*/ 629856 w 288"/>
                  <a:gd name="T3" fmla="*/ 5491806 h 480"/>
                  <a:gd name="T4" fmla="*/ 0 w 288"/>
                  <a:gd name="T5" fmla="*/ 5491806 h 480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480"/>
                  <a:gd name="T11" fmla="*/ 288 w 288"/>
                  <a:gd name="T12" fmla="*/ 480 h 4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480">
                    <a:moveTo>
                      <a:pt x="288" y="0"/>
                    </a:moveTo>
                    <a:lnTo>
                      <a:pt x="288" y="480"/>
                    </a:lnTo>
                    <a:lnTo>
                      <a:pt x="0" y="48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dash"/>
                <a:round/>
                <a:headEnd type="non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Ορθογώνιο 22"/>
                <p:cNvSpPr/>
                <p:nvPr/>
              </p:nvSpPr>
              <p:spPr>
                <a:xfrm>
                  <a:off x="3924238" y="4941168"/>
                  <a:ext cx="1370247" cy="79387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𝒚</m:t>
                            </m:r>
                          </m:sub>
                        </m:sSub>
                        <m:r>
                          <a:rPr lang="en-US" sz="24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𝒅</m:t>
                            </m:r>
                            <m: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𝒚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𝒅𝒕</m:t>
                            </m:r>
                          </m:den>
                        </m:f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23" name="Ορθογώνιο 2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24238" y="4941168"/>
                  <a:ext cx="1370247" cy="79387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Ομάδα 9"/>
          <p:cNvGrpSpPr/>
          <p:nvPr/>
        </p:nvGrpSpPr>
        <p:grpSpPr>
          <a:xfrm>
            <a:off x="304800" y="6133880"/>
            <a:ext cx="5705138" cy="495520"/>
            <a:chOff x="304800" y="6133880"/>
            <a:chExt cx="5705138" cy="495520"/>
          </a:xfrm>
        </p:grpSpPr>
        <p:sp>
          <p:nvSpPr>
            <p:cNvPr id="22551" name="Text Box 23"/>
            <p:cNvSpPr txBox="1">
              <a:spLocks noChangeArrowheads="1"/>
            </p:cNvSpPr>
            <p:nvPr/>
          </p:nvSpPr>
          <p:spPr bwMode="auto">
            <a:xfrm>
              <a:off x="304800" y="6172200"/>
              <a:ext cx="3124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2400" dirty="0">
                  <a:solidFill>
                    <a:srgbClr val="0000FF"/>
                  </a:solidFill>
                </a:rPr>
                <a:t>Στιγμιαία Ταχύτητα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Ορθογώνιο 6"/>
                <p:cNvSpPr/>
                <p:nvPr/>
              </p:nvSpPr>
              <p:spPr>
                <a:xfrm>
                  <a:off x="3921033" y="6133880"/>
                  <a:ext cx="2088905" cy="4955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24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2400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</m:acc>
                        <m:r>
                          <a:rPr lang="en-US" sz="24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4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𝒙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  <m:r>
                          <a:rPr lang="el-GR" sz="24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l-GR" sz="24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𝒚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7" name="Ορθογώνιο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21033" y="6133880"/>
                  <a:ext cx="2088905" cy="495520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t="-2439" r="-12828" b="-609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4" grpId="0"/>
      <p:bldP spid="18" grpId="0"/>
      <p:bldP spid="19" grpId="0"/>
      <p:bldP spid="4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ChangeArrowheads="1"/>
          </p:cNvSpPr>
          <p:nvPr/>
        </p:nvSpPr>
        <p:spPr bwMode="auto">
          <a:xfrm>
            <a:off x="457200" y="0"/>
            <a:ext cx="838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–ΣΤΙΓΜΙΑΙΑ ΤΑΧΥΤΗΤΑ</a:t>
            </a:r>
          </a:p>
        </p:txBody>
      </p:sp>
      <p:grpSp>
        <p:nvGrpSpPr>
          <p:cNvPr id="9" name="Ομάδα 8"/>
          <p:cNvGrpSpPr/>
          <p:nvPr/>
        </p:nvGrpSpPr>
        <p:grpSpPr>
          <a:xfrm>
            <a:off x="2057400" y="685800"/>
            <a:ext cx="6477000" cy="5486400"/>
            <a:chOff x="2057400" y="685800"/>
            <a:chExt cx="6477000" cy="5486400"/>
          </a:xfrm>
        </p:grpSpPr>
        <p:grpSp>
          <p:nvGrpSpPr>
            <p:cNvPr id="3" name="Ομάδα 2"/>
            <p:cNvGrpSpPr/>
            <p:nvPr/>
          </p:nvGrpSpPr>
          <p:grpSpPr>
            <a:xfrm>
              <a:off x="2514600" y="685800"/>
              <a:ext cx="6019800" cy="5486400"/>
              <a:chOff x="2514600" y="685800"/>
              <a:chExt cx="6019800" cy="5486400"/>
            </a:xfrm>
          </p:grpSpPr>
          <p:grpSp>
            <p:nvGrpSpPr>
              <p:cNvPr id="22532" name="Group 29"/>
              <p:cNvGrpSpPr>
                <a:grpSpLocks/>
              </p:cNvGrpSpPr>
              <p:nvPr/>
            </p:nvGrpSpPr>
            <p:grpSpPr bwMode="auto">
              <a:xfrm>
                <a:off x="2514600" y="685800"/>
                <a:ext cx="6019800" cy="5486400"/>
                <a:chOff x="1584" y="432"/>
                <a:chExt cx="3792" cy="3456"/>
              </a:xfrm>
            </p:grpSpPr>
            <p:sp>
              <p:nvSpPr>
                <p:cNvPr id="22539" name="Freeform 4"/>
                <p:cNvSpPr>
                  <a:spLocks/>
                </p:cNvSpPr>
                <p:nvPr/>
              </p:nvSpPr>
              <p:spPr bwMode="auto">
                <a:xfrm>
                  <a:off x="1584" y="912"/>
                  <a:ext cx="3168" cy="1180"/>
                </a:xfrm>
                <a:custGeom>
                  <a:avLst/>
                  <a:gdLst>
                    <a:gd name="T0" fmla="*/ 0 w 3168"/>
                    <a:gd name="T1" fmla="*/ 1004 h 1180"/>
                    <a:gd name="T2" fmla="*/ 181 w 3168"/>
                    <a:gd name="T3" fmla="*/ 1129 h 1180"/>
                    <a:gd name="T4" fmla="*/ 379 w 3168"/>
                    <a:gd name="T5" fmla="*/ 1162 h 1180"/>
                    <a:gd name="T6" fmla="*/ 724 w 3168"/>
                    <a:gd name="T7" fmla="*/ 1022 h 1180"/>
                    <a:gd name="T8" fmla="*/ 1267 w 3168"/>
                    <a:gd name="T9" fmla="*/ 479 h 1180"/>
                    <a:gd name="T10" fmla="*/ 1456 w 3168"/>
                    <a:gd name="T11" fmla="*/ 289 h 1180"/>
                    <a:gd name="T12" fmla="*/ 1802 w 3168"/>
                    <a:gd name="T13" fmla="*/ 59 h 1180"/>
                    <a:gd name="T14" fmla="*/ 2172 w 3168"/>
                    <a:gd name="T15" fmla="*/ 1 h 1180"/>
                    <a:gd name="T16" fmla="*/ 2386 w 3168"/>
                    <a:gd name="T17" fmla="*/ 51 h 1180"/>
                    <a:gd name="T18" fmla="*/ 2650 w 3168"/>
                    <a:gd name="T19" fmla="*/ 207 h 1180"/>
                    <a:gd name="T20" fmla="*/ 2864 w 3168"/>
                    <a:gd name="T21" fmla="*/ 421 h 1180"/>
                    <a:gd name="T22" fmla="*/ 3168 w 3168"/>
                    <a:gd name="T23" fmla="*/ 860 h 118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168"/>
                    <a:gd name="T37" fmla="*/ 0 h 1180"/>
                    <a:gd name="T38" fmla="*/ 3168 w 3168"/>
                    <a:gd name="T39" fmla="*/ 1180 h 118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168" h="1180">
                      <a:moveTo>
                        <a:pt x="0" y="1004"/>
                      </a:moveTo>
                      <a:cubicBezTo>
                        <a:pt x="30" y="1025"/>
                        <a:pt x="118" y="1103"/>
                        <a:pt x="181" y="1129"/>
                      </a:cubicBezTo>
                      <a:cubicBezTo>
                        <a:pt x="244" y="1155"/>
                        <a:pt x="289" y="1180"/>
                        <a:pt x="379" y="1162"/>
                      </a:cubicBezTo>
                      <a:cubicBezTo>
                        <a:pt x="469" y="1144"/>
                        <a:pt x="576" y="1136"/>
                        <a:pt x="724" y="1022"/>
                      </a:cubicBezTo>
                      <a:cubicBezTo>
                        <a:pt x="872" y="908"/>
                        <a:pt x="1145" y="601"/>
                        <a:pt x="1267" y="479"/>
                      </a:cubicBezTo>
                      <a:cubicBezTo>
                        <a:pt x="1389" y="357"/>
                        <a:pt x="1367" y="359"/>
                        <a:pt x="1456" y="289"/>
                      </a:cubicBezTo>
                      <a:cubicBezTo>
                        <a:pt x="1545" y="219"/>
                        <a:pt x="1683" y="107"/>
                        <a:pt x="1802" y="59"/>
                      </a:cubicBezTo>
                      <a:cubicBezTo>
                        <a:pt x="1921" y="11"/>
                        <a:pt x="2075" y="2"/>
                        <a:pt x="2172" y="1"/>
                      </a:cubicBezTo>
                      <a:cubicBezTo>
                        <a:pt x="2269" y="0"/>
                        <a:pt x="2306" y="17"/>
                        <a:pt x="2386" y="51"/>
                      </a:cubicBezTo>
                      <a:cubicBezTo>
                        <a:pt x="2466" y="85"/>
                        <a:pt x="2570" y="145"/>
                        <a:pt x="2650" y="207"/>
                      </a:cubicBezTo>
                      <a:cubicBezTo>
                        <a:pt x="2730" y="269"/>
                        <a:pt x="2778" y="312"/>
                        <a:pt x="2864" y="421"/>
                      </a:cubicBezTo>
                      <a:cubicBezTo>
                        <a:pt x="2950" y="530"/>
                        <a:pt x="3105" y="769"/>
                        <a:pt x="3168" y="860"/>
                      </a:cubicBezTo>
                    </a:path>
                  </a:pathLst>
                </a:custGeom>
                <a:noFill/>
                <a:ln w="38100" cmpd="sng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2540" name="Oval 5"/>
                <p:cNvSpPr>
                  <a:spLocks noChangeArrowheads="1"/>
                </p:cNvSpPr>
                <p:nvPr/>
              </p:nvSpPr>
              <p:spPr bwMode="auto">
                <a:xfrm>
                  <a:off x="2064" y="3216"/>
                  <a:ext cx="96" cy="96"/>
                </a:xfrm>
                <a:prstGeom prst="ellipse">
                  <a:avLst/>
                </a:prstGeom>
                <a:solidFill>
                  <a:srgbClr val="CC6600"/>
                </a:solidFill>
                <a:ln w="9525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2541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2064" y="3312"/>
                  <a:ext cx="144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>
                      <a:solidFill>
                        <a:srgbClr val="CC6600"/>
                      </a:solidFill>
                    </a:rPr>
                    <a:t>O</a:t>
                  </a:r>
                  <a:endParaRPr lang="el-GR" altLang="el-GR" sz="2400">
                    <a:solidFill>
                      <a:srgbClr val="CC6600"/>
                    </a:solidFill>
                  </a:endParaRPr>
                </a:p>
              </p:txBody>
            </p:sp>
            <p:sp>
              <p:nvSpPr>
                <p:cNvPr id="22543" name="Line 18"/>
                <p:cNvSpPr>
                  <a:spLocks noChangeShapeType="1"/>
                </p:cNvSpPr>
                <p:nvPr/>
              </p:nvSpPr>
              <p:spPr bwMode="auto">
                <a:xfrm>
                  <a:off x="2112" y="432"/>
                  <a:ext cx="0" cy="345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2544" name="Line 19"/>
                <p:cNvSpPr>
                  <a:spLocks noChangeShapeType="1"/>
                </p:cNvSpPr>
                <p:nvPr/>
              </p:nvSpPr>
              <p:spPr bwMode="auto">
                <a:xfrm>
                  <a:off x="1824" y="3264"/>
                  <a:ext cx="35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2545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5136" y="3264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x</a:t>
                  </a:r>
                  <a:endParaRPr lang="el-GR" altLang="el-GR" sz="2400" i="1"/>
                </a:p>
              </p:txBody>
            </p:sp>
            <p:sp>
              <p:nvSpPr>
                <p:cNvPr id="22546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872" y="432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y</a:t>
                  </a:r>
                  <a:endParaRPr lang="el-GR" altLang="el-GR" sz="2400" i="1"/>
                </a:p>
              </p:txBody>
            </p:sp>
            <p:sp>
              <p:nvSpPr>
                <p:cNvPr id="22547" name="Line 22"/>
                <p:cNvSpPr>
                  <a:spLocks noChangeShapeType="1"/>
                </p:cNvSpPr>
                <p:nvPr/>
              </p:nvSpPr>
              <p:spPr bwMode="auto">
                <a:xfrm>
                  <a:off x="2112" y="3264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2550" name="Line 25"/>
                <p:cNvSpPr>
                  <a:spLocks noChangeShapeType="1"/>
                </p:cNvSpPr>
                <p:nvPr/>
              </p:nvSpPr>
              <p:spPr bwMode="auto">
                <a:xfrm rot="-5400000">
                  <a:off x="1896" y="304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3755337" y="5157192"/>
                    <a:ext cx="383438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5" name="Text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55337" y="5157192"/>
                    <a:ext cx="383438" cy="461665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t="-1316" r="-3492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3059832" y="4437112"/>
                    <a:ext cx="38985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6" name="Text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59832" y="4437112"/>
                    <a:ext cx="389850" cy="46166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l="-3125" t="-1316" r="-35938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8" name="Ομάδα 7"/>
            <p:cNvGrpSpPr/>
            <p:nvPr/>
          </p:nvGrpSpPr>
          <p:grpSpPr>
            <a:xfrm>
              <a:off x="2057400" y="2590800"/>
              <a:ext cx="2658616" cy="2590800"/>
              <a:chOff x="2057400" y="2590800"/>
              <a:chExt cx="2658616" cy="2590800"/>
            </a:xfrm>
          </p:grpSpPr>
          <p:sp>
            <p:nvSpPr>
              <p:cNvPr id="22551" name="Line 9"/>
              <p:cNvSpPr>
                <a:spLocks noChangeShapeType="1"/>
              </p:cNvSpPr>
              <p:nvPr/>
            </p:nvSpPr>
            <p:spPr bwMode="auto">
              <a:xfrm flipH="1" flipV="1">
                <a:off x="2590799" y="3124200"/>
                <a:ext cx="762000" cy="2057400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2538" name="Text Box 10"/>
              <p:cNvSpPr txBox="1">
                <a:spLocks noChangeArrowheads="1"/>
              </p:cNvSpPr>
              <p:nvPr/>
            </p:nvSpPr>
            <p:spPr bwMode="auto">
              <a:xfrm>
                <a:off x="2057400" y="2590800"/>
                <a:ext cx="685800" cy="438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/>
                  <a:t>t</a:t>
                </a:r>
                <a:r>
                  <a:rPr lang="en-US" altLang="el-GR" sz="1800" i="1" baseline="-25000"/>
                  <a:t>1</a:t>
                </a:r>
                <a:endParaRPr lang="en-US" altLang="el-GR" sz="1800" i="1"/>
              </a:p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/>
                  <a:t>(x</a:t>
                </a:r>
                <a:r>
                  <a:rPr lang="en-US" altLang="el-GR" sz="1800" i="1" baseline="-25000"/>
                  <a:t>1</a:t>
                </a:r>
                <a:r>
                  <a:rPr lang="en-US" altLang="el-GR" sz="1800" i="1"/>
                  <a:t>,y</a:t>
                </a:r>
                <a:r>
                  <a:rPr lang="en-US" altLang="el-GR" sz="1800" i="1" baseline="-25000"/>
                  <a:t>1</a:t>
                </a:r>
                <a:r>
                  <a:rPr lang="en-US" altLang="el-GR" sz="1800" i="1"/>
                  <a:t>)</a:t>
                </a:r>
                <a:endParaRPr lang="el-GR" altLang="el-GR" sz="1800" i="1"/>
              </a:p>
            </p:txBody>
          </p:sp>
          <p:sp>
            <p:nvSpPr>
              <p:cNvPr id="22535" name="Line 12"/>
              <p:cNvSpPr>
                <a:spLocks noChangeShapeType="1"/>
              </p:cNvSpPr>
              <p:nvPr/>
            </p:nvSpPr>
            <p:spPr bwMode="auto">
              <a:xfrm>
                <a:off x="2590800" y="3124200"/>
                <a:ext cx="381000" cy="304800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2537" name="Oval 8"/>
              <p:cNvSpPr>
                <a:spLocks noChangeArrowheads="1"/>
              </p:cNvSpPr>
              <p:nvPr/>
            </p:nvSpPr>
            <p:spPr bwMode="auto">
              <a:xfrm>
                <a:off x="2514600" y="30480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" name="Ορθογώνιο 6"/>
                  <p:cNvSpPr/>
                  <p:nvPr/>
                </p:nvSpPr>
                <p:spPr>
                  <a:xfrm>
                    <a:off x="2987824" y="3212976"/>
                    <a:ext cx="405980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7" name="Ορθογώνιο 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987824" y="3212976"/>
                    <a:ext cx="405980" cy="400110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 l="-7463" b="-303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TextBox 26"/>
                  <p:cNvSpPr txBox="1"/>
                  <p:nvPr/>
                </p:nvSpPr>
                <p:spPr>
                  <a:xfrm>
                    <a:off x="2817869" y="3532946"/>
                    <a:ext cx="1898147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7" name="TextBox 2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817869" y="3532946"/>
                    <a:ext cx="1898147" cy="400110"/>
                  </a:xfrm>
                  <a:prstGeom prst="rect">
                    <a:avLst/>
                  </a:prstGeom>
                  <a:blipFill rotWithShape="1">
                    <a:blip r:embed="rId10"/>
                    <a:stretch>
                      <a:fillRect t="-4615" r="-11859" b="-12308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Ομάδα 2"/>
          <p:cNvGrpSpPr/>
          <p:nvPr/>
        </p:nvGrpSpPr>
        <p:grpSpPr>
          <a:xfrm>
            <a:off x="457200" y="0"/>
            <a:ext cx="8382000" cy="6172200"/>
            <a:chOff x="457200" y="0"/>
            <a:chExt cx="8382000" cy="6172200"/>
          </a:xfrm>
        </p:grpSpPr>
        <p:grpSp>
          <p:nvGrpSpPr>
            <p:cNvPr id="2" name="Ομάδα 1"/>
            <p:cNvGrpSpPr/>
            <p:nvPr/>
          </p:nvGrpSpPr>
          <p:grpSpPr>
            <a:xfrm>
              <a:off x="457200" y="0"/>
              <a:ext cx="8382000" cy="6172200"/>
              <a:chOff x="457200" y="0"/>
              <a:chExt cx="8382000" cy="6172200"/>
            </a:xfrm>
          </p:grpSpPr>
          <p:grpSp>
            <p:nvGrpSpPr>
              <p:cNvPr id="23554" name="Group 23"/>
              <p:cNvGrpSpPr>
                <a:grpSpLocks/>
              </p:cNvGrpSpPr>
              <p:nvPr/>
            </p:nvGrpSpPr>
            <p:grpSpPr bwMode="auto">
              <a:xfrm>
                <a:off x="457200" y="0"/>
                <a:ext cx="8382000" cy="6172200"/>
                <a:chOff x="288" y="0"/>
                <a:chExt cx="5280" cy="3888"/>
              </a:xfrm>
            </p:grpSpPr>
            <p:sp>
              <p:nvSpPr>
                <p:cNvPr id="23555" name="Freeform 3"/>
                <p:cNvSpPr>
                  <a:spLocks/>
                </p:cNvSpPr>
                <p:nvPr/>
              </p:nvSpPr>
              <p:spPr bwMode="auto">
                <a:xfrm>
                  <a:off x="1584" y="912"/>
                  <a:ext cx="3168" cy="1180"/>
                </a:xfrm>
                <a:custGeom>
                  <a:avLst/>
                  <a:gdLst>
                    <a:gd name="T0" fmla="*/ 0 w 3168"/>
                    <a:gd name="T1" fmla="*/ 1004 h 1180"/>
                    <a:gd name="T2" fmla="*/ 181 w 3168"/>
                    <a:gd name="T3" fmla="*/ 1129 h 1180"/>
                    <a:gd name="T4" fmla="*/ 379 w 3168"/>
                    <a:gd name="T5" fmla="*/ 1162 h 1180"/>
                    <a:gd name="T6" fmla="*/ 724 w 3168"/>
                    <a:gd name="T7" fmla="*/ 1022 h 1180"/>
                    <a:gd name="T8" fmla="*/ 1267 w 3168"/>
                    <a:gd name="T9" fmla="*/ 479 h 1180"/>
                    <a:gd name="T10" fmla="*/ 1456 w 3168"/>
                    <a:gd name="T11" fmla="*/ 289 h 1180"/>
                    <a:gd name="T12" fmla="*/ 1802 w 3168"/>
                    <a:gd name="T13" fmla="*/ 59 h 1180"/>
                    <a:gd name="T14" fmla="*/ 2172 w 3168"/>
                    <a:gd name="T15" fmla="*/ 1 h 1180"/>
                    <a:gd name="T16" fmla="*/ 2386 w 3168"/>
                    <a:gd name="T17" fmla="*/ 51 h 1180"/>
                    <a:gd name="T18" fmla="*/ 2650 w 3168"/>
                    <a:gd name="T19" fmla="*/ 207 h 1180"/>
                    <a:gd name="T20" fmla="*/ 2864 w 3168"/>
                    <a:gd name="T21" fmla="*/ 421 h 1180"/>
                    <a:gd name="T22" fmla="*/ 3168 w 3168"/>
                    <a:gd name="T23" fmla="*/ 860 h 118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168"/>
                    <a:gd name="T37" fmla="*/ 0 h 1180"/>
                    <a:gd name="T38" fmla="*/ 3168 w 3168"/>
                    <a:gd name="T39" fmla="*/ 1180 h 118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168" h="1180">
                      <a:moveTo>
                        <a:pt x="0" y="1004"/>
                      </a:moveTo>
                      <a:cubicBezTo>
                        <a:pt x="30" y="1025"/>
                        <a:pt x="118" y="1103"/>
                        <a:pt x="181" y="1129"/>
                      </a:cubicBezTo>
                      <a:cubicBezTo>
                        <a:pt x="244" y="1155"/>
                        <a:pt x="289" y="1180"/>
                        <a:pt x="379" y="1162"/>
                      </a:cubicBezTo>
                      <a:cubicBezTo>
                        <a:pt x="469" y="1144"/>
                        <a:pt x="576" y="1136"/>
                        <a:pt x="724" y="1022"/>
                      </a:cubicBezTo>
                      <a:cubicBezTo>
                        <a:pt x="872" y="908"/>
                        <a:pt x="1145" y="601"/>
                        <a:pt x="1267" y="479"/>
                      </a:cubicBezTo>
                      <a:cubicBezTo>
                        <a:pt x="1389" y="357"/>
                        <a:pt x="1367" y="359"/>
                        <a:pt x="1456" y="289"/>
                      </a:cubicBezTo>
                      <a:cubicBezTo>
                        <a:pt x="1545" y="219"/>
                        <a:pt x="1683" y="107"/>
                        <a:pt x="1802" y="59"/>
                      </a:cubicBezTo>
                      <a:cubicBezTo>
                        <a:pt x="1921" y="11"/>
                        <a:pt x="2075" y="2"/>
                        <a:pt x="2172" y="1"/>
                      </a:cubicBezTo>
                      <a:cubicBezTo>
                        <a:pt x="2269" y="0"/>
                        <a:pt x="2306" y="17"/>
                        <a:pt x="2386" y="51"/>
                      </a:cubicBezTo>
                      <a:cubicBezTo>
                        <a:pt x="2466" y="85"/>
                        <a:pt x="2570" y="145"/>
                        <a:pt x="2650" y="207"/>
                      </a:cubicBezTo>
                      <a:cubicBezTo>
                        <a:pt x="2730" y="269"/>
                        <a:pt x="2778" y="312"/>
                        <a:pt x="2864" y="421"/>
                      </a:cubicBezTo>
                      <a:cubicBezTo>
                        <a:pt x="2950" y="530"/>
                        <a:pt x="3105" y="769"/>
                        <a:pt x="3168" y="860"/>
                      </a:cubicBezTo>
                    </a:path>
                  </a:pathLst>
                </a:custGeom>
                <a:noFill/>
                <a:ln w="38100" cmpd="sng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3556" name="Oval 4"/>
                <p:cNvSpPr>
                  <a:spLocks noChangeArrowheads="1"/>
                </p:cNvSpPr>
                <p:nvPr/>
              </p:nvSpPr>
              <p:spPr bwMode="auto">
                <a:xfrm>
                  <a:off x="2064" y="3216"/>
                  <a:ext cx="96" cy="96"/>
                </a:xfrm>
                <a:prstGeom prst="ellipse">
                  <a:avLst/>
                </a:prstGeom>
                <a:solidFill>
                  <a:srgbClr val="CC6600"/>
                </a:solidFill>
                <a:ln w="9525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3557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2064" y="3312"/>
                  <a:ext cx="144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>
                      <a:solidFill>
                        <a:srgbClr val="CC6600"/>
                      </a:solidFill>
                    </a:rPr>
                    <a:t>O</a:t>
                  </a:r>
                  <a:endParaRPr lang="el-GR" altLang="el-GR" sz="2400">
                    <a:solidFill>
                      <a:srgbClr val="CC6600"/>
                    </a:solidFill>
                  </a:endParaRPr>
                </a:p>
              </p:txBody>
            </p:sp>
            <p:sp>
              <p:nvSpPr>
                <p:cNvPr id="23559" name="Line 7"/>
                <p:cNvSpPr>
                  <a:spLocks noChangeShapeType="1"/>
                </p:cNvSpPr>
                <p:nvPr/>
              </p:nvSpPr>
              <p:spPr bwMode="auto">
                <a:xfrm flipH="1" flipV="1">
                  <a:off x="1968" y="2112"/>
                  <a:ext cx="144" cy="1152"/>
                </a:xfrm>
                <a:prstGeom prst="line">
                  <a:avLst/>
                </a:prstGeom>
                <a:noFill/>
                <a:ln w="4445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3560" name="Oval 8"/>
                <p:cNvSpPr>
                  <a:spLocks noChangeArrowheads="1"/>
                </p:cNvSpPr>
                <p:nvPr/>
              </p:nvSpPr>
              <p:spPr bwMode="auto">
                <a:xfrm>
                  <a:off x="1920" y="2016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3561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680" y="1680"/>
                  <a:ext cx="576" cy="3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t</a:t>
                  </a:r>
                  <a:r>
                    <a:rPr lang="en-US" altLang="el-GR" sz="1800" i="1" baseline="-25000"/>
                    <a:t>2</a:t>
                  </a:r>
                  <a:endParaRPr lang="en-US" altLang="el-GR" sz="1800" i="1"/>
                </a:p>
                <a:p>
                  <a:pPr algn="ctr" eaLnBrk="1" hangingPunct="1"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(x</a:t>
                  </a:r>
                  <a:r>
                    <a:rPr lang="en-US" altLang="el-GR" sz="1800" i="1" baseline="-25000"/>
                    <a:t>2</a:t>
                  </a:r>
                  <a:r>
                    <a:rPr lang="en-US" altLang="el-GR" sz="1800" i="1"/>
                    <a:t>,y</a:t>
                  </a:r>
                  <a:r>
                    <a:rPr lang="en-US" altLang="el-GR" sz="1800" i="1" baseline="-25000"/>
                    <a:t>2</a:t>
                  </a:r>
                  <a:r>
                    <a:rPr lang="en-US" altLang="el-GR" sz="1800" i="1"/>
                    <a:t>)</a:t>
                  </a:r>
                  <a:endParaRPr lang="el-GR" altLang="el-GR" sz="1800" i="1"/>
                </a:p>
              </p:txBody>
            </p:sp>
            <p:sp>
              <p:nvSpPr>
                <p:cNvPr id="23563" name="Line 11"/>
                <p:cNvSpPr>
                  <a:spLocks noChangeShapeType="1"/>
                </p:cNvSpPr>
                <p:nvPr/>
              </p:nvSpPr>
              <p:spPr bwMode="auto">
                <a:xfrm rot="18657175">
                  <a:off x="2017" y="1963"/>
                  <a:ext cx="227" cy="219"/>
                </a:xfrm>
                <a:prstGeom prst="line">
                  <a:avLst/>
                </a:prstGeom>
                <a:noFill/>
                <a:ln w="44450">
                  <a:solidFill>
                    <a:srgbClr val="0000FF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3565" name="Rectangle 14"/>
                <p:cNvSpPr>
                  <a:spLocks noChangeArrowheads="1"/>
                </p:cNvSpPr>
                <p:nvPr/>
              </p:nvSpPr>
              <p:spPr bwMode="auto">
                <a:xfrm>
                  <a:off x="288" y="0"/>
                  <a:ext cx="5280" cy="4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>
                      <a:solidFill>
                        <a:schemeClr val="tx2"/>
                      </a:solidFill>
                    </a:rPr>
                    <a:t>ΤΡΟΧΙΑ –ΣΤΙΓΜΙΑΙΑ ΤΑΧΥΤΗΤΑ</a:t>
                  </a:r>
                </a:p>
              </p:txBody>
            </p:sp>
            <p:sp>
              <p:nvSpPr>
                <p:cNvPr id="23566" name="Line 15"/>
                <p:cNvSpPr>
                  <a:spLocks noChangeShapeType="1"/>
                </p:cNvSpPr>
                <p:nvPr/>
              </p:nvSpPr>
              <p:spPr bwMode="auto">
                <a:xfrm>
                  <a:off x="2112" y="432"/>
                  <a:ext cx="0" cy="345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3567" name="Line 16"/>
                <p:cNvSpPr>
                  <a:spLocks noChangeShapeType="1"/>
                </p:cNvSpPr>
                <p:nvPr/>
              </p:nvSpPr>
              <p:spPr bwMode="auto">
                <a:xfrm>
                  <a:off x="1824" y="3264"/>
                  <a:ext cx="35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3568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5136" y="3264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x</a:t>
                  </a:r>
                  <a:endParaRPr lang="el-GR" altLang="el-GR" sz="2400" i="1"/>
                </a:p>
              </p:txBody>
            </p:sp>
            <p:sp>
              <p:nvSpPr>
                <p:cNvPr id="23569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872" y="432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y</a:t>
                  </a:r>
                  <a:endParaRPr lang="el-GR" altLang="el-GR" sz="2400" i="1"/>
                </a:p>
              </p:txBody>
            </p:sp>
            <p:sp>
              <p:nvSpPr>
                <p:cNvPr id="23570" name="Line 19"/>
                <p:cNvSpPr>
                  <a:spLocks noChangeShapeType="1"/>
                </p:cNvSpPr>
                <p:nvPr/>
              </p:nvSpPr>
              <p:spPr bwMode="auto">
                <a:xfrm>
                  <a:off x="2112" y="3264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3573" name="Line 22"/>
                <p:cNvSpPr>
                  <a:spLocks noChangeShapeType="1"/>
                </p:cNvSpPr>
                <p:nvPr/>
              </p:nvSpPr>
              <p:spPr bwMode="auto">
                <a:xfrm rot="-5400000">
                  <a:off x="1896" y="304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3755337" y="5157192"/>
                    <a:ext cx="383438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2" name="TextBox 2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55337" y="5157192"/>
                    <a:ext cx="383438" cy="461665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t="-1316" r="-3492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3059832" y="4437112"/>
                    <a:ext cx="38985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3" name="TextBox 2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59832" y="4437112"/>
                    <a:ext cx="389850" cy="46166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l="-3125" t="-1316" r="-35938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3131841" y="3573016"/>
                  <a:ext cx="189814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31841" y="3573016"/>
                  <a:ext cx="1898147" cy="40011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t="-4545" r="-12219" b="-1060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Ορθογώνιο 24"/>
                <p:cNvSpPr/>
                <p:nvPr/>
              </p:nvSpPr>
              <p:spPr>
                <a:xfrm>
                  <a:off x="3563888" y="3172906"/>
                  <a:ext cx="405980" cy="4001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5" name="Ορθογώνιο 2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63888" y="3172906"/>
                  <a:ext cx="405980" cy="400110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l="-7576" b="-303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Ομάδα 3"/>
          <p:cNvGrpSpPr/>
          <p:nvPr/>
        </p:nvGrpSpPr>
        <p:grpSpPr>
          <a:xfrm>
            <a:off x="457200" y="0"/>
            <a:ext cx="8382000" cy="6172200"/>
            <a:chOff x="457200" y="0"/>
            <a:chExt cx="8382000" cy="61722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Ορθογώνιο 23"/>
                <p:cNvSpPr/>
                <p:nvPr/>
              </p:nvSpPr>
              <p:spPr>
                <a:xfrm>
                  <a:off x="4276352" y="2420888"/>
                  <a:ext cx="405980" cy="4001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4" name="Ορθογώνιο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76352" y="2420888"/>
                  <a:ext cx="405980" cy="400110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l="-7576" b="-303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" name="Ομάδα 2"/>
            <p:cNvGrpSpPr/>
            <p:nvPr/>
          </p:nvGrpSpPr>
          <p:grpSpPr>
            <a:xfrm>
              <a:off x="457200" y="0"/>
              <a:ext cx="8382000" cy="6172200"/>
              <a:chOff x="457200" y="0"/>
              <a:chExt cx="8382000" cy="6172200"/>
            </a:xfrm>
          </p:grpSpPr>
          <p:grpSp>
            <p:nvGrpSpPr>
              <p:cNvPr id="2" name="Ομάδα 1"/>
              <p:cNvGrpSpPr/>
              <p:nvPr/>
            </p:nvGrpSpPr>
            <p:grpSpPr>
              <a:xfrm>
                <a:off x="457200" y="0"/>
                <a:ext cx="8382000" cy="6172200"/>
                <a:chOff x="457200" y="0"/>
                <a:chExt cx="8382000" cy="6172200"/>
              </a:xfrm>
            </p:grpSpPr>
            <p:grpSp>
              <p:nvGrpSpPr>
                <p:cNvPr id="24578" name="Group 23"/>
                <p:cNvGrpSpPr>
                  <a:grpSpLocks/>
                </p:cNvGrpSpPr>
                <p:nvPr/>
              </p:nvGrpSpPr>
              <p:grpSpPr bwMode="auto">
                <a:xfrm>
                  <a:off x="457200" y="0"/>
                  <a:ext cx="8382000" cy="6172200"/>
                  <a:chOff x="288" y="0"/>
                  <a:chExt cx="5280" cy="3888"/>
                </a:xfrm>
              </p:grpSpPr>
              <p:sp>
                <p:nvSpPr>
                  <p:cNvPr id="24579" name="Freeform 3"/>
                  <p:cNvSpPr>
                    <a:spLocks/>
                  </p:cNvSpPr>
                  <p:nvPr/>
                </p:nvSpPr>
                <p:spPr bwMode="auto">
                  <a:xfrm>
                    <a:off x="1584" y="912"/>
                    <a:ext cx="3168" cy="1180"/>
                  </a:xfrm>
                  <a:custGeom>
                    <a:avLst/>
                    <a:gdLst>
                      <a:gd name="T0" fmla="*/ 0 w 3168"/>
                      <a:gd name="T1" fmla="*/ 1004 h 1180"/>
                      <a:gd name="T2" fmla="*/ 181 w 3168"/>
                      <a:gd name="T3" fmla="*/ 1129 h 1180"/>
                      <a:gd name="T4" fmla="*/ 379 w 3168"/>
                      <a:gd name="T5" fmla="*/ 1162 h 1180"/>
                      <a:gd name="T6" fmla="*/ 724 w 3168"/>
                      <a:gd name="T7" fmla="*/ 1022 h 1180"/>
                      <a:gd name="T8" fmla="*/ 1267 w 3168"/>
                      <a:gd name="T9" fmla="*/ 479 h 1180"/>
                      <a:gd name="T10" fmla="*/ 1456 w 3168"/>
                      <a:gd name="T11" fmla="*/ 289 h 1180"/>
                      <a:gd name="T12" fmla="*/ 1802 w 3168"/>
                      <a:gd name="T13" fmla="*/ 59 h 1180"/>
                      <a:gd name="T14" fmla="*/ 2172 w 3168"/>
                      <a:gd name="T15" fmla="*/ 1 h 1180"/>
                      <a:gd name="T16" fmla="*/ 2386 w 3168"/>
                      <a:gd name="T17" fmla="*/ 51 h 1180"/>
                      <a:gd name="T18" fmla="*/ 2650 w 3168"/>
                      <a:gd name="T19" fmla="*/ 207 h 1180"/>
                      <a:gd name="T20" fmla="*/ 2864 w 3168"/>
                      <a:gd name="T21" fmla="*/ 421 h 1180"/>
                      <a:gd name="T22" fmla="*/ 3168 w 3168"/>
                      <a:gd name="T23" fmla="*/ 860 h 1180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3168"/>
                      <a:gd name="T37" fmla="*/ 0 h 1180"/>
                      <a:gd name="T38" fmla="*/ 3168 w 3168"/>
                      <a:gd name="T39" fmla="*/ 1180 h 1180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3168" h="1180">
                        <a:moveTo>
                          <a:pt x="0" y="1004"/>
                        </a:moveTo>
                        <a:cubicBezTo>
                          <a:pt x="30" y="1025"/>
                          <a:pt x="118" y="1103"/>
                          <a:pt x="181" y="1129"/>
                        </a:cubicBezTo>
                        <a:cubicBezTo>
                          <a:pt x="244" y="1155"/>
                          <a:pt x="289" y="1180"/>
                          <a:pt x="379" y="1162"/>
                        </a:cubicBezTo>
                        <a:cubicBezTo>
                          <a:pt x="469" y="1144"/>
                          <a:pt x="576" y="1136"/>
                          <a:pt x="724" y="1022"/>
                        </a:cubicBezTo>
                        <a:cubicBezTo>
                          <a:pt x="872" y="908"/>
                          <a:pt x="1145" y="601"/>
                          <a:pt x="1267" y="479"/>
                        </a:cubicBezTo>
                        <a:cubicBezTo>
                          <a:pt x="1389" y="357"/>
                          <a:pt x="1367" y="359"/>
                          <a:pt x="1456" y="289"/>
                        </a:cubicBezTo>
                        <a:cubicBezTo>
                          <a:pt x="1545" y="219"/>
                          <a:pt x="1683" y="107"/>
                          <a:pt x="1802" y="59"/>
                        </a:cubicBezTo>
                        <a:cubicBezTo>
                          <a:pt x="1921" y="11"/>
                          <a:pt x="2075" y="2"/>
                          <a:pt x="2172" y="1"/>
                        </a:cubicBezTo>
                        <a:cubicBezTo>
                          <a:pt x="2269" y="0"/>
                          <a:pt x="2306" y="17"/>
                          <a:pt x="2386" y="51"/>
                        </a:cubicBezTo>
                        <a:cubicBezTo>
                          <a:pt x="2466" y="85"/>
                          <a:pt x="2570" y="145"/>
                          <a:pt x="2650" y="207"/>
                        </a:cubicBezTo>
                        <a:cubicBezTo>
                          <a:pt x="2730" y="269"/>
                          <a:pt x="2778" y="312"/>
                          <a:pt x="2864" y="421"/>
                        </a:cubicBezTo>
                        <a:cubicBezTo>
                          <a:pt x="2950" y="530"/>
                          <a:pt x="3105" y="769"/>
                          <a:pt x="3168" y="860"/>
                        </a:cubicBezTo>
                      </a:path>
                    </a:pathLst>
                  </a:custGeom>
                  <a:noFill/>
                  <a:ln w="38100" cmpd="sng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4580" name="Oval 4"/>
                  <p:cNvSpPr>
                    <a:spLocks noChangeArrowheads="1"/>
                  </p:cNvSpPr>
                  <p:nvPr/>
                </p:nvSpPr>
                <p:spPr bwMode="auto">
                  <a:xfrm>
                    <a:off x="2064" y="3216"/>
                    <a:ext cx="96" cy="96"/>
                  </a:xfrm>
                  <a:prstGeom prst="ellipse">
                    <a:avLst/>
                  </a:prstGeom>
                  <a:solidFill>
                    <a:srgbClr val="CC6600"/>
                  </a:solidFill>
                  <a:ln w="9525">
                    <a:solidFill>
                      <a:srgbClr val="CC66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50000"/>
                      </a:spcBef>
                      <a:buFontTx/>
                      <a:buNone/>
                    </a:pPr>
                    <a:endParaRPr lang="el-GR" altLang="el-GR" sz="2000">
                      <a:latin typeface="Arial" charset="0"/>
                    </a:endParaRPr>
                  </a:p>
                </p:txBody>
              </p:sp>
              <p:sp>
                <p:nvSpPr>
                  <p:cNvPr id="24581" name="Text Box 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4" y="3312"/>
                    <a:ext cx="144" cy="23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l-GR" sz="2400">
                        <a:solidFill>
                          <a:srgbClr val="CC6600"/>
                        </a:solidFill>
                      </a:rPr>
                      <a:t>O</a:t>
                    </a:r>
                    <a:endParaRPr lang="el-GR" altLang="el-GR" sz="2400">
                      <a:solidFill>
                        <a:srgbClr val="CC6600"/>
                      </a:solidFill>
                    </a:endParaRPr>
                  </a:p>
                </p:txBody>
              </p:sp>
              <p:sp>
                <p:nvSpPr>
                  <p:cNvPr id="24583" name="Line 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112" y="1920"/>
                    <a:ext cx="240" cy="1344"/>
                  </a:xfrm>
                  <a:prstGeom prst="line">
                    <a:avLst/>
                  </a:prstGeom>
                  <a:noFill/>
                  <a:ln w="44450">
                    <a:solidFill>
                      <a:srgbClr val="FF0000"/>
                    </a:solidFill>
                    <a:round/>
                    <a:headEnd/>
                    <a:tailEnd type="stealth" w="med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4584" name="Oval 8"/>
                  <p:cNvSpPr>
                    <a:spLocks noChangeArrowheads="1"/>
                  </p:cNvSpPr>
                  <p:nvPr/>
                </p:nvSpPr>
                <p:spPr bwMode="auto">
                  <a:xfrm>
                    <a:off x="2304" y="1824"/>
                    <a:ext cx="96" cy="96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50000"/>
                      </a:spcBef>
                      <a:buFontTx/>
                      <a:buNone/>
                    </a:pPr>
                    <a:endParaRPr lang="el-GR" altLang="el-GR" sz="2000">
                      <a:latin typeface="Arial" charset="0"/>
                    </a:endParaRPr>
                  </a:p>
                </p:txBody>
              </p:sp>
              <p:sp>
                <p:nvSpPr>
                  <p:cNvPr id="24585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40" y="1525"/>
                    <a:ext cx="432" cy="31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>
                      <a:lnSpc>
                        <a:spcPct val="90000"/>
                      </a:lnSpc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l-GR" sz="1800" i="1"/>
                      <a:t>t</a:t>
                    </a:r>
                    <a:r>
                      <a:rPr lang="en-US" altLang="el-GR" sz="1800" i="1" baseline="-25000"/>
                      <a:t>3</a:t>
                    </a:r>
                    <a:endParaRPr lang="en-US" altLang="el-GR" sz="1800" i="1"/>
                  </a:p>
                  <a:p>
                    <a:pPr algn="ctr">
                      <a:lnSpc>
                        <a:spcPct val="90000"/>
                      </a:lnSpc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l-GR" sz="1800" i="1"/>
                      <a:t>(x</a:t>
                    </a:r>
                    <a:r>
                      <a:rPr lang="en-US" altLang="el-GR" sz="1800" i="1" baseline="-25000"/>
                      <a:t>3</a:t>
                    </a:r>
                    <a:r>
                      <a:rPr lang="en-US" altLang="el-GR" sz="1800" i="1"/>
                      <a:t>,y</a:t>
                    </a:r>
                    <a:r>
                      <a:rPr lang="en-US" altLang="el-GR" sz="1800" i="1" baseline="-25000"/>
                      <a:t>3</a:t>
                    </a:r>
                    <a:r>
                      <a:rPr lang="en-US" altLang="el-GR" sz="1800" i="1"/>
                      <a:t>)</a:t>
                    </a:r>
                    <a:endParaRPr lang="el-GR" altLang="el-GR" sz="1800" i="1"/>
                  </a:p>
                </p:txBody>
              </p:sp>
              <p:sp>
                <p:nvSpPr>
                  <p:cNvPr id="24587" name="Line 11"/>
                  <p:cNvSpPr>
                    <a:spLocks noChangeShapeType="1"/>
                  </p:cNvSpPr>
                  <p:nvPr/>
                </p:nvSpPr>
                <p:spPr bwMode="auto">
                  <a:xfrm rot="-4015172">
                    <a:off x="2346" y="1640"/>
                    <a:ext cx="384" cy="175"/>
                  </a:xfrm>
                  <a:prstGeom prst="line">
                    <a:avLst/>
                  </a:prstGeom>
                  <a:noFill/>
                  <a:ln w="44450">
                    <a:solidFill>
                      <a:srgbClr val="0000FF"/>
                    </a:solidFill>
                    <a:round/>
                    <a:headEnd/>
                    <a:tailEnd type="stealth" w="med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4589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288" y="0"/>
                    <a:ext cx="5280" cy="43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l-GR" altLang="el-GR">
                        <a:solidFill>
                          <a:schemeClr val="tx2"/>
                        </a:solidFill>
                      </a:rPr>
                      <a:t>ΤΡΟΧΙΑ –ΣΤΙΓΜΙΑΙΑ ΤΑΧΥΤΗΤΑ</a:t>
                    </a:r>
                  </a:p>
                </p:txBody>
              </p:sp>
              <p:sp>
                <p:nvSpPr>
                  <p:cNvPr id="24590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2112" y="432"/>
                    <a:ext cx="0" cy="345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4591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1824" y="3264"/>
                    <a:ext cx="3552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4592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136" y="3264"/>
                    <a:ext cx="240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l-GR" sz="2400" i="1"/>
                      <a:t>x</a:t>
                    </a:r>
                    <a:endParaRPr lang="el-GR" altLang="el-GR" sz="2400" i="1"/>
                  </a:p>
                </p:txBody>
              </p:sp>
              <p:sp>
                <p:nvSpPr>
                  <p:cNvPr id="24593" name="Text Box 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72" y="432"/>
                    <a:ext cx="240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l-GR" sz="2400" i="1"/>
                      <a:t>y</a:t>
                    </a:r>
                    <a:endParaRPr lang="el-GR" altLang="el-GR" sz="2400" i="1"/>
                  </a:p>
                </p:txBody>
              </p:sp>
              <p:sp>
                <p:nvSpPr>
                  <p:cNvPr id="24594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2112" y="3264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4597" name="Line 22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1896" y="3048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2" name="TextBox 21"/>
                    <p:cNvSpPr txBox="1"/>
                    <p:nvPr/>
                  </p:nvSpPr>
                  <p:spPr>
                    <a:xfrm>
                      <a:off x="3755337" y="5157192"/>
                      <a:ext cx="383438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̂"/>
                                <m:ctrlPr>
                                  <a:rPr lang="el-GR" sz="2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𝒊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2" name="TextBox 2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755337" y="5157192"/>
                      <a:ext cx="383438" cy="461665"/>
                    </a:xfrm>
                    <a:prstGeom prst="rect">
                      <a:avLst/>
                    </a:prstGeom>
                    <a:blipFill rotWithShape="1">
                      <a:blip r:embed="rId3"/>
                      <a:stretch>
                        <a:fillRect t="-1316" r="-3492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3" name="TextBox 22"/>
                    <p:cNvSpPr txBox="1"/>
                    <p:nvPr/>
                  </p:nvSpPr>
                  <p:spPr>
                    <a:xfrm>
                      <a:off x="3059832" y="4437112"/>
                      <a:ext cx="389850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̂"/>
                                <m:ctrlPr>
                                  <a:rPr lang="el-GR" sz="2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𝒋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3" name="TextBox 2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059832" y="4437112"/>
                      <a:ext cx="389850" cy="461665"/>
                    </a:xfrm>
                    <a:prstGeom prst="rect">
                      <a:avLst/>
                    </a:prstGeom>
                    <a:blipFill rotWithShape="1">
                      <a:blip r:embed="rId4"/>
                      <a:stretch>
                        <a:fillRect l="-3125" t="-1316" r="-35938" b="-11842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3609957" y="3429000"/>
                    <a:ext cx="1898147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5" name="Text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609957" y="3429000"/>
                    <a:ext cx="1898147" cy="400110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 t="-4615" r="-11859" b="-10769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Ομάδα 2"/>
          <p:cNvGrpSpPr/>
          <p:nvPr/>
        </p:nvGrpSpPr>
        <p:grpSpPr>
          <a:xfrm>
            <a:off x="457200" y="0"/>
            <a:ext cx="8382000" cy="6172200"/>
            <a:chOff x="457200" y="0"/>
            <a:chExt cx="8382000" cy="6172200"/>
          </a:xfrm>
        </p:grpSpPr>
        <p:grpSp>
          <p:nvGrpSpPr>
            <p:cNvPr id="2" name="Ομάδα 1"/>
            <p:cNvGrpSpPr/>
            <p:nvPr/>
          </p:nvGrpSpPr>
          <p:grpSpPr>
            <a:xfrm>
              <a:off x="457200" y="0"/>
              <a:ext cx="8382000" cy="6172200"/>
              <a:chOff x="457200" y="0"/>
              <a:chExt cx="8382000" cy="6172200"/>
            </a:xfrm>
          </p:grpSpPr>
          <p:grpSp>
            <p:nvGrpSpPr>
              <p:cNvPr id="25602" name="Group 23"/>
              <p:cNvGrpSpPr>
                <a:grpSpLocks/>
              </p:cNvGrpSpPr>
              <p:nvPr/>
            </p:nvGrpSpPr>
            <p:grpSpPr bwMode="auto">
              <a:xfrm>
                <a:off x="457200" y="0"/>
                <a:ext cx="8382000" cy="6172200"/>
                <a:chOff x="288" y="0"/>
                <a:chExt cx="5280" cy="3888"/>
              </a:xfrm>
            </p:grpSpPr>
            <p:sp>
              <p:nvSpPr>
                <p:cNvPr id="25603" name="Freeform 3"/>
                <p:cNvSpPr>
                  <a:spLocks/>
                </p:cNvSpPr>
                <p:nvPr/>
              </p:nvSpPr>
              <p:spPr bwMode="auto">
                <a:xfrm>
                  <a:off x="1584" y="912"/>
                  <a:ext cx="3168" cy="1180"/>
                </a:xfrm>
                <a:custGeom>
                  <a:avLst/>
                  <a:gdLst>
                    <a:gd name="T0" fmla="*/ 0 w 3168"/>
                    <a:gd name="T1" fmla="*/ 1004 h 1180"/>
                    <a:gd name="T2" fmla="*/ 181 w 3168"/>
                    <a:gd name="T3" fmla="*/ 1129 h 1180"/>
                    <a:gd name="T4" fmla="*/ 379 w 3168"/>
                    <a:gd name="T5" fmla="*/ 1162 h 1180"/>
                    <a:gd name="T6" fmla="*/ 724 w 3168"/>
                    <a:gd name="T7" fmla="*/ 1022 h 1180"/>
                    <a:gd name="T8" fmla="*/ 1267 w 3168"/>
                    <a:gd name="T9" fmla="*/ 479 h 1180"/>
                    <a:gd name="T10" fmla="*/ 1456 w 3168"/>
                    <a:gd name="T11" fmla="*/ 289 h 1180"/>
                    <a:gd name="T12" fmla="*/ 1802 w 3168"/>
                    <a:gd name="T13" fmla="*/ 59 h 1180"/>
                    <a:gd name="T14" fmla="*/ 2172 w 3168"/>
                    <a:gd name="T15" fmla="*/ 1 h 1180"/>
                    <a:gd name="T16" fmla="*/ 2386 w 3168"/>
                    <a:gd name="T17" fmla="*/ 51 h 1180"/>
                    <a:gd name="T18" fmla="*/ 2650 w 3168"/>
                    <a:gd name="T19" fmla="*/ 207 h 1180"/>
                    <a:gd name="T20" fmla="*/ 2864 w 3168"/>
                    <a:gd name="T21" fmla="*/ 421 h 1180"/>
                    <a:gd name="T22" fmla="*/ 3168 w 3168"/>
                    <a:gd name="T23" fmla="*/ 860 h 118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168"/>
                    <a:gd name="T37" fmla="*/ 0 h 1180"/>
                    <a:gd name="T38" fmla="*/ 3168 w 3168"/>
                    <a:gd name="T39" fmla="*/ 1180 h 118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168" h="1180">
                      <a:moveTo>
                        <a:pt x="0" y="1004"/>
                      </a:moveTo>
                      <a:cubicBezTo>
                        <a:pt x="30" y="1025"/>
                        <a:pt x="118" y="1103"/>
                        <a:pt x="181" y="1129"/>
                      </a:cubicBezTo>
                      <a:cubicBezTo>
                        <a:pt x="244" y="1155"/>
                        <a:pt x="289" y="1180"/>
                        <a:pt x="379" y="1162"/>
                      </a:cubicBezTo>
                      <a:cubicBezTo>
                        <a:pt x="469" y="1144"/>
                        <a:pt x="576" y="1136"/>
                        <a:pt x="724" y="1022"/>
                      </a:cubicBezTo>
                      <a:cubicBezTo>
                        <a:pt x="872" y="908"/>
                        <a:pt x="1145" y="601"/>
                        <a:pt x="1267" y="479"/>
                      </a:cubicBezTo>
                      <a:cubicBezTo>
                        <a:pt x="1389" y="357"/>
                        <a:pt x="1367" y="359"/>
                        <a:pt x="1456" y="289"/>
                      </a:cubicBezTo>
                      <a:cubicBezTo>
                        <a:pt x="1545" y="219"/>
                        <a:pt x="1683" y="107"/>
                        <a:pt x="1802" y="59"/>
                      </a:cubicBezTo>
                      <a:cubicBezTo>
                        <a:pt x="1921" y="11"/>
                        <a:pt x="2075" y="2"/>
                        <a:pt x="2172" y="1"/>
                      </a:cubicBezTo>
                      <a:cubicBezTo>
                        <a:pt x="2269" y="0"/>
                        <a:pt x="2306" y="17"/>
                        <a:pt x="2386" y="51"/>
                      </a:cubicBezTo>
                      <a:cubicBezTo>
                        <a:pt x="2466" y="85"/>
                        <a:pt x="2570" y="145"/>
                        <a:pt x="2650" y="207"/>
                      </a:cubicBezTo>
                      <a:cubicBezTo>
                        <a:pt x="2730" y="269"/>
                        <a:pt x="2778" y="312"/>
                        <a:pt x="2864" y="421"/>
                      </a:cubicBezTo>
                      <a:cubicBezTo>
                        <a:pt x="2950" y="530"/>
                        <a:pt x="3105" y="769"/>
                        <a:pt x="3168" y="860"/>
                      </a:cubicBezTo>
                    </a:path>
                  </a:pathLst>
                </a:custGeom>
                <a:noFill/>
                <a:ln w="38100" cmpd="sng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5604" name="Oval 4"/>
                <p:cNvSpPr>
                  <a:spLocks noChangeArrowheads="1"/>
                </p:cNvSpPr>
                <p:nvPr/>
              </p:nvSpPr>
              <p:spPr bwMode="auto">
                <a:xfrm>
                  <a:off x="2064" y="3216"/>
                  <a:ext cx="96" cy="96"/>
                </a:xfrm>
                <a:prstGeom prst="ellipse">
                  <a:avLst/>
                </a:prstGeom>
                <a:solidFill>
                  <a:srgbClr val="CC6600"/>
                </a:solidFill>
                <a:ln w="9525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5605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2064" y="3312"/>
                  <a:ext cx="144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>
                      <a:solidFill>
                        <a:srgbClr val="CC6600"/>
                      </a:solidFill>
                    </a:rPr>
                    <a:t>O</a:t>
                  </a:r>
                  <a:endParaRPr lang="el-GR" altLang="el-GR" sz="2400">
                    <a:solidFill>
                      <a:srgbClr val="CC6600"/>
                    </a:solidFill>
                  </a:endParaRPr>
                </a:p>
              </p:txBody>
            </p:sp>
            <p:sp>
              <p:nvSpPr>
                <p:cNvPr id="25607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2112" y="1488"/>
                  <a:ext cx="672" cy="1776"/>
                </a:xfrm>
                <a:prstGeom prst="line">
                  <a:avLst/>
                </a:prstGeom>
                <a:noFill/>
                <a:ln w="4445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5608" name="Oval 8"/>
                <p:cNvSpPr>
                  <a:spLocks noChangeArrowheads="1"/>
                </p:cNvSpPr>
                <p:nvPr/>
              </p:nvSpPr>
              <p:spPr bwMode="auto">
                <a:xfrm>
                  <a:off x="2736" y="1392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5609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448" y="1026"/>
                  <a:ext cx="432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 dirty="0"/>
                    <a:t>t</a:t>
                  </a:r>
                  <a:r>
                    <a:rPr lang="en-US" altLang="el-GR" sz="1800" i="1" baseline="-25000" dirty="0"/>
                    <a:t>4</a:t>
                  </a:r>
                  <a:endParaRPr lang="en-US" altLang="el-GR" sz="1800" i="1" dirty="0"/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 dirty="0"/>
                    <a:t>(x</a:t>
                  </a:r>
                  <a:r>
                    <a:rPr lang="en-US" altLang="el-GR" sz="1800" i="1" baseline="-25000" dirty="0"/>
                    <a:t>4</a:t>
                  </a:r>
                  <a:r>
                    <a:rPr lang="en-US" altLang="el-GR" sz="1800" i="1" dirty="0"/>
                    <a:t>,y</a:t>
                  </a:r>
                  <a:r>
                    <a:rPr lang="en-US" altLang="el-GR" sz="1800" i="1" baseline="-25000" dirty="0"/>
                    <a:t>4</a:t>
                  </a:r>
                  <a:r>
                    <a:rPr lang="en-US" altLang="el-GR" sz="1800" i="1" dirty="0"/>
                    <a:t>)</a:t>
                  </a:r>
                  <a:endParaRPr lang="el-GR" altLang="el-GR" sz="1800" i="1" dirty="0"/>
                </a:p>
              </p:txBody>
            </p:sp>
            <p:sp>
              <p:nvSpPr>
                <p:cNvPr id="25611" name="Line 11"/>
                <p:cNvSpPr>
                  <a:spLocks noChangeShapeType="1"/>
                </p:cNvSpPr>
                <p:nvPr/>
              </p:nvSpPr>
              <p:spPr bwMode="auto">
                <a:xfrm rot="-4015172">
                  <a:off x="2713" y="1131"/>
                  <a:ext cx="536" cy="200"/>
                </a:xfrm>
                <a:prstGeom prst="line">
                  <a:avLst/>
                </a:prstGeom>
                <a:noFill/>
                <a:ln w="44450">
                  <a:solidFill>
                    <a:srgbClr val="0000FF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5613" name="Rectangle 14"/>
                <p:cNvSpPr>
                  <a:spLocks noChangeArrowheads="1"/>
                </p:cNvSpPr>
                <p:nvPr/>
              </p:nvSpPr>
              <p:spPr bwMode="auto">
                <a:xfrm>
                  <a:off x="288" y="0"/>
                  <a:ext cx="5280" cy="4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>
                      <a:solidFill>
                        <a:schemeClr val="tx2"/>
                      </a:solidFill>
                    </a:rPr>
                    <a:t>ΤΡΟΧΙΑ –ΣΤΙΓΜΙΑΙΑ ΤΑΧΥΤΗΤΑ</a:t>
                  </a:r>
                </a:p>
              </p:txBody>
            </p:sp>
            <p:sp>
              <p:nvSpPr>
                <p:cNvPr id="25614" name="Line 15"/>
                <p:cNvSpPr>
                  <a:spLocks noChangeShapeType="1"/>
                </p:cNvSpPr>
                <p:nvPr/>
              </p:nvSpPr>
              <p:spPr bwMode="auto">
                <a:xfrm>
                  <a:off x="2112" y="432"/>
                  <a:ext cx="0" cy="345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5615" name="Line 16"/>
                <p:cNvSpPr>
                  <a:spLocks noChangeShapeType="1"/>
                </p:cNvSpPr>
                <p:nvPr/>
              </p:nvSpPr>
              <p:spPr bwMode="auto">
                <a:xfrm>
                  <a:off x="1824" y="3264"/>
                  <a:ext cx="35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5616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5136" y="3264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x</a:t>
                  </a:r>
                  <a:endParaRPr lang="el-GR" altLang="el-GR" sz="2400" i="1"/>
                </a:p>
              </p:txBody>
            </p:sp>
            <p:sp>
              <p:nvSpPr>
                <p:cNvPr id="25617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872" y="432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y</a:t>
                  </a:r>
                  <a:endParaRPr lang="el-GR" altLang="el-GR" sz="2400" i="1"/>
                </a:p>
              </p:txBody>
            </p:sp>
            <p:sp>
              <p:nvSpPr>
                <p:cNvPr id="25618" name="Line 19"/>
                <p:cNvSpPr>
                  <a:spLocks noChangeShapeType="1"/>
                </p:cNvSpPr>
                <p:nvPr/>
              </p:nvSpPr>
              <p:spPr bwMode="auto">
                <a:xfrm>
                  <a:off x="2112" y="3264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5621" name="Line 22"/>
                <p:cNvSpPr>
                  <a:spLocks noChangeShapeType="1"/>
                </p:cNvSpPr>
                <p:nvPr/>
              </p:nvSpPr>
              <p:spPr bwMode="auto">
                <a:xfrm rot="-5400000">
                  <a:off x="1896" y="304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3755337" y="5157192"/>
                    <a:ext cx="383438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2" name="TextBox 2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55337" y="5157192"/>
                    <a:ext cx="383438" cy="461665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t="-1316" r="-3492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3059832" y="4437112"/>
                    <a:ext cx="38985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3" name="TextBox 2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59832" y="4437112"/>
                    <a:ext cx="389850" cy="46166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l="-3125" t="-1316" r="-35938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Ορθογώνιο 23"/>
                <p:cNvSpPr/>
                <p:nvPr/>
              </p:nvSpPr>
              <p:spPr>
                <a:xfrm>
                  <a:off x="4716016" y="1300698"/>
                  <a:ext cx="405980" cy="4001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𝟒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4" name="Ορθογώνιο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16016" y="1300698"/>
                  <a:ext cx="405980" cy="400110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l="-7576" b="-303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139952" y="2852936"/>
                <a:ext cx="189814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𝟒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𝟒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𝟒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2852936"/>
                <a:ext cx="1898148" cy="400110"/>
              </a:xfrm>
              <a:prstGeom prst="rect">
                <a:avLst/>
              </a:prstGeom>
              <a:blipFill rotWithShape="1">
                <a:blip r:embed="rId14"/>
                <a:stretch>
                  <a:fillRect t="-4545" r="-11859" b="-1060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Ομάδα 1"/>
          <p:cNvGrpSpPr/>
          <p:nvPr/>
        </p:nvGrpSpPr>
        <p:grpSpPr>
          <a:xfrm>
            <a:off x="457200" y="0"/>
            <a:ext cx="8382000" cy="6172200"/>
            <a:chOff x="457200" y="0"/>
            <a:chExt cx="8382000" cy="6172200"/>
          </a:xfrm>
        </p:grpSpPr>
        <p:grpSp>
          <p:nvGrpSpPr>
            <p:cNvPr id="26626" name="Group 23"/>
            <p:cNvGrpSpPr>
              <a:grpSpLocks/>
            </p:cNvGrpSpPr>
            <p:nvPr/>
          </p:nvGrpSpPr>
          <p:grpSpPr bwMode="auto">
            <a:xfrm>
              <a:off x="457200" y="0"/>
              <a:ext cx="8382000" cy="6172200"/>
              <a:chOff x="288" y="0"/>
              <a:chExt cx="5280" cy="3888"/>
            </a:xfrm>
          </p:grpSpPr>
          <p:sp>
            <p:nvSpPr>
              <p:cNvPr id="26627" name="Freeform 3"/>
              <p:cNvSpPr>
                <a:spLocks/>
              </p:cNvSpPr>
              <p:nvPr/>
            </p:nvSpPr>
            <p:spPr bwMode="auto">
              <a:xfrm>
                <a:off x="1584" y="912"/>
                <a:ext cx="3168" cy="1180"/>
              </a:xfrm>
              <a:custGeom>
                <a:avLst/>
                <a:gdLst>
                  <a:gd name="T0" fmla="*/ 0 w 3168"/>
                  <a:gd name="T1" fmla="*/ 1004 h 1180"/>
                  <a:gd name="T2" fmla="*/ 181 w 3168"/>
                  <a:gd name="T3" fmla="*/ 1129 h 1180"/>
                  <a:gd name="T4" fmla="*/ 379 w 3168"/>
                  <a:gd name="T5" fmla="*/ 1162 h 1180"/>
                  <a:gd name="T6" fmla="*/ 724 w 3168"/>
                  <a:gd name="T7" fmla="*/ 1022 h 1180"/>
                  <a:gd name="T8" fmla="*/ 1267 w 3168"/>
                  <a:gd name="T9" fmla="*/ 479 h 1180"/>
                  <a:gd name="T10" fmla="*/ 1456 w 3168"/>
                  <a:gd name="T11" fmla="*/ 289 h 1180"/>
                  <a:gd name="T12" fmla="*/ 1802 w 3168"/>
                  <a:gd name="T13" fmla="*/ 59 h 1180"/>
                  <a:gd name="T14" fmla="*/ 2172 w 3168"/>
                  <a:gd name="T15" fmla="*/ 1 h 1180"/>
                  <a:gd name="T16" fmla="*/ 2386 w 3168"/>
                  <a:gd name="T17" fmla="*/ 51 h 1180"/>
                  <a:gd name="T18" fmla="*/ 2650 w 3168"/>
                  <a:gd name="T19" fmla="*/ 207 h 1180"/>
                  <a:gd name="T20" fmla="*/ 2864 w 3168"/>
                  <a:gd name="T21" fmla="*/ 421 h 1180"/>
                  <a:gd name="T22" fmla="*/ 3168 w 3168"/>
                  <a:gd name="T23" fmla="*/ 860 h 118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168"/>
                  <a:gd name="T37" fmla="*/ 0 h 1180"/>
                  <a:gd name="T38" fmla="*/ 3168 w 3168"/>
                  <a:gd name="T39" fmla="*/ 1180 h 118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168" h="1180">
                    <a:moveTo>
                      <a:pt x="0" y="1004"/>
                    </a:moveTo>
                    <a:cubicBezTo>
                      <a:pt x="30" y="1025"/>
                      <a:pt x="118" y="1103"/>
                      <a:pt x="181" y="1129"/>
                    </a:cubicBezTo>
                    <a:cubicBezTo>
                      <a:pt x="244" y="1155"/>
                      <a:pt x="289" y="1180"/>
                      <a:pt x="379" y="1162"/>
                    </a:cubicBezTo>
                    <a:cubicBezTo>
                      <a:pt x="469" y="1144"/>
                      <a:pt x="576" y="1136"/>
                      <a:pt x="724" y="1022"/>
                    </a:cubicBezTo>
                    <a:cubicBezTo>
                      <a:pt x="872" y="908"/>
                      <a:pt x="1145" y="601"/>
                      <a:pt x="1267" y="479"/>
                    </a:cubicBezTo>
                    <a:cubicBezTo>
                      <a:pt x="1389" y="357"/>
                      <a:pt x="1367" y="359"/>
                      <a:pt x="1456" y="289"/>
                    </a:cubicBezTo>
                    <a:cubicBezTo>
                      <a:pt x="1545" y="219"/>
                      <a:pt x="1683" y="107"/>
                      <a:pt x="1802" y="59"/>
                    </a:cubicBezTo>
                    <a:cubicBezTo>
                      <a:pt x="1921" y="11"/>
                      <a:pt x="2075" y="2"/>
                      <a:pt x="2172" y="1"/>
                    </a:cubicBezTo>
                    <a:cubicBezTo>
                      <a:pt x="2269" y="0"/>
                      <a:pt x="2306" y="17"/>
                      <a:pt x="2386" y="51"/>
                    </a:cubicBezTo>
                    <a:cubicBezTo>
                      <a:pt x="2466" y="85"/>
                      <a:pt x="2570" y="145"/>
                      <a:pt x="2650" y="207"/>
                    </a:cubicBezTo>
                    <a:cubicBezTo>
                      <a:pt x="2730" y="269"/>
                      <a:pt x="2778" y="312"/>
                      <a:pt x="2864" y="421"/>
                    </a:cubicBezTo>
                    <a:cubicBezTo>
                      <a:pt x="2950" y="530"/>
                      <a:pt x="3105" y="769"/>
                      <a:pt x="3168" y="860"/>
                    </a:cubicBezTo>
                  </a:path>
                </a:pathLst>
              </a:custGeom>
              <a:noFill/>
              <a:ln w="38100" cmpd="sng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28" name="Oval 4"/>
              <p:cNvSpPr>
                <a:spLocks noChangeArrowheads="1"/>
              </p:cNvSpPr>
              <p:nvPr/>
            </p:nvSpPr>
            <p:spPr bwMode="auto">
              <a:xfrm>
                <a:off x="2064" y="3216"/>
                <a:ext cx="96" cy="96"/>
              </a:xfrm>
              <a:prstGeom prst="ellipse">
                <a:avLst/>
              </a:pr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26629" name="Text Box 5"/>
              <p:cNvSpPr txBox="1">
                <a:spLocks noChangeArrowheads="1"/>
              </p:cNvSpPr>
              <p:nvPr/>
            </p:nvSpPr>
            <p:spPr bwMode="auto">
              <a:xfrm>
                <a:off x="2064" y="3312"/>
                <a:ext cx="14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>
                    <a:solidFill>
                      <a:srgbClr val="CC6600"/>
                    </a:solidFill>
                  </a:rPr>
                  <a:t>O</a:t>
                </a:r>
                <a:endParaRPr lang="el-GR" altLang="el-GR" sz="2400">
                  <a:solidFill>
                    <a:srgbClr val="CC6600"/>
                  </a:solidFill>
                </a:endParaRPr>
              </a:p>
            </p:txBody>
          </p:sp>
          <p:sp>
            <p:nvSpPr>
              <p:cNvPr id="26631" name="Line 7"/>
              <p:cNvSpPr>
                <a:spLocks noChangeShapeType="1"/>
              </p:cNvSpPr>
              <p:nvPr/>
            </p:nvSpPr>
            <p:spPr bwMode="auto">
              <a:xfrm flipV="1">
                <a:off x="2112" y="1152"/>
                <a:ext cx="1056" cy="2112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32" name="Oval 8"/>
              <p:cNvSpPr>
                <a:spLocks noChangeArrowheads="1"/>
              </p:cNvSpPr>
              <p:nvPr/>
            </p:nvSpPr>
            <p:spPr bwMode="auto">
              <a:xfrm>
                <a:off x="3120" y="1056"/>
                <a:ext cx="96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26633" name="Text Box 9"/>
              <p:cNvSpPr txBox="1">
                <a:spLocks noChangeArrowheads="1"/>
              </p:cNvSpPr>
              <p:nvPr/>
            </p:nvSpPr>
            <p:spPr bwMode="auto">
              <a:xfrm>
                <a:off x="2688" y="816"/>
                <a:ext cx="480" cy="3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l-GR" sz="1800" i="1"/>
                  <a:t>t</a:t>
                </a:r>
                <a:r>
                  <a:rPr lang="en-US" altLang="el-GR" sz="1800" i="1" baseline="-25000"/>
                  <a:t>5</a:t>
                </a:r>
                <a:endParaRPr lang="en-US" altLang="el-GR" sz="1800" i="1"/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l-GR" sz="1800" i="1"/>
                  <a:t>(x</a:t>
                </a:r>
                <a:r>
                  <a:rPr lang="en-US" altLang="el-GR" sz="1800" i="1" baseline="-25000"/>
                  <a:t>5</a:t>
                </a:r>
                <a:r>
                  <a:rPr lang="en-US" altLang="el-GR" sz="1800" i="1"/>
                  <a:t>,y</a:t>
                </a:r>
                <a:r>
                  <a:rPr lang="en-US" altLang="el-GR" sz="1800" i="1" baseline="-25000"/>
                  <a:t>5</a:t>
                </a:r>
                <a:r>
                  <a:rPr lang="en-US" altLang="el-GR" sz="1800" i="1"/>
                  <a:t>)</a:t>
                </a:r>
                <a:endParaRPr lang="el-GR" altLang="el-GR" sz="1800" i="1"/>
              </a:p>
            </p:txBody>
          </p:sp>
          <p:sp>
            <p:nvSpPr>
              <p:cNvPr id="26635" name="Line 11"/>
              <p:cNvSpPr>
                <a:spLocks noChangeShapeType="1"/>
              </p:cNvSpPr>
              <p:nvPr/>
            </p:nvSpPr>
            <p:spPr bwMode="auto">
              <a:xfrm rot="-4015172">
                <a:off x="3155" y="619"/>
                <a:ext cx="734" cy="464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37" name="Rectangle 14"/>
              <p:cNvSpPr>
                <a:spLocks noChangeArrowheads="1"/>
              </p:cNvSpPr>
              <p:nvPr/>
            </p:nvSpPr>
            <p:spPr bwMode="auto">
              <a:xfrm>
                <a:off x="288" y="0"/>
                <a:ext cx="5280" cy="4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>
                    <a:solidFill>
                      <a:schemeClr val="tx2"/>
                    </a:solidFill>
                  </a:rPr>
                  <a:t>ΤΡΟΧΙΑ –ΣΤΙΓΜΙΑΙΑ ΤΑΧΥΤΗΤΑ</a:t>
                </a:r>
              </a:p>
            </p:txBody>
          </p:sp>
          <p:sp>
            <p:nvSpPr>
              <p:cNvPr id="26638" name="Line 15"/>
              <p:cNvSpPr>
                <a:spLocks noChangeShapeType="1"/>
              </p:cNvSpPr>
              <p:nvPr/>
            </p:nvSpPr>
            <p:spPr bwMode="auto">
              <a:xfrm>
                <a:off x="2112" y="432"/>
                <a:ext cx="0" cy="345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39" name="Line 16"/>
              <p:cNvSpPr>
                <a:spLocks noChangeShapeType="1"/>
              </p:cNvSpPr>
              <p:nvPr/>
            </p:nvSpPr>
            <p:spPr bwMode="auto">
              <a:xfrm>
                <a:off x="1824" y="3264"/>
                <a:ext cx="35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40" name="Text Box 17"/>
              <p:cNvSpPr txBox="1">
                <a:spLocks noChangeArrowheads="1"/>
              </p:cNvSpPr>
              <p:nvPr/>
            </p:nvSpPr>
            <p:spPr bwMode="auto">
              <a:xfrm>
                <a:off x="5136" y="3264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/>
                  <a:t>x</a:t>
                </a:r>
                <a:endParaRPr lang="el-GR" altLang="el-GR" sz="2400" i="1"/>
              </a:p>
            </p:txBody>
          </p:sp>
          <p:sp>
            <p:nvSpPr>
              <p:cNvPr id="26641" name="Text Box 18"/>
              <p:cNvSpPr txBox="1">
                <a:spLocks noChangeArrowheads="1"/>
              </p:cNvSpPr>
              <p:nvPr/>
            </p:nvSpPr>
            <p:spPr bwMode="auto">
              <a:xfrm>
                <a:off x="1872" y="432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/>
                  <a:t>y</a:t>
                </a:r>
                <a:endParaRPr lang="el-GR" altLang="el-GR" sz="2400" i="1"/>
              </a:p>
            </p:txBody>
          </p:sp>
          <p:sp>
            <p:nvSpPr>
              <p:cNvPr id="26642" name="Line 19"/>
              <p:cNvSpPr>
                <a:spLocks noChangeShapeType="1"/>
              </p:cNvSpPr>
              <p:nvPr/>
            </p:nvSpPr>
            <p:spPr bwMode="auto">
              <a:xfrm>
                <a:off x="2112" y="3264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45" name="Line 22"/>
              <p:cNvSpPr>
                <a:spLocks noChangeShapeType="1"/>
              </p:cNvSpPr>
              <p:nvPr/>
            </p:nvSpPr>
            <p:spPr bwMode="auto">
              <a:xfrm rot="-5400000">
                <a:off x="1896" y="3048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3755337" y="5157192"/>
                  <a:ext cx="38343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55337" y="5157192"/>
                  <a:ext cx="383438" cy="461665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t="-1316" r="-3492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3059832" y="4437112"/>
                  <a:ext cx="38985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59832" y="4437112"/>
                  <a:ext cx="389850" cy="46166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3125" t="-1316" r="-35938" b="-1184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Ορθογώνιο 23"/>
              <p:cNvSpPr/>
              <p:nvPr/>
            </p:nvSpPr>
            <p:spPr>
              <a:xfrm>
                <a:off x="5639150" y="724634"/>
                <a:ext cx="40598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𝟓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4" name="Ορθογώνιο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9150" y="724634"/>
                <a:ext cx="405980" cy="400110"/>
              </a:xfrm>
              <a:prstGeom prst="rect">
                <a:avLst/>
              </a:prstGeom>
              <a:blipFill rotWithShape="1">
                <a:blip r:embed="rId13"/>
                <a:stretch>
                  <a:fillRect l="-7463" b="-454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690076" y="2348880"/>
                <a:ext cx="189814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𝟓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𝟓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𝟓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0076" y="2348880"/>
                <a:ext cx="1898148" cy="400110"/>
              </a:xfrm>
              <a:prstGeom prst="rect">
                <a:avLst/>
              </a:prstGeom>
              <a:blipFill rotWithShape="1">
                <a:blip r:embed="rId14"/>
                <a:stretch>
                  <a:fillRect t="-4545" r="-11859" b="-1060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Ομάδα 1"/>
          <p:cNvGrpSpPr/>
          <p:nvPr/>
        </p:nvGrpSpPr>
        <p:grpSpPr>
          <a:xfrm>
            <a:off x="457200" y="0"/>
            <a:ext cx="8382000" cy="6172200"/>
            <a:chOff x="457200" y="0"/>
            <a:chExt cx="8382000" cy="6172200"/>
          </a:xfrm>
        </p:grpSpPr>
        <p:grpSp>
          <p:nvGrpSpPr>
            <p:cNvPr id="27650" name="Group 32"/>
            <p:cNvGrpSpPr>
              <a:grpSpLocks/>
            </p:cNvGrpSpPr>
            <p:nvPr/>
          </p:nvGrpSpPr>
          <p:grpSpPr bwMode="auto">
            <a:xfrm>
              <a:off x="457200" y="0"/>
              <a:ext cx="8382000" cy="6172200"/>
              <a:chOff x="288" y="0"/>
              <a:chExt cx="5280" cy="3888"/>
            </a:xfrm>
          </p:grpSpPr>
          <p:sp>
            <p:nvSpPr>
              <p:cNvPr id="27651" name="Freeform 3"/>
              <p:cNvSpPr>
                <a:spLocks/>
              </p:cNvSpPr>
              <p:nvPr/>
            </p:nvSpPr>
            <p:spPr bwMode="auto">
              <a:xfrm>
                <a:off x="1584" y="912"/>
                <a:ext cx="3168" cy="1180"/>
              </a:xfrm>
              <a:custGeom>
                <a:avLst/>
                <a:gdLst>
                  <a:gd name="T0" fmla="*/ 0 w 3168"/>
                  <a:gd name="T1" fmla="*/ 1004 h 1180"/>
                  <a:gd name="T2" fmla="*/ 181 w 3168"/>
                  <a:gd name="T3" fmla="*/ 1129 h 1180"/>
                  <a:gd name="T4" fmla="*/ 379 w 3168"/>
                  <a:gd name="T5" fmla="*/ 1162 h 1180"/>
                  <a:gd name="T6" fmla="*/ 724 w 3168"/>
                  <a:gd name="T7" fmla="*/ 1022 h 1180"/>
                  <a:gd name="T8" fmla="*/ 1267 w 3168"/>
                  <a:gd name="T9" fmla="*/ 479 h 1180"/>
                  <a:gd name="T10" fmla="*/ 1456 w 3168"/>
                  <a:gd name="T11" fmla="*/ 289 h 1180"/>
                  <a:gd name="T12" fmla="*/ 1802 w 3168"/>
                  <a:gd name="T13" fmla="*/ 59 h 1180"/>
                  <a:gd name="T14" fmla="*/ 2172 w 3168"/>
                  <a:gd name="T15" fmla="*/ 1 h 1180"/>
                  <a:gd name="T16" fmla="*/ 2386 w 3168"/>
                  <a:gd name="T17" fmla="*/ 51 h 1180"/>
                  <a:gd name="T18" fmla="*/ 2650 w 3168"/>
                  <a:gd name="T19" fmla="*/ 207 h 1180"/>
                  <a:gd name="T20" fmla="*/ 2864 w 3168"/>
                  <a:gd name="T21" fmla="*/ 421 h 1180"/>
                  <a:gd name="T22" fmla="*/ 3168 w 3168"/>
                  <a:gd name="T23" fmla="*/ 860 h 118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168"/>
                  <a:gd name="T37" fmla="*/ 0 h 1180"/>
                  <a:gd name="T38" fmla="*/ 3168 w 3168"/>
                  <a:gd name="T39" fmla="*/ 1180 h 118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168" h="1180">
                    <a:moveTo>
                      <a:pt x="0" y="1004"/>
                    </a:moveTo>
                    <a:cubicBezTo>
                      <a:pt x="30" y="1025"/>
                      <a:pt x="118" y="1103"/>
                      <a:pt x="181" y="1129"/>
                    </a:cubicBezTo>
                    <a:cubicBezTo>
                      <a:pt x="244" y="1155"/>
                      <a:pt x="289" y="1180"/>
                      <a:pt x="379" y="1162"/>
                    </a:cubicBezTo>
                    <a:cubicBezTo>
                      <a:pt x="469" y="1144"/>
                      <a:pt x="576" y="1136"/>
                      <a:pt x="724" y="1022"/>
                    </a:cubicBezTo>
                    <a:cubicBezTo>
                      <a:pt x="872" y="908"/>
                      <a:pt x="1145" y="601"/>
                      <a:pt x="1267" y="479"/>
                    </a:cubicBezTo>
                    <a:cubicBezTo>
                      <a:pt x="1389" y="357"/>
                      <a:pt x="1367" y="359"/>
                      <a:pt x="1456" y="289"/>
                    </a:cubicBezTo>
                    <a:cubicBezTo>
                      <a:pt x="1545" y="219"/>
                      <a:pt x="1683" y="107"/>
                      <a:pt x="1802" y="59"/>
                    </a:cubicBezTo>
                    <a:cubicBezTo>
                      <a:pt x="1921" y="11"/>
                      <a:pt x="2075" y="2"/>
                      <a:pt x="2172" y="1"/>
                    </a:cubicBezTo>
                    <a:cubicBezTo>
                      <a:pt x="2269" y="0"/>
                      <a:pt x="2306" y="17"/>
                      <a:pt x="2386" y="51"/>
                    </a:cubicBezTo>
                    <a:cubicBezTo>
                      <a:pt x="2466" y="85"/>
                      <a:pt x="2570" y="145"/>
                      <a:pt x="2650" y="207"/>
                    </a:cubicBezTo>
                    <a:cubicBezTo>
                      <a:pt x="2730" y="269"/>
                      <a:pt x="2778" y="312"/>
                      <a:pt x="2864" y="421"/>
                    </a:cubicBezTo>
                    <a:cubicBezTo>
                      <a:pt x="2950" y="530"/>
                      <a:pt x="3105" y="769"/>
                      <a:pt x="3168" y="860"/>
                    </a:cubicBezTo>
                  </a:path>
                </a:pathLst>
              </a:custGeom>
              <a:noFill/>
              <a:ln w="38100" cmpd="sng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7652" name="Oval 4"/>
              <p:cNvSpPr>
                <a:spLocks noChangeArrowheads="1"/>
              </p:cNvSpPr>
              <p:nvPr/>
            </p:nvSpPr>
            <p:spPr bwMode="auto">
              <a:xfrm>
                <a:off x="2064" y="3216"/>
                <a:ext cx="96" cy="96"/>
              </a:xfrm>
              <a:prstGeom prst="ellipse">
                <a:avLst/>
              </a:pr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27653" name="Text Box 5"/>
              <p:cNvSpPr txBox="1">
                <a:spLocks noChangeArrowheads="1"/>
              </p:cNvSpPr>
              <p:nvPr/>
            </p:nvSpPr>
            <p:spPr bwMode="auto">
              <a:xfrm>
                <a:off x="2064" y="3312"/>
                <a:ext cx="14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>
                    <a:solidFill>
                      <a:srgbClr val="CC6600"/>
                    </a:solidFill>
                  </a:rPr>
                  <a:t>O</a:t>
                </a:r>
                <a:endParaRPr lang="el-GR" altLang="el-GR" sz="2400">
                  <a:solidFill>
                    <a:srgbClr val="CC6600"/>
                  </a:solidFill>
                </a:endParaRPr>
              </a:p>
            </p:txBody>
          </p:sp>
          <p:sp>
            <p:nvSpPr>
              <p:cNvPr id="27655" name="Line 7"/>
              <p:cNvSpPr>
                <a:spLocks noChangeShapeType="1"/>
              </p:cNvSpPr>
              <p:nvPr/>
            </p:nvSpPr>
            <p:spPr bwMode="auto">
              <a:xfrm flipV="1">
                <a:off x="2112" y="912"/>
                <a:ext cx="1632" cy="2400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7656" name="Oval 8"/>
              <p:cNvSpPr>
                <a:spLocks noChangeArrowheads="1"/>
              </p:cNvSpPr>
              <p:nvPr/>
            </p:nvSpPr>
            <p:spPr bwMode="auto">
              <a:xfrm>
                <a:off x="3696" y="864"/>
                <a:ext cx="96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27657" name="Text Box 9"/>
              <p:cNvSpPr txBox="1">
                <a:spLocks noChangeArrowheads="1"/>
              </p:cNvSpPr>
              <p:nvPr/>
            </p:nvSpPr>
            <p:spPr bwMode="auto">
              <a:xfrm>
                <a:off x="3312" y="528"/>
                <a:ext cx="432" cy="3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l-GR" sz="1800" i="1"/>
                  <a:t>t</a:t>
                </a:r>
                <a:r>
                  <a:rPr lang="en-US" altLang="el-GR" sz="1800" i="1" baseline="-25000"/>
                  <a:t>6</a:t>
                </a:r>
                <a:endParaRPr lang="en-US" altLang="el-GR" sz="1800" i="1"/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l-GR" sz="1800" i="1"/>
                  <a:t>(x</a:t>
                </a:r>
                <a:r>
                  <a:rPr lang="en-US" altLang="el-GR" sz="1800" i="1" baseline="-25000"/>
                  <a:t>6</a:t>
                </a:r>
                <a:r>
                  <a:rPr lang="en-US" altLang="el-GR" sz="1800" i="1"/>
                  <a:t>,y</a:t>
                </a:r>
                <a:r>
                  <a:rPr lang="en-US" altLang="el-GR" sz="1800" i="1" baseline="-25000"/>
                  <a:t>6</a:t>
                </a:r>
                <a:r>
                  <a:rPr lang="en-US" altLang="el-GR" sz="1800" i="1"/>
                  <a:t>)</a:t>
                </a:r>
                <a:endParaRPr lang="el-GR" altLang="el-GR" sz="1800" i="1"/>
              </a:p>
            </p:txBody>
          </p:sp>
          <p:sp>
            <p:nvSpPr>
              <p:cNvPr id="27659" name="Line 11"/>
              <p:cNvSpPr>
                <a:spLocks noChangeShapeType="1"/>
              </p:cNvSpPr>
              <p:nvPr/>
            </p:nvSpPr>
            <p:spPr bwMode="auto">
              <a:xfrm rot="-4015172">
                <a:off x="4261" y="342"/>
                <a:ext cx="344" cy="1316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7661" name="Rectangle 23"/>
              <p:cNvSpPr>
                <a:spLocks noChangeArrowheads="1"/>
              </p:cNvSpPr>
              <p:nvPr/>
            </p:nvSpPr>
            <p:spPr bwMode="auto">
              <a:xfrm>
                <a:off x="288" y="0"/>
                <a:ext cx="5280" cy="4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>
                    <a:solidFill>
                      <a:schemeClr val="tx2"/>
                    </a:solidFill>
                  </a:rPr>
                  <a:t>ΤΡΟΧΙΑ –ΣΤΙΓΜΙΑΙΑ ΤΑΧΥΤΗΤΑ</a:t>
                </a:r>
              </a:p>
            </p:txBody>
          </p:sp>
          <p:sp>
            <p:nvSpPr>
              <p:cNvPr id="27662" name="Line 24"/>
              <p:cNvSpPr>
                <a:spLocks noChangeShapeType="1"/>
              </p:cNvSpPr>
              <p:nvPr/>
            </p:nvSpPr>
            <p:spPr bwMode="auto">
              <a:xfrm>
                <a:off x="2112" y="432"/>
                <a:ext cx="0" cy="345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7663" name="Line 25"/>
              <p:cNvSpPr>
                <a:spLocks noChangeShapeType="1"/>
              </p:cNvSpPr>
              <p:nvPr/>
            </p:nvSpPr>
            <p:spPr bwMode="auto">
              <a:xfrm>
                <a:off x="1824" y="3264"/>
                <a:ext cx="35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7664" name="Text Box 26"/>
              <p:cNvSpPr txBox="1">
                <a:spLocks noChangeArrowheads="1"/>
              </p:cNvSpPr>
              <p:nvPr/>
            </p:nvSpPr>
            <p:spPr bwMode="auto">
              <a:xfrm>
                <a:off x="5136" y="3264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/>
                  <a:t>x</a:t>
                </a:r>
                <a:endParaRPr lang="el-GR" altLang="el-GR" sz="2400" i="1"/>
              </a:p>
            </p:txBody>
          </p:sp>
          <p:sp>
            <p:nvSpPr>
              <p:cNvPr id="27665" name="Text Box 27"/>
              <p:cNvSpPr txBox="1">
                <a:spLocks noChangeArrowheads="1"/>
              </p:cNvSpPr>
              <p:nvPr/>
            </p:nvSpPr>
            <p:spPr bwMode="auto">
              <a:xfrm>
                <a:off x="1872" y="432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/>
                  <a:t>y</a:t>
                </a:r>
                <a:endParaRPr lang="el-GR" altLang="el-GR" sz="2400" i="1"/>
              </a:p>
            </p:txBody>
          </p:sp>
          <p:sp>
            <p:nvSpPr>
              <p:cNvPr id="27666" name="Line 28"/>
              <p:cNvSpPr>
                <a:spLocks noChangeShapeType="1"/>
              </p:cNvSpPr>
              <p:nvPr/>
            </p:nvSpPr>
            <p:spPr bwMode="auto">
              <a:xfrm>
                <a:off x="2112" y="3264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7669" name="Line 31"/>
              <p:cNvSpPr>
                <a:spLocks noChangeShapeType="1"/>
              </p:cNvSpPr>
              <p:nvPr/>
            </p:nvSpPr>
            <p:spPr bwMode="auto">
              <a:xfrm rot="-5400000">
                <a:off x="1896" y="3048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3755337" y="5157192"/>
                  <a:ext cx="38343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55337" y="5157192"/>
                  <a:ext cx="383438" cy="461665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t="-1316" r="-3492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3059832" y="4437112"/>
                  <a:ext cx="38985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59832" y="4437112"/>
                  <a:ext cx="389850" cy="46166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3125" t="-1316" r="-35938" b="-1184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Ορθογώνιο 23"/>
              <p:cNvSpPr/>
              <p:nvPr/>
            </p:nvSpPr>
            <p:spPr>
              <a:xfrm>
                <a:off x="7747420" y="1282270"/>
                <a:ext cx="40598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𝟔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4" name="Ορθογώνιο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7420" y="1282270"/>
                <a:ext cx="405980" cy="400110"/>
              </a:xfrm>
              <a:prstGeom prst="rect">
                <a:avLst/>
              </a:prstGeom>
              <a:blipFill rotWithShape="1">
                <a:blip r:embed="rId13"/>
                <a:stretch>
                  <a:fillRect l="-7463" b="-303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410157" y="2060848"/>
                <a:ext cx="189814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𝟔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𝟔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𝟔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157" y="2060848"/>
                <a:ext cx="1898147" cy="400110"/>
              </a:xfrm>
              <a:prstGeom prst="rect">
                <a:avLst/>
              </a:prstGeom>
              <a:blipFill rotWithShape="1">
                <a:blip r:embed="rId14"/>
                <a:stretch>
                  <a:fillRect t="-4545" r="-11859" b="-1060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Ομάδα 2"/>
          <p:cNvGrpSpPr/>
          <p:nvPr/>
        </p:nvGrpSpPr>
        <p:grpSpPr>
          <a:xfrm>
            <a:off x="457200" y="0"/>
            <a:ext cx="8382000" cy="6172200"/>
            <a:chOff x="457200" y="0"/>
            <a:chExt cx="8382000" cy="6172200"/>
          </a:xfrm>
        </p:grpSpPr>
        <p:grpSp>
          <p:nvGrpSpPr>
            <p:cNvPr id="2" name="Ομάδα 1"/>
            <p:cNvGrpSpPr/>
            <p:nvPr/>
          </p:nvGrpSpPr>
          <p:grpSpPr>
            <a:xfrm>
              <a:off x="457200" y="0"/>
              <a:ext cx="8382000" cy="6172200"/>
              <a:chOff x="457200" y="0"/>
              <a:chExt cx="8382000" cy="6172200"/>
            </a:xfrm>
          </p:grpSpPr>
          <p:grpSp>
            <p:nvGrpSpPr>
              <p:cNvPr id="28674" name="Group 23"/>
              <p:cNvGrpSpPr>
                <a:grpSpLocks/>
              </p:cNvGrpSpPr>
              <p:nvPr/>
            </p:nvGrpSpPr>
            <p:grpSpPr bwMode="auto">
              <a:xfrm>
                <a:off x="457200" y="0"/>
                <a:ext cx="8382000" cy="6172200"/>
                <a:chOff x="288" y="0"/>
                <a:chExt cx="5280" cy="3888"/>
              </a:xfrm>
            </p:grpSpPr>
            <p:sp>
              <p:nvSpPr>
                <p:cNvPr id="28675" name="Freeform 3"/>
                <p:cNvSpPr>
                  <a:spLocks/>
                </p:cNvSpPr>
                <p:nvPr/>
              </p:nvSpPr>
              <p:spPr bwMode="auto">
                <a:xfrm>
                  <a:off x="1584" y="912"/>
                  <a:ext cx="3168" cy="1180"/>
                </a:xfrm>
                <a:custGeom>
                  <a:avLst/>
                  <a:gdLst>
                    <a:gd name="T0" fmla="*/ 0 w 3168"/>
                    <a:gd name="T1" fmla="*/ 1004 h 1180"/>
                    <a:gd name="T2" fmla="*/ 181 w 3168"/>
                    <a:gd name="T3" fmla="*/ 1129 h 1180"/>
                    <a:gd name="T4" fmla="*/ 379 w 3168"/>
                    <a:gd name="T5" fmla="*/ 1162 h 1180"/>
                    <a:gd name="T6" fmla="*/ 724 w 3168"/>
                    <a:gd name="T7" fmla="*/ 1022 h 1180"/>
                    <a:gd name="T8" fmla="*/ 1267 w 3168"/>
                    <a:gd name="T9" fmla="*/ 479 h 1180"/>
                    <a:gd name="T10" fmla="*/ 1456 w 3168"/>
                    <a:gd name="T11" fmla="*/ 289 h 1180"/>
                    <a:gd name="T12" fmla="*/ 1802 w 3168"/>
                    <a:gd name="T13" fmla="*/ 59 h 1180"/>
                    <a:gd name="T14" fmla="*/ 2172 w 3168"/>
                    <a:gd name="T15" fmla="*/ 1 h 1180"/>
                    <a:gd name="T16" fmla="*/ 2386 w 3168"/>
                    <a:gd name="T17" fmla="*/ 51 h 1180"/>
                    <a:gd name="T18" fmla="*/ 2650 w 3168"/>
                    <a:gd name="T19" fmla="*/ 207 h 1180"/>
                    <a:gd name="T20" fmla="*/ 2864 w 3168"/>
                    <a:gd name="T21" fmla="*/ 421 h 1180"/>
                    <a:gd name="T22" fmla="*/ 3168 w 3168"/>
                    <a:gd name="T23" fmla="*/ 860 h 118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168"/>
                    <a:gd name="T37" fmla="*/ 0 h 1180"/>
                    <a:gd name="T38" fmla="*/ 3168 w 3168"/>
                    <a:gd name="T39" fmla="*/ 1180 h 118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168" h="1180">
                      <a:moveTo>
                        <a:pt x="0" y="1004"/>
                      </a:moveTo>
                      <a:cubicBezTo>
                        <a:pt x="30" y="1025"/>
                        <a:pt x="118" y="1103"/>
                        <a:pt x="181" y="1129"/>
                      </a:cubicBezTo>
                      <a:cubicBezTo>
                        <a:pt x="244" y="1155"/>
                        <a:pt x="289" y="1180"/>
                        <a:pt x="379" y="1162"/>
                      </a:cubicBezTo>
                      <a:cubicBezTo>
                        <a:pt x="469" y="1144"/>
                        <a:pt x="576" y="1136"/>
                        <a:pt x="724" y="1022"/>
                      </a:cubicBezTo>
                      <a:cubicBezTo>
                        <a:pt x="872" y="908"/>
                        <a:pt x="1145" y="601"/>
                        <a:pt x="1267" y="479"/>
                      </a:cubicBezTo>
                      <a:cubicBezTo>
                        <a:pt x="1389" y="357"/>
                        <a:pt x="1367" y="359"/>
                        <a:pt x="1456" y="289"/>
                      </a:cubicBezTo>
                      <a:cubicBezTo>
                        <a:pt x="1545" y="219"/>
                        <a:pt x="1683" y="107"/>
                        <a:pt x="1802" y="59"/>
                      </a:cubicBezTo>
                      <a:cubicBezTo>
                        <a:pt x="1921" y="11"/>
                        <a:pt x="2075" y="2"/>
                        <a:pt x="2172" y="1"/>
                      </a:cubicBezTo>
                      <a:cubicBezTo>
                        <a:pt x="2269" y="0"/>
                        <a:pt x="2306" y="17"/>
                        <a:pt x="2386" y="51"/>
                      </a:cubicBezTo>
                      <a:cubicBezTo>
                        <a:pt x="2466" y="85"/>
                        <a:pt x="2570" y="145"/>
                        <a:pt x="2650" y="207"/>
                      </a:cubicBezTo>
                      <a:cubicBezTo>
                        <a:pt x="2730" y="269"/>
                        <a:pt x="2778" y="312"/>
                        <a:pt x="2864" y="421"/>
                      </a:cubicBezTo>
                      <a:cubicBezTo>
                        <a:pt x="2950" y="530"/>
                        <a:pt x="3105" y="769"/>
                        <a:pt x="3168" y="860"/>
                      </a:cubicBezTo>
                    </a:path>
                  </a:pathLst>
                </a:custGeom>
                <a:noFill/>
                <a:ln w="38100" cmpd="sng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676" name="Oval 4"/>
                <p:cNvSpPr>
                  <a:spLocks noChangeArrowheads="1"/>
                </p:cNvSpPr>
                <p:nvPr/>
              </p:nvSpPr>
              <p:spPr bwMode="auto">
                <a:xfrm>
                  <a:off x="2064" y="3216"/>
                  <a:ext cx="96" cy="96"/>
                </a:xfrm>
                <a:prstGeom prst="ellipse">
                  <a:avLst/>
                </a:prstGeom>
                <a:solidFill>
                  <a:srgbClr val="CC6600"/>
                </a:solidFill>
                <a:ln w="9525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8677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2064" y="3312"/>
                  <a:ext cx="144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>
                      <a:solidFill>
                        <a:srgbClr val="CC6600"/>
                      </a:solidFill>
                    </a:rPr>
                    <a:t>O</a:t>
                  </a:r>
                  <a:endParaRPr lang="el-GR" altLang="el-GR" sz="2400">
                    <a:solidFill>
                      <a:srgbClr val="CC6600"/>
                    </a:solidFill>
                  </a:endParaRPr>
                </a:p>
              </p:txBody>
            </p:sp>
            <p:sp>
              <p:nvSpPr>
                <p:cNvPr id="28679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2112" y="1114"/>
                  <a:ext cx="2112" cy="2150"/>
                </a:xfrm>
                <a:prstGeom prst="line">
                  <a:avLst/>
                </a:prstGeom>
                <a:noFill/>
                <a:ln w="4445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680" name="Oval 8"/>
                <p:cNvSpPr>
                  <a:spLocks noChangeArrowheads="1"/>
                </p:cNvSpPr>
                <p:nvPr/>
              </p:nvSpPr>
              <p:spPr bwMode="auto">
                <a:xfrm>
                  <a:off x="4176" y="1056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8681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4224" y="768"/>
                  <a:ext cx="480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t</a:t>
                  </a:r>
                  <a:r>
                    <a:rPr lang="en-US" altLang="el-GR" sz="1800" i="1" baseline="-25000"/>
                    <a:t>7</a:t>
                  </a:r>
                  <a:endParaRPr lang="en-US" altLang="el-GR" sz="1800" i="1"/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(x</a:t>
                  </a:r>
                  <a:r>
                    <a:rPr lang="en-US" altLang="el-GR" sz="1800" i="1" baseline="-25000"/>
                    <a:t>7</a:t>
                  </a:r>
                  <a:r>
                    <a:rPr lang="en-US" altLang="el-GR" sz="1800" i="1"/>
                    <a:t>,y</a:t>
                  </a:r>
                  <a:r>
                    <a:rPr lang="en-US" altLang="el-GR" sz="1800" i="1" baseline="-25000"/>
                    <a:t>7</a:t>
                  </a:r>
                  <a:r>
                    <a:rPr lang="en-US" altLang="el-GR" sz="1800" i="1"/>
                    <a:t>)</a:t>
                  </a:r>
                  <a:endParaRPr lang="el-GR" altLang="el-GR" sz="1800" i="1"/>
                </a:p>
              </p:txBody>
            </p:sp>
            <p:sp>
              <p:nvSpPr>
                <p:cNvPr id="28683" name="Line 11"/>
                <p:cNvSpPr>
                  <a:spLocks noChangeShapeType="1"/>
                </p:cNvSpPr>
                <p:nvPr/>
              </p:nvSpPr>
              <p:spPr bwMode="auto">
                <a:xfrm rot="6784828" flipV="1">
                  <a:off x="4493" y="889"/>
                  <a:ext cx="525" cy="1419"/>
                </a:xfrm>
                <a:prstGeom prst="line">
                  <a:avLst/>
                </a:prstGeom>
                <a:noFill/>
                <a:ln w="44450">
                  <a:solidFill>
                    <a:srgbClr val="0000FF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685" name="Rectangle 14"/>
                <p:cNvSpPr>
                  <a:spLocks noChangeArrowheads="1"/>
                </p:cNvSpPr>
                <p:nvPr/>
              </p:nvSpPr>
              <p:spPr bwMode="auto">
                <a:xfrm>
                  <a:off x="288" y="0"/>
                  <a:ext cx="5280" cy="4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>
                      <a:solidFill>
                        <a:schemeClr val="tx2"/>
                      </a:solidFill>
                    </a:rPr>
                    <a:t>ΤΡΟΧΙΑ –ΣΤΙΓΜΙΑΙΑ ΤΑΧΥΤΗΤΑ</a:t>
                  </a:r>
                </a:p>
              </p:txBody>
            </p:sp>
            <p:sp>
              <p:nvSpPr>
                <p:cNvPr id="28686" name="Line 15"/>
                <p:cNvSpPr>
                  <a:spLocks noChangeShapeType="1"/>
                </p:cNvSpPr>
                <p:nvPr/>
              </p:nvSpPr>
              <p:spPr bwMode="auto">
                <a:xfrm>
                  <a:off x="2112" y="432"/>
                  <a:ext cx="0" cy="345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687" name="Line 16"/>
                <p:cNvSpPr>
                  <a:spLocks noChangeShapeType="1"/>
                </p:cNvSpPr>
                <p:nvPr/>
              </p:nvSpPr>
              <p:spPr bwMode="auto">
                <a:xfrm>
                  <a:off x="1824" y="3264"/>
                  <a:ext cx="35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688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5136" y="3264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x</a:t>
                  </a:r>
                  <a:endParaRPr lang="el-GR" altLang="el-GR" sz="2400" i="1"/>
                </a:p>
              </p:txBody>
            </p:sp>
            <p:sp>
              <p:nvSpPr>
                <p:cNvPr id="28689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872" y="432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y</a:t>
                  </a:r>
                  <a:endParaRPr lang="el-GR" altLang="el-GR" sz="2400" i="1"/>
                </a:p>
              </p:txBody>
            </p:sp>
            <p:sp>
              <p:nvSpPr>
                <p:cNvPr id="28690" name="Line 19"/>
                <p:cNvSpPr>
                  <a:spLocks noChangeShapeType="1"/>
                </p:cNvSpPr>
                <p:nvPr/>
              </p:nvSpPr>
              <p:spPr bwMode="auto">
                <a:xfrm>
                  <a:off x="2112" y="3264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693" name="Line 22"/>
                <p:cNvSpPr>
                  <a:spLocks noChangeShapeType="1"/>
                </p:cNvSpPr>
                <p:nvPr/>
              </p:nvSpPr>
              <p:spPr bwMode="auto">
                <a:xfrm rot="-5400000">
                  <a:off x="1896" y="304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3755337" y="5157192"/>
                    <a:ext cx="383438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2" name="TextBox 2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55337" y="5157192"/>
                    <a:ext cx="383438" cy="461665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t="-1316" r="-3492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3059832" y="4437112"/>
                    <a:ext cx="38985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3" name="TextBox 2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59832" y="4437112"/>
                    <a:ext cx="389850" cy="46166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l="-3125" t="-1316" r="-35938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Ορθογώνιο 23"/>
                <p:cNvSpPr/>
                <p:nvPr/>
              </p:nvSpPr>
              <p:spPr>
                <a:xfrm>
                  <a:off x="8128420" y="2708920"/>
                  <a:ext cx="405980" cy="4001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4" name="Ορθογώνιο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28420" y="2708920"/>
                  <a:ext cx="405980" cy="400110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l="-5970" b="-303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5554172" y="2780928"/>
                  <a:ext cx="189814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54172" y="2780928"/>
                  <a:ext cx="1898147" cy="400110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t="-4545" r="-12219" b="-1060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Ομάδα 3"/>
          <p:cNvGrpSpPr/>
          <p:nvPr/>
        </p:nvGrpSpPr>
        <p:grpSpPr>
          <a:xfrm>
            <a:off x="457200" y="0"/>
            <a:ext cx="8816975" cy="6172200"/>
            <a:chOff x="457200" y="0"/>
            <a:chExt cx="8816975" cy="6172200"/>
          </a:xfrm>
        </p:grpSpPr>
        <p:grpSp>
          <p:nvGrpSpPr>
            <p:cNvPr id="3" name="Ομάδα 2"/>
            <p:cNvGrpSpPr/>
            <p:nvPr/>
          </p:nvGrpSpPr>
          <p:grpSpPr>
            <a:xfrm>
              <a:off x="457200" y="0"/>
              <a:ext cx="8816975" cy="6172200"/>
              <a:chOff x="457200" y="0"/>
              <a:chExt cx="8816975" cy="6172200"/>
            </a:xfrm>
          </p:grpSpPr>
          <p:grpSp>
            <p:nvGrpSpPr>
              <p:cNvPr id="29698" name="Group 24"/>
              <p:cNvGrpSpPr>
                <a:grpSpLocks/>
              </p:cNvGrpSpPr>
              <p:nvPr/>
            </p:nvGrpSpPr>
            <p:grpSpPr bwMode="auto">
              <a:xfrm>
                <a:off x="457200" y="0"/>
                <a:ext cx="8816975" cy="6172200"/>
                <a:chOff x="288" y="0"/>
                <a:chExt cx="5554" cy="3888"/>
              </a:xfrm>
            </p:grpSpPr>
            <p:sp>
              <p:nvSpPr>
                <p:cNvPr id="29699" name="Freeform 3"/>
                <p:cNvSpPr>
                  <a:spLocks/>
                </p:cNvSpPr>
                <p:nvPr/>
              </p:nvSpPr>
              <p:spPr bwMode="auto">
                <a:xfrm>
                  <a:off x="1584" y="912"/>
                  <a:ext cx="3168" cy="1180"/>
                </a:xfrm>
                <a:custGeom>
                  <a:avLst/>
                  <a:gdLst>
                    <a:gd name="T0" fmla="*/ 0 w 3168"/>
                    <a:gd name="T1" fmla="*/ 1004 h 1180"/>
                    <a:gd name="T2" fmla="*/ 181 w 3168"/>
                    <a:gd name="T3" fmla="*/ 1129 h 1180"/>
                    <a:gd name="T4" fmla="*/ 379 w 3168"/>
                    <a:gd name="T5" fmla="*/ 1162 h 1180"/>
                    <a:gd name="T6" fmla="*/ 724 w 3168"/>
                    <a:gd name="T7" fmla="*/ 1022 h 1180"/>
                    <a:gd name="T8" fmla="*/ 1267 w 3168"/>
                    <a:gd name="T9" fmla="*/ 479 h 1180"/>
                    <a:gd name="T10" fmla="*/ 1456 w 3168"/>
                    <a:gd name="T11" fmla="*/ 289 h 1180"/>
                    <a:gd name="T12" fmla="*/ 1802 w 3168"/>
                    <a:gd name="T13" fmla="*/ 59 h 1180"/>
                    <a:gd name="T14" fmla="*/ 2172 w 3168"/>
                    <a:gd name="T15" fmla="*/ 1 h 1180"/>
                    <a:gd name="T16" fmla="*/ 2386 w 3168"/>
                    <a:gd name="T17" fmla="*/ 51 h 1180"/>
                    <a:gd name="T18" fmla="*/ 2650 w 3168"/>
                    <a:gd name="T19" fmla="*/ 207 h 1180"/>
                    <a:gd name="T20" fmla="*/ 2864 w 3168"/>
                    <a:gd name="T21" fmla="*/ 421 h 1180"/>
                    <a:gd name="T22" fmla="*/ 3168 w 3168"/>
                    <a:gd name="T23" fmla="*/ 860 h 118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168"/>
                    <a:gd name="T37" fmla="*/ 0 h 1180"/>
                    <a:gd name="T38" fmla="*/ 3168 w 3168"/>
                    <a:gd name="T39" fmla="*/ 1180 h 118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168" h="1180">
                      <a:moveTo>
                        <a:pt x="0" y="1004"/>
                      </a:moveTo>
                      <a:cubicBezTo>
                        <a:pt x="30" y="1025"/>
                        <a:pt x="118" y="1103"/>
                        <a:pt x="181" y="1129"/>
                      </a:cubicBezTo>
                      <a:cubicBezTo>
                        <a:pt x="244" y="1155"/>
                        <a:pt x="289" y="1180"/>
                        <a:pt x="379" y="1162"/>
                      </a:cubicBezTo>
                      <a:cubicBezTo>
                        <a:pt x="469" y="1144"/>
                        <a:pt x="576" y="1136"/>
                        <a:pt x="724" y="1022"/>
                      </a:cubicBezTo>
                      <a:cubicBezTo>
                        <a:pt x="872" y="908"/>
                        <a:pt x="1145" y="601"/>
                        <a:pt x="1267" y="479"/>
                      </a:cubicBezTo>
                      <a:cubicBezTo>
                        <a:pt x="1389" y="357"/>
                        <a:pt x="1367" y="359"/>
                        <a:pt x="1456" y="289"/>
                      </a:cubicBezTo>
                      <a:cubicBezTo>
                        <a:pt x="1545" y="219"/>
                        <a:pt x="1683" y="107"/>
                        <a:pt x="1802" y="59"/>
                      </a:cubicBezTo>
                      <a:cubicBezTo>
                        <a:pt x="1921" y="11"/>
                        <a:pt x="2075" y="2"/>
                        <a:pt x="2172" y="1"/>
                      </a:cubicBezTo>
                      <a:cubicBezTo>
                        <a:pt x="2269" y="0"/>
                        <a:pt x="2306" y="17"/>
                        <a:pt x="2386" y="51"/>
                      </a:cubicBezTo>
                      <a:cubicBezTo>
                        <a:pt x="2466" y="85"/>
                        <a:pt x="2570" y="145"/>
                        <a:pt x="2650" y="207"/>
                      </a:cubicBezTo>
                      <a:cubicBezTo>
                        <a:pt x="2730" y="269"/>
                        <a:pt x="2778" y="312"/>
                        <a:pt x="2864" y="421"/>
                      </a:cubicBezTo>
                      <a:cubicBezTo>
                        <a:pt x="2950" y="530"/>
                        <a:pt x="3105" y="769"/>
                        <a:pt x="3168" y="860"/>
                      </a:cubicBezTo>
                    </a:path>
                  </a:pathLst>
                </a:custGeom>
                <a:noFill/>
                <a:ln w="38100" cmpd="sng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9700" name="Oval 4"/>
                <p:cNvSpPr>
                  <a:spLocks noChangeArrowheads="1"/>
                </p:cNvSpPr>
                <p:nvPr/>
              </p:nvSpPr>
              <p:spPr bwMode="auto">
                <a:xfrm>
                  <a:off x="2064" y="3216"/>
                  <a:ext cx="96" cy="96"/>
                </a:xfrm>
                <a:prstGeom prst="ellipse">
                  <a:avLst/>
                </a:prstGeom>
                <a:solidFill>
                  <a:srgbClr val="CC6600"/>
                </a:solidFill>
                <a:ln w="9525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9701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2064" y="3312"/>
                  <a:ext cx="144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>
                      <a:solidFill>
                        <a:srgbClr val="CC6600"/>
                      </a:solidFill>
                    </a:rPr>
                    <a:t>O</a:t>
                  </a:r>
                  <a:endParaRPr lang="el-GR" altLang="el-GR" sz="2400">
                    <a:solidFill>
                      <a:srgbClr val="CC6600"/>
                    </a:solidFill>
                  </a:endParaRPr>
                </a:p>
              </p:txBody>
            </p:sp>
            <p:sp>
              <p:nvSpPr>
                <p:cNvPr id="29703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2112" y="1632"/>
                  <a:ext cx="2544" cy="1632"/>
                </a:xfrm>
                <a:prstGeom prst="line">
                  <a:avLst/>
                </a:prstGeom>
                <a:noFill/>
                <a:ln w="4445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9704" name="Oval 8"/>
                <p:cNvSpPr>
                  <a:spLocks noChangeArrowheads="1"/>
                </p:cNvSpPr>
                <p:nvPr/>
              </p:nvSpPr>
              <p:spPr bwMode="auto">
                <a:xfrm>
                  <a:off x="4608" y="1584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9705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4704" y="1344"/>
                  <a:ext cx="480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t</a:t>
                  </a:r>
                  <a:r>
                    <a:rPr lang="en-US" altLang="el-GR" sz="1800" i="1" baseline="-25000"/>
                    <a:t>8</a:t>
                  </a:r>
                  <a:endParaRPr lang="en-US" altLang="el-GR" sz="1800" i="1"/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(x</a:t>
                  </a:r>
                  <a:r>
                    <a:rPr lang="en-US" altLang="el-GR" sz="1800" i="1" baseline="-25000"/>
                    <a:t>8</a:t>
                  </a:r>
                  <a:r>
                    <a:rPr lang="en-US" altLang="el-GR" sz="1800" i="1"/>
                    <a:t>,y</a:t>
                  </a:r>
                  <a:r>
                    <a:rPr lang="en-US" altLang="el-GR" sz="1800" i="1" baseline="-25000"/>
                    <a:t>8</a:t>
                  </a:r>
                  <a:r>
                    <a:rPr lang="en-US" altLang="el-GR" sz="1800" i="1"/>
                    <a:t>)</a:t>
                  </a:r>
                  <a:endParaRPr lang="el-GR" altLang="el-GR" sz="1800" i="1"/>
                </a:p>
              </p:txBody>
            </p:sp>
            <p:sp>
              <p:nvSpPr>
                <p:cNvPr id="29707" name="Line 11"/>
                <p:cNvSpPr>
                  <a:spLocks noChangeShapeType="1"/>
                </p:cNvSpPr>
                <p:nvPr/>
              </p:nvSpPr>
              <p:spPr bwMode="auto">
                <a:xfrm rot="6784828" flipV="1">
                  <a:off x="4714" y="1602"/>
                  <a:ext cx="864" cy="1392"/>
                </a:xfrm>
                <a:prstGeom prst="line">
                  <a:avLst/>
                </a:prstGeom>
                <a:noFill/>
                <a:ln w="44450">
                  <a:solidFill>
                    <a:srgbClr val="0000FF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9709" name="Rectangle 15"/>
                <p:cNvSpPr>
                  <a:spLocks noChangeArrowheads="1"/>
                </p:cNvSpPr>
                <p:nvPr/>
              </p:nvSpPr>
              <p:spPr bwMode="auto">
                <a:xfrm>
                  <a:off x="288" y="0"/>
                  <a:ext cx="5280" cy="4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>
                      <a:solidFill>
                        <a:schemeClr val="tx2"/>
                      </a:solidFill>
                    </a:rPr>
                    <a:t>ΤΡΟΧΙΑ –ΣΤΙΓΜΙΑΙΑ ΤΑΧΥΤΗΤΑ</a:t>
                  </a:r>
                </a:p>
              </p:txBody>
            </p:sp>
            <p:sp>
              <p:nvSpPr>
                <p:cNvPr id="29710" name="Line 16"/>
                <p:cNvSpPr>
                  <a:spLocks noChangeShapeType="1"/>
                </p:cNvSpPr>
                <p:nvPr/>
              </p:nvSpPr>
              <p:spPr bwMode="auto">
                <a:xfrm>
                  <a:off x="2112" y="432"/>
                  <a:ext cx="0" cy="345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9711" name="Line 17"/>
                <p:cNvSpPr>
                  <a:spLocks noChangeShapeType="1"/>
                </p:cNvSpPr>
                <p:nvPr/>
              </p:nvSpPr>
              <p:spPr bwMode="auto">
                <a:xfrm>
                  <a:off x="1824" y="3264"/>
                  <a:ext cx="35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9712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5136" y="3264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x</a:t>
                  </a:r>
                  <a:endParaRPr lang="el-GR" altLang="el-GR" sz="2400" i="1"/>
                </a:p>
              </p:txBody>
            </p:sp>
            <p:sp>
              <p:nvSpPr>
                <p:cNvPr id="29713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872" y="432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y</a:t>
                  </a:r>
                  <a:endParaRPr lang="el-GR" altLang="el-GR" sz="2400" i="1"/>
                </a:p>
              </p:txBody>
            </p:sp>
            <p:sp>
              <p:nvSpPr>
                <p:cNvPr id="29714" name="Line 20"/>
                <p:cNvSpPr>
                  <a:spLocks noChangeShapeType="1"/>
                </p:cNvSpPr>
                <p:nvPr/>
              </p:nvSpPr>
              <p:spPr bwMode="auto">
                <a:xfrm>
                  <a:off x="2112" y="3264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9717" name="Line 23"/>
                <p:cNvSpPr>
                  <a:spLocks noChangeShapeType="1"/>
                </p:cNvSpPr>
                <p:nvPr/>
              </p:nvSpPr>
              <p:spPr bwMode="auto">
                <a:xfrm rot="-5400000">
                  <a:off x="1896" y="304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2" name="Ομάδα 1"/>
              <p:cNvGrpSpPr/>
              <p:nvPr/>
            </p:nvGrpSpPr>
            <p:grpSpPr>
              <a:xfrm>
                <a:off x="3059832" y="4437112"/>
                <a:ext cx="1078943" cy="1181745"/>
                <a:chOff x="3059832" y="4437112"/>
                <a:chExt cx="1078943" cy="1181745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2" name="TextBox 21"/>
                    <p:cNvSpPr txBox="1"/>
                    <p:nvPr/>
                  </p:nvSpPr>
                  <p:spPr>
                    <a:xfrm>
                      <a:off x="3755337" y="5157192"/>
                      <a:ext cx="383438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̂"/>
                                <m:ctrlPr>
                                  <a:rPr lang="el-GR" sz="2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𝒊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2" name="TextBox 2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755337" y="5157192"/>
                      <a:ext cx="383438" cy="461665"/>
                    </a:xfrm>
                    <a:prstGeom prst="rect">
                      <a:avLst/>
                    </a:prstGeom>
                    <a:blipFill rotWithShape="1">
                      <a:blip r:embed="rId2"/>
                      <a:stretch>
                        <a:fillRect t="-1316" r="-3492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3" name="TextBox 22"/>
                    <p:cNvSpPr txBox="1"/>
                    <p:nvPr/>
                  </p:nvSpPr>
                  <p:spPr>
                    <a:xfrm>
                      <a:off x="3059832" y="4437112"/>
                      <a:ext cx="389850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̂"/>
                                <m:ctrlPr>
                                  <a:rPr lang="el-GR" sz="2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𝒋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3" name="TextBox 2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059832" y="4437112"/>
                      <a:ext cx="389850" cy="461665"/>
                    </a:xfrm>
                    <a:prstGeom prst="rect">
                      <a:avLst/>
                    </a:prstGeom>
                    <a:blipFill rotWithShape="1">
                      <a:blip r:embed="rId3"/>
                      <a:stretch>
                        <a:fillRect l="-3125" t="-1316" r="-35938" b="-11842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Ορθογώνιο 23"/>
                <p:cNvSpPr/>
                <p:nvPr/>
              </p:nvSpPr>
              <p:spPr>
                <a:xfrm>
                  <a:off x="8630516" y="3964994"/>
                  <a:ext cx="405980" cy="4001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4" name="Ορθογώνιο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30516" y="3964994"/>
                  <a:ext cx="405980" cy="400110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l="-7576" b="-303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5842205" y="3460938"/>
                  <a:ext cx="189814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42205" y="3460938"/>
                  <a:ext cx="1898147" cy="400110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t="-4615" r="-11859" b="-1230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sz="3200" b="1" kern="0" dirty="0"/>
              <a:t>ΤΡΟΧΙΑ ΚΙΝΗΤΟΥ</a:t>
            </a:r>
          </a:p>
        </p:txBody>
      </p:sp>
      <p:sp>
        <p:nvSpPr>
          <p:cNvPr id="17" name="Oval 4"/>
          <p:cNvSpPr>
            <a:spLocks noChangeArrowheads="1"/>
          </p:cNvSpPr>
          <p:nvPr/>
        </p:nvSpPr>
        <p:spPr bwMode="auto">
          <a:xfrm>
            <a:off x="3778250" y="5105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rgbClr val="CC66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3778250" y="5257800"/>
            <a:ext cx="228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solidFill>
                  <a:srgbClr val="CC6600"/>
                </a:solidFill>
              </a:rPr>
              <a:t>O</a:t>
            </a:r>
            <a:endParaRPr lang="el-GR" altLang="el-GR" sz="2400">
              <a:solidFill>
                <a:srgbClr val="CC6600"/>
              </a:solidFill>
            </a:endParaRPr>
          </a:p>
        </p:txBody>
      </p:sp>
      <p:sp>
        <p:nvSpPr>
          <p:cNvPr id="48" name="Line 49"/>
          <p:cNvSpPr>
            <a:spLocks noChangeShapeType="1"/>
          </p:cNvSpPr>
          <p:nvPr/>
        </p:nvSpPr>
        <p:spPr bwMode="auto">
          <a:xfrm>
            <a:off x="3854450" y="5181600"/>
            <a:ext cx="685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49" name="Line 52"/>
          <p:cNvSpPr>
            <a:spLocks noChangeShapeType="1"/>
          </p:cNvSpPr>
          <p:nvPr/>
        </p:nvSpPr>
        <p:spPr bwMode="auto">
          <a:xfrm rot="16200000">
            <a:off x="3511550" y="4838700"/>
            <a:ext cx="685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pSp>
        <p:nvGrpSpPr>
          <p:cNvPr id="53" name="Ομάδα 52"/>
          <p:cNvGrpSpPr/>
          <p:nvPr/>
        </p:nvGrpSpPr>
        <p:grpSpPr>
          <a:xfrm>
            <a:off x="2411760" y="685800"/>
            <a:ext cx="6624290" cy="5774620"/>
            <a:chOff x="2411760" y="685800"/>
            <a:chExt cx="6624290" cy="5774620"/>
          </a:xfrm>
        </p:grpSpPr>
        <p:sp>
          <p:nvSpPr>
            <p:cNvPr id="19" name="Text Box 6"/>
            <p:cNvSpPr txBox="1">
              <a:spLocks noChangeArrowheads="1"/>
            </p:cNvSpPr>
            <p:nvPr/>
          </p:nvSpPr>
          <p:spPr bwMode="auto">
            <a:xfrm>
              <a:off x="2555776" y="5629423"/>
              <a:ext cx="2592288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1800" dirty="0">
                  <a:solidFill>
                    <a:srgbClr val="CC6600"/>
                  </a:solidFill>
                </a:rPr>
                <a:t>Η αρχή ενός ορθογωνίου </a:t>
              </a:r>
              <a:r>
                <a:rPr lang="en-US" altLang="el-GR" sz="1800" i="1" dirty="0" err="1">
                  <a:solidFill>
                    <a:srgbClr val="CC6600"/>
                  </a:solidFill>
                </a:rPr>
                <a:t>xy</a:t>
              </a:r>
              <a:r>
                <a:rPr lang="en-US" altLang="el-GR" sz="1800" i="1" dirty="0">
                  <a:solidFill>
                    <a:srgbClr val="CC6600"/>
                  </a:solidFill>
                </a:rPr>
                <a:t>–</a:t>
              </a:r>
              <a:r>
                <a:rPr lang="el-GR" altLang="el-GR" sz="1800" dirty="0">
                  <a:solidFill>
                    <a:srgbClr val="CC6600"/>
                  </a:solidFill>
                </a:rPr>
                <a:t>συστήματος συντεταγμένων</a:t>
              </a:r>
            </a:p>
          </p:txBody>
        </p:sp>
        <p:sp>
          <p:nvSpPr>
            <p:cNvPr id="44" name="Line 45"/>
            <p:cNvSpPr>
              <a:spLocks noChangeShapeType="1"/>
            </p:cNvSpPr>
            <p:nvPr/>
          </p:nvSpPr>
          <p:spPr bwMode="auto">
            <a:xfrm>
              <a:off x="3854450" y="685800"/>
              <a:ext cx="0" cy="5486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5" name="Line 46"/>
            <p:cNvSpPr>
              <a:spLocks noChangeShapeType="1"/>
            </p:cNvSpPr>
            <p:nvPr/>
          </p:nvSpPr>
          <p:spPr bwMode="auto">
            <a:xfrm>
              <a:off x="2411760" y="5181600"/>
              <a:ext cx="6552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6" name="Text Box 47"/>
            <p:cNvSpPr txBox="1">
              <a:spLocks noChangeArrowheads="1"/>
            </p:cNvSpPr>
            <p:nvPr/>
          </p:nvSpPr>
          <p:spPr bwMode="auto">
            <a:xfrm>
              <a:off x="8655050" y="5181600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400" i="1"/>
                <a:t>x</a:t>
              </a:r>
              <a:endParaRPr lang="el-GR" altLang="el-GR" sz="2400" i="1"/>
            </a:p>
          </p:txBody>
        </p:sp>
        <p:sp>
          <p:nvSpPr>
            <p:cNvPr id="47" name="Text Box 48"/>
            <p:cNvSpPr txBox="1">
              <a:spLocks noChangeArrowheads="1"/>
            </p:cNvSpPr>
            <p:nvPr/>
          </p:nvSpPr>
          <p:spPr bwMode="auto">
            <a:xfrm>
              <a:off x="3473450" y="685800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400" i="1"/>
                <a:t>y</a:t>
              </a:r>
              <a:endParaRPr lang="el-GR" altLang="el-GR" sz="2400" i="1"/>
            </a:p>
          </p:txBody>
        </p:sp>
        <p:grpSp>
          <p:nvGrpSpPr>
            <p:cNvPr id="52" name="Ομάδα 51"/>
            <p:cNvGrpSpPr/>
            <p:nvPr/>
          </p:nvGrpSpPr>
          <p:grpSpPr>
            <a:xfrm>
              <a:off x="3583325" y="4437112"/>
              <a:ext cx="1078943" cy="1181745"/>
              <a:chOff x="3583325" y="4437112"/>
              <a:chExt cx="1078943" cy="118174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" name="TextBox 5"/>
                  <p:cNvSpPr txBox="1"/>
                  <p:nvPr/>
                </p:nvSpPr>
                <p:spPr>
                  <a:xfrm>
                    <a:off x="4278830" y="5157192"/>
                    <a:ext cx="383438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" name="TextBox 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78830" y="5157192"/>
                    <a:ext cx="383438" cy="461665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l="-9524" t="-17105" r="-2063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" name="TextBox 6"/>
                  <p:cNvSpPr txBox="1"/>
                  <p:nvPr/>
                </p:nvSpPr>
                <p:spPr>
                  <a:xfrm>
                    <a:off x="3583325" y="4437112"/>
                    <a:ext cx="38985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" name="TextBox 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83325" y="4437112"/>
                    <a:ext cx="389850" cy="46166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l="-9375" t="-17105" r="-20313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2" name="Ομάδα 11"/>
          <p:cNvGrpSpPr/>
          <p:nvPr/>
        </p:nvGrpSpPr>
        <p:grpSpPr>
          <a:xfrm>
            <a:off x="35496" y="1196752"/>
            <a:ext cx="8009954" cy="2124298"/>
            <a:chOff x="35496" y="1196752"/>
            <a:chExt cx="8009954" cy="2124298"/>
          </a:xfrm>
        </p:grpSpPr>
        <p:sp>
          <p:nvSpPr>
            <p:cNvPr id="3" name="Freeform 3"/>
            <p:cNvSpPr>
              <a:spLocks/>
            </p:cNvSpPr>
            <p:nvPr/>
          </p:nvSpPr>
          <p:spPr bwMode="auto">
            <a:xfrm>
              <a:off x="3016250" y="1447800"/>
              <a:ext cx="5029200" cy="1873250"/>
            </a:xfrm>
            <a:custGeom>
              <a:avLst/>
              <a:gdLst>
                <a:gd name="T0" fmla="*/ 0 w 3168"/>
                <a:gd name="T1" fmla="*/ 2147483647 h 1180"/>
                <a:gd name="T2" fmla="*/ 2147483647 w 3168"/>
                <a:gd name="T3" fmla="*/ 2147483647 h 1180"/>
                <a:gd name="T4" fmla="*/ 2147483647 w 3168"/>
                <a:gd name="T5" fmla="*/ 2147483647 h 1180"/>
                <a:gd name="T6" fmla="*/ 2147483647 w 3168"/>
                <a:gd name="T7" fmla="*/ 2147483647 h 1180"/>
                <a:gd name="T8" fmla="*/ 2147483647 w 3168"/>
                <a:gd name="T9" fmla="*/ 2147483647 h 1180"/>
                <a:gd name="T10" fmla="*/ 2147483647 w 3168"/>
                <a:gd name="T11" fmla="*/ 2147483647 h 1180"/>
                <a:gd name="T12" fmla="*/ 2147483647 w 3168"/>
                <a:gd name="T13" fmla="*/ 2147483647 h 1180"/>
                <a:gd name="T14" fmla="*/ 2147483647 w 3168"/>
                <a:gd name="T15" fmla="*/ 2147483647 h 1180"/>
                <a:gd name="T16" fmla="*/ 2147483647 w 3168"/>
                <a:gd name="T17" fmla="*/ 2147483647 h 1180"/>
                <a:gd name="T18" fmla="*/ 2147483647 w 3168"/>
                <a:gd name="T19" fmla="*/ 2147483647 h 1180"/>
                <a:gd name="T20" fmla="*/ 2147483647 w 3168"/>
                <a:gd name="T21" fmla="*/ 2147483647 h 1180"/>
                <a:gd name="T22" fmla="*/ 2147483647 w 3168"/>
                <a:gd name="T23" fmla="*/ 2147483647 h 118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168"/>
                <a:gd name="T37" fmla="*/ 0 h 1180"/>
                <a:gd name="T38" fmla="*/ 3168 w 3168"/>
                <a:gd name="T39" fmla="*/ 1180 h 118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168" h="1180">
                  <a:moveTo>
                    <a:pt x="0" y="1004"/>
                  </a:moveTo>
                  <a:cubicBezTo>
                    <a:pt x="30" y="1025"/>
                    <a:pt x="118" y="1103"/>
                    <a:pt x="181" y="1129"/>
                  </a:cubicBezTo>
                  <a:cubicBezTo>
                    <a:pt x="244" y="1155"/>
                    <a:pt x="289" y="1180"/>
                    <a:pt x="379" y="1162"/>
                  </a:cubicBezTo>
                  <a:cubicBezTo>
                    <a:pt x="469" y="1144"/>
                    <a:pt x="576" y="1136"/>
                    <a:pt x="724" y="1022"/>
                  </a:cubicBezTo>
                  <a:cubicBezTo>
                    <a:pt x="872" y="908"/>
                    <a:pt x="1145" y="601"/>
                    <a:pt x="1267" y="479"/>
                  </a:cubicBezTo>
                  <a:cubicBezTo>
                    <a:pt x="1389" y="357"/>
                    <a:pt x="1367" y="359"/>
                    <a:pt x="1456" y="289"/>
                  </a:cubicBezTo>
                  <a:cubicBezTo>
                    <a:pt x="1545" y="219"/>
                    <a:pt x="1683" y="107"/>
                    <a:pt x="1802" y="59"/>
                  </a:cubicBezTo>
                  <a:cubicBezTo>
                    <a:pt x="1921" y="11"/>
                    <a:pt x="2075" y="2"/>
                    <a:pt x="2172" y="1"/>
                  </a:cubicBezTo>
                  <a:cubicBezTo>
                    <a:pt x="2269" y="0"/>
                    <a:pt x="2306" y="17"/>
                    <a:pt x="2386" y="51"/>
                  </a:cubicBezTo>
                  <a:cubicBezTo>
                    <a:pt x="2466" y="85"/>
                    <a:pt x="2570" y="145"/>
                    <a:pt x="2650" y="207"/>
                  </a:cubicBezTo>
                  <a:cubicBezTo>
                    <a:pt x="2730" y="269"/>
                    <a:pt x="2778" y="312"/>
                    <a:pt x="2864" y="421"/>
                  </a:cubicBezTo>
                  <a:cubicBezTo>
                    <a:pt x="2950" y="530"/>
                    <a:pt x="3105" y="769"/>
                    <a:pt x="3168" y="860"/>
                  </a:cubicBezTo>
                </a:path>
              </a:pathLst>
            </a:custGeom>
            <a:noFill/>
            <a:ln w="38100" cmpd="sng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496" y="1196752"/>
              <a:ext cx="351415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l-GR" sz="1600" dirty="0"/>
                <a:t>Τροχιά ενός κινητού είναι η γραμμή που ενώνει τα σημεία από τα οποία περνά το κινητό</a:t>
              </a:r>
            </a:p>
          </p:txBody>
        </p:sp>
      </p:grpSp>
      <p:grpSp>
        <p:nvGrpSpPr>
          <p:cNvPr id="11" name="Ομάδα 10"/>
          <p:cNvGrpSpPr/>
          <p:nvPr/>
        </p:nvGrpSpPr>
        <p:grpSpPr>
          <a:xfrm>
            <a:off x="35496" y="1371600"/>
            <a:ext cx="7933754" cy="2084695"/>
            <a:chOff x="35496" y="1371600"/>
            <a:chExt cx="7933754" cy="2084695"/>
          </a:xfrm>
        </p:grpSpPr>
        <p:grpSp>
          <p:nvGrpSpPr>
            <p:cNvPr id="54" name="Ομάδα 53"/>
            <p:cNvGrpSpPr/>
            <p:nvPr/>
          </p:nvGrpSpPr>
          <p:grpSpPr>
            <a:xfrm>
              <a:off x="3016250" y="1371600"/>
              <a:ext cx="4953000" cy="1981200"/>
              <a:chOff x="3016250" y="1371600"/>
              <a:chExt cx="4953000" cy="1981200"/>
            </a:xfrm>
          </p:grpSpPr>
          <p:sp>
            <p:nvSpPr>
              <p:cNvPr id="20" name="Oval 8"/>
              <p:cNvSpPr>
                <a:spLocks noChangeArrowheads="1"/>
              </p:cNvSpPr>
              <p:nvPr/>
            </p:nvSpPr>
            <p:spPr bwMode="auto">
              <a:xfrm>
                <a:off x="3016250" y="30480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24" name="Oval 13"/>
              <p:cNvSpPr>
                <a:spLocks noChangeArrowheads="1"/>
              </p:cNvSpPr>
              <p:nvPr/>
            </p:nvSpPr>
            <p:spPr bwMode="auto">
              <a:xfrm>
                <a:off x="3549650" y="32004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27" name="Oval 17"/>
              <p:cNvSpPr>
                <a:spLocks noChangeArrowheads="1"/>
              </p:cNvSpPr>
              <p:nvPr/>
            </p:nvSpPr>
            <p:spPr bwMode="auto">
              <a:xfrm>
                <a:off x="4159250" y="28956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30" name="Oval 22"/>
              <p:cNvSpPr>
                <a:spLocks noChangeArrowheads="1"/>
              </p:cNvSpPr>
              <p:nvPr/>
            </p:nvSpPr>
            <p:spPr bwMode="auto">
              <a:xfrm>
                <a:off x="4845050" y="22098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33" name="Oval 26"/>
              <p:cNvSpPr>
                <a:spLocks noChangeArrowheads="1"/>
              </p:cNvSpPr>
              <p:nvPr/>
            </p:nvSpPr>
            <p:spPr bwMode="auto">
              <a:xfrm>
                <a:off x="5454650" y="16764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36" name="Oval 31"/>
              <p:cNvSpPr>
                <a:spLocks noChangeArrowheads="1"/>
              </p:cNvSpPr>
              <p:nvPr/>
            </p:nvSpPr>
            <p:spPr bwMode="auto">
              <a:xfrm>
                <a:off x="6369050" y="13716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39" name="Oval 38"/>
              <p:cNvSpPr>
                <a:spLocks noChangeArrowheads="1"/>
              </p:cNvSpPr>
              <p:nvPr/>
            </p:nvSpPr>
            <p:spPr bwMode="auto">
              <a:xfrm>
                <a:off x="7131050" y="16764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42" name="Oval 42"/>
              <p:cNvSpPr>
                <a:spLocks noChangeArrowheads="1"/>
              </p:cNvSpPr>
              <p:nvPr/>
            </p:nvSpPr>
            <p:spPr bwMode="auto">
              <a:xfrm>
                <a:off x="7816850" y="25146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35496" y="2132856"/>
              <a:ext cx="280831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l-GR" sz="1600" dirty="0"/>
                <a:t>Για τη μελέτη της κίνησης του κινητού θεωρούμε διακριτά σημεία πάνω στην τροχιά ανά τακτά χρονικά διαστήματα Δ</a:t>
              </a:r>
              <a:r>
                <a:rPr lang="en-US" sz="1600" dirty="0"/>
                <a:t>t</a:t>
              </a:r>
              <a:endParaRPr lang="el-GR" sz="1600" dirty="0"/>
            </a:p>
          </p:txBody>
        </p:sp>
      </p:grpSp>
      <p:grpSp>
        <p:nvGrpSpPr>
          <p:cNvPr id="10" name="Ομάδα 9"/>
          <p:cNvGrpSpPr/>
          <p:nvPr/>
        </p:nvGrpSpPr>
        <p:grpSpPr>
          <a:xfrm>
            <a:off x="35496" y="1447800"/>
            <a:ext cx="7867533" cy="3182690"/>
            <a:chOff x="35496" y="1447800"/>
            <a:chExt cx="7867533" cy="3182690"/>
          </a:xfrm>
        </p:grpSpPr>
        <p:sp>
          <p:nvSpPr>
            <p:cNvPr id="50" name="Ελεύθερη σχεδίαση 49"/>
            <p:cNvSpPr/>
            <p:nvPr/>
          </p:nvSpPr>
          <p:spPr bwMode="auto">
            <a:xfrm>
              <a:off x="3113315" y="1447800"/>
              <a:ext cx="4789714" cy="1861457"/>
            </a:xfrm>
            <a:custGeom>
              <a:avLst/>
              <a:gdLst>
                <a:gd name="connsiteX0" fmla="*/ 0 w 4822372"/>
                <a:gd name="connsiteY0" fmla="*/ 1698171 h 1861457"/>
                <a:gd name="connsiteX1" fmla="*/ 555172 w 4822372"/>
                <a:gd name="connsiteY1" fmla="*/ 1861457 h 1861457"/>
                <a:gd name="connsiteX2" fmla="*/ 1164772 w 4822372"/>
                <a:gd name="connsiteY2" fmla="*/ 1534886 h 1861457"/>
                <a:gd name="connsiteX3" fmla="*/ 1850572 w 4822372"/>
                <a:gd name="connsiteY3" fmla="*/ 849086 h 1861457"/>
                <a:gd name="connsiteX4" fmla="*/ 2471057 w 4822372"/>
                <a:gd name="connsiteY4" fmla="*/ 304800 h 1861457"/>
                <a:gd name="connsiteX5" fmla="*/ 3374572 w 4822372"/>
                <a:gd name="connsiteY5" fmla="*/ 0 h 1861457"/>
                <a:gd name="connsiteX6" fmla="*/ 4125686 w 4822372"/>
                <a:gd name="connsiteY6" fmla="*/ 337457 h 1861457"/>
                <a:gd name="connsiteX7" fmla="*/ 4822372 w 4822372"/>
                <a:gd name="connsiteY7" fmla="*/ 1164771 h 1861457"/>
                <a:gd name="connsiteX8" fmla="*/ 4822372 w 4822372"/>
                <a:gd name="connsiteY8" fmla="*/ 1164771 h 1861457"/>
                <a:gd name="connsiteX9" fmla="*/ 4822372 w 4822372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32114 w 4789714"/>
                <a:gd name="connsiteY2" fmla="*/ 1534886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093028 w 4789714"/>
                <a:gd name="connsiteY6" fmla="*/ 337457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42999 w 4789714"/>
                <a:gd name="connsiteY2" fmla="*/ 1567543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093028 w 4789714"/>
                <a:gd name="connsiteY6" fmla="*/ 337457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42999 w 4789714"/>
                <a:gd name="connsiteY2" fmla="*/ 1567543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103914 w 4789714"/>
                <a:gd name="connsiteY6" fmla="*/ 293914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89714" h="1861457">
                  <a:moveTo>
                    <a:pt x="0" y="1687285"/>
                  </a:moveTo>
                  <a:lnTo>
                    <a:pt x="522514" y="1861457"/>
                  </a:lnTo>
                  <a:lnTo>
                    <a:pt x="1142999" y="1567543"/>
                  </a:lnTo>
                  <a:lnTo>
                    <a:pt x="1817914" y="849086"/>
                  </a:lnTo>
                  <a:lnTo>
                    <a:pt x="2438399" y="304800"/>
                  </a:lnTo>
                  <a:lnTo>
                    <a:pt x="3341914" y="0"/>
                  </a:lnTo>
                  <a:lnTo>
                    <a:pt x="4103914" y="293914"/>
                  </a:lnTo>
                  <a:lnTo>
                    <a:pt x="4789714" y="1164771"/>
                  </a:lnTo>
                  <a:lnTo>
                    <a:pt x="4789714" y="1164771"/>
                  </a:lnTo>
                  <a:lnTo>
                    <a:pt x="4789714" y="1164771"/>
                  </a:lnTo>
                </a:path>
              </a:pathLst>
            </a:cu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5496" y="3553272"/>
              <a:ext cx="2808312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l-GR" sz="1600" dirty="0"/>
                <a:t>Η τεθλασμένη γραμμή που συνδέει τα σημεία αυτά προσεγγίζει τη γραμμή της τροχιάς αν Δ</a:t>
              </a:r>
              <a:r>
                <a:rPr lang="en-US" sz="1600" dirty="0"/>
                <a:t>t</a:t>
              </a:r>
              <a:r>
                <a:rPr lang="el-GR" sz="1600" dirty="0"/>
                <a:t> </a:t>
              </a:r>
              <a:r>
                <a:rPr lang="el-GR" sz="1600" dirty="0">
                  <a:latin typeface="Cambria Math"/>
                  <a:ea typeface="Cambria Math"/>
                </a:rPr>
                <a:t>→ 0 </a:t>
              </a:r>
              <a:r>
                <a:rPr lang="en-US" sz="1600" dirty="0">
                  <a:latin typeface="Cambria Math"/>
                  <a:ea typeface="Cambria Math"/>
                </a:rPr>
                <a:t>s</a:t>
              </a:r>
              <a:endParaRPr lang="el-GR" sz="1600" dirty="0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5607050" y="5633591"/>
            <a:ext cx="342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1600" dirty="0"/>
              <a:t>Σε κάθε τμήμα της τεθλασμένης γραμμής το κινητό εκτελεί ευθύγραμμη κίνηση</a:t>
            </a:r>
          </a:p>
        </p:txBody>
      </p:sp>
    </p:spTree>
    <p:extLst>
      <p:ext uri="{BB962C8B-B14F-4D97-AF65-F5344CB8AC3E}">
        <p14:creationId xmlns:p14="http://schemas.microsoft.com/office/powerpoint/2010/main" val="199088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 ΔΙΑΝΥΣΜΑ ΘΕΣΗΣ</a:t>
            </a:r>
          </a:p>
        </p:txBody>
      </p:sp>
      <p:grpSp>
        <p:nvGrpSpPr>
          <p:cNvPr id="9" name="Ομάδα 8"/>
          <p:cNvGrpSpPr/>
          <p:nvPr/>
        </p:nvGrpSpPr>
        <p:grpSpPr>
          <a:xfrm>
            <a:off x="2330450" y="2590800"/>
            <a:ext cx="2771546" cy="2859999"/>
            <a:chOff x="2330450" y="2590800"/>
            <a:chExt cx="2771546" cy="2859999"/>
          </a:xfrm>
        </p:grpSpPr>
        <p:grpSp>
          <p:nvGrpSpPr>
            <p:cNvPr id="6" name="Ομάδα 5"/>
            <p:cNvGrpSpPr/>
            <p:nvPr/>
          </p:nvGrpSpPr>
          <p:grpSpPr>
            <a:xfrm>
              <a:off x="3092449" y="3124200"/>
              <a:ext cx="2009547" cy="2057400"/>
              <a:chOff x="3092449" y="3124200"/>
              <a:chExt cx="2009547" cy="2057400"/>
            </a:xfrm>
          </p:grpSpPr>
          <p:sp>
            <p:nvSpPr>
              <p:cNvPr id="4115" name="Line 11"/>
              <p:cNvSpPr>
                <a:spLocks noChangeShapeType="1"/>
              </p:cNvSpPr>
              <p:nvPr/>
            </p:nvSpPr>
            <p:spPr bwMode="auto">
              <a:xfrm flipH="1" flipV="1">
                <a:off x="3092449" y="3124200"/>
                <a:ext cx="762000" cy="2057400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3203848" y="3244914"/>
                    <a:ext cx="1898148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acc>
                            <m:accPr>
                              <m:chr m:val="⃗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acc>
                            <m:accPr>
                              <m:chr m:val="⃗"/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4" name="TextBox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03848" y="3244914"/>
                    <a:ext cx="1898148" cy="400110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t="-16667" r="-14148" b="-10606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3" name="Ομάδα 12"/>
            <p:cNvGrpSpPr/>
            <p:nvPr/>
          </p:nvGrpSpPr>
          <p:grpSpPr>
            <a:xfrm>
              <a:off x="2330450" y="2590800"/>
              <a:ext cx="1573240" cy="2859999"/>
              <a:chOff x="2330450" y="2590800"/>
              <a:chExt cx="1573240" cy="2859999"/>
            </a:xfrm>
          </p:grpSpPr>
          <p:grpSp>
            <p:nvGrpSpPr>
              <p:cNvPr id="3" name="Group 50"/>
              <p:cNvGrpSpPr>
                <a:grpSpLocks/>
              </p:cNvGrpSpPr>
              <p:nvPr/>
            </p:nvGrpSpPr>
            <p:grpSpPr bwMode="auto">
              <a:xfrm>
                <a:off x="2330450" y="2590800"/>
                <a:ext cx="914400" cy="609600"/>
                <a:chOff x="1152" y="1632"/>
                <a:chExt cx="576" cy="384"/>
              </a:xfrm>
            </p:grpSpPr>
            <p:sp>
              <p:nvSpPr>
                <p:cNvPr id="4113" name="Oval 10"/>
                <p:cNvSpPr>
                  <a:spLocks noChangeArrowheads="1"/>
                </p:cNvSpPr>
                <p:nvPr/>
              </p:nvSpPr>
              <p:spPr bwMode="auto">
                <a:xfrm>
                  <a:off x="1584" y="1920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4114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152" y="1632"/>
                  <a:ext cx="576" cy="2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lnSpc>
                      <a:spcPct val="8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 dirty="0"/>
                    <a:t>t</a:t>
                  </a:r>
                  <a:r>
                    <a:rPr lang="en-US" altLang="el-GR" sz="1800" i="1" baseline="-25000" dirty="0"/>
                    <a:t>1</a:t>
                  </a:r>
                  <a:endParaRPr lang="en-US" altLang="el-GR" sz="1800" i="1" dirty="0"/>
                </a:p>
                <a:p>
                  <a:pPr algn="ctr" eaLnBrk="1" hangingPunct="1">
                    <a:lnSpc>
                      <a:spcPct val="8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 dirty="0"/>
                    <a:t>(x</a:t>
                  </a:r>
                  <a:r>
                    <a:rPr lang="en-US" altLang="el-GR" sz="1800" i="1" baseline="-25000" dirty="0"/>
                    <a:t>1</a:t>
                  </a:r>
                  <a:r>
                    <a:rPr lang="en-US" altLang="el-GR" sz="1800" i="1" dirty="0"/>
                    <a:t>,y</a:t>
                  </a:r>
                  <a:r>
                    <a:rPr lang="en-US" altLang="el-GR" sz="1800" i="1" baseline="-25000" dirty="0"/>
                    <a:t>1</a:t>
                  </a:r>
                  <a:r>
                    <a:rPr lang="en-US" altLang="el-GR" sz="1800" i="1" dirty="0"/>
                    <a:t>)</a:t>
                  </a:r>
                  <a:endParaRPr lang="el-GR" altLang="el-GR" sz="1800" i="1" dirty="0"/>
                </a:p>
              </p:txBody>
            </p:sp>
          </p:grpSp>
          <p:cxnSp>
            <p:nvCxnSpPr>
              <p:cNvPr id="10" name="Ευθεία γραμμή σύνδεσης 9"/>
              <p:cNvCxnSpPr/>
              <p:nvPr/>
            </p:nvCxnSpPr>
            <p:spPr bwMode="auto">
              <a:xfrm>
                <a:off x="3111690" y="3119196"/>
                <a:ext cx="792000" cy="0"/>
              </a:xfrm>
              <a:prstGeom prst="line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" name="Ευθεία γραμμή σύνδεσης 39"/>
              <p:cNvCxnSpPr/>
              <p:nvPr/>
            </p:nvCxnSpPr>
            <p:spPr bwMode="auto">
              <a:xfrm>
                <a:off x="3081604" y="3140968"/>
                <a:ext cx="0" cy="2116833"/>
              </a:xfrm>
              <a:prstGeom prst="line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3" name="Text Box 12"/>
              <p:cNvSpPr txBox="1">
                <a:spLocks noChangeArrowheads="1"/>
              </p:cNvSpPr>
              <p:nvPr/>
            </p:nvSpPr>
            <p:spPr bwMode="auto">
              <a:xfrm>
                <a:off x="3596578" y="2852936"/>
                <a:ext cx="288000" cy="221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y</a:t>
                </a:r>
                <a:r>
                  <a:rPr lang="en-US" altLang="el-GR" sz="1800" i="1" baseline="-25000" dirty="0"/>
                  <a:t>1</a:t>
                </a:r>
                <a:endParaRPr lang="el-GR" altLang="el-GR" sz="1800" i="1" dirty="0"/>
              </a:p>
            </p:txBody>
          </p:sp>
          <p:sp>
            <p:nvSpPr>
              <p:cNvPr id="44" name="Text Box 12"/>
              <p:cNvSpPr txBox="1">
                <a:spLocks noChangeArrowheads="1"/>
              </p:cNvSpPr>
              <p:nvPr/>
            </p:nvSpPr>
            <p:spPr bwMode="auto">
              <a:xfrm>
                <a:off x="2987856" y="5229200"/>
                <a:ext cx="288000" cy="221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x</a:t>
                </a:r>
                <a:r>
                  <a:rPr lang="en-US" altLang="el-GR" sz="1800" i="1" baseline="-25000" dirty="0"/>
                  <a:t>1</a:t>
                </a:r>
                <a:endParaRPr lang="el-GR" altLang="el-GR" sz="1800" i="1" dirty="0"/>
              </a:p>
            </p:txBody>
          </p:sp>
        </p:grpSp>
      </p:grpSp>
      <p:sp>
        <p:nvSpPr>
          <p:cNvPr id="39" name="TextBox 38"/>
          <p:cNvSpPr txBox="1"/>
          <p:nvPr/>
        </p:nvSpPr>
        <p:spPr>
          <a:xfrm>
            <a:off x="35496" y="1196752"/>
            <a:ext cx="35141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1600" dirty="0"/>
              <a:t>Σε κάθε σημείο της τροχιάς αντιστοιχεί και ένα διάνυσμα θέσης</a:t>
            </a:r>
          </a:p>
        </p:txBody>
      </p:sp>
      <p:grpSp>
        <p:nvGrpSpPr>
          <p:cNvPr id="2" name="Ομάδα 1"/>
          <p:cNvGrpSpPr/>
          <p:nvPr/>
        </p:nvGrpSpPr>
        <p:grpSpPr>
          <a:xfrm>
            <a:off x="2484438" y="685800"/>
            <a:ext cx="6551613" cy="5486401"/>
            <a:chOff x="2484438" y="685800"/>
            <a:chExt cx="6551613" cy="5486401"/>
          </a:xfrm>
        </p:grpSpPr>
        <p:grpSp>
          <p:nvGrpSpPr>
            <p:cNvPr id="8" name="Ομάδα 7"/>
            <p:cNvGrpSpPr/>
            <p:nvPr/>
          </p:nvGrpSpPr>
          <p:grpSpPr>
            <a:xfrm>
              <a:off x="2484438" y="685800"/>
              <a:ext cx="6551613" cy="5486401"/>
              <a:chOff x="2484438" y="685800"/>
              <a:chExt cx="6551613" cy="5486401"/>
            </a:xfrm>
          </p:grpSpPr>
          <p:grpSp>
            <p:nvGrpSpPr>
              <p:cNvPr id="7" name="Ομάδα 6"/>
              <p:cNvGrpSpPr/>
              <p:nvPr/>
            </p:nvGrpSpPr>
            <p:grpSpPr>
              <a:xfrm>
                <a:off x="2484438" y="685800"/>
                <a:ext cx="6551613" cy="5486401"/>
                <a:chOff x="2484438" y="685800"/>
                <a:chExt cx="6551613" cy="5486401"/>
              </a:xfrm>
            </p:grpSpPr>
            <p:grpSp>
              <p:nvGrpSpPr>
                <p:cNvPr id="5" name="Ομάδα 4"/>
                <p:cNvGrpSpPr/>
                <p:nvPr/>
              </p:nvGrpSpPr>
              <p:grpSpPr>
                <a:xfrm>
                  <a:off x="2484438" y="685800"/>
                  <a:ext cx="6551613" cy="5486401"/>
                  <a:chOff x="2484438" y="685800"/>
                  <a:chExt cx="6551613" cy="5486401"/>
                </a:xfrm>
              </p:grpSpPr>
              <p:grpSp>
                <p:nvGrpSpPr>
                  <p:cNvPr id="4101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2484438" y="685800"/>
                    <a:ext cx="6551613" cy="5486401"/>
                    <a:chOff x="1249" y="432"/>
                    <a:chExt cx="4127" cy="3456"/>
                  </a:xfrm>
                </p:grpSpPr>
                <p:sp>
                  <p:nvSpPr>
                    <p:cNvPr id="4102" name="Oval 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64" y="3216"/>
                      <a:ext cx="96" cy="96"/>
                    </a:xfrm>
                    <a:prstGeom prst="ellipse">
                      <a:avLst/>
                    </a:prstGeom>
                    <a:solidFill>
                      <a:srgbClr val="CC6600"/>
                    </a:solidFill>
                    <a:ln w="9525">
                      <a:solidFill>
                        <a:srgbClr val="CC66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endParaRPr lang="el-GR" altLang="el-GR" sz="2000">
                        <a:latin typeface="Arial" charset="0"/>
                      </a:endParaRPr>
                    </a:p>
                  </p:txBody>
                </p:sp>
                <p:sp>
                  <p:nvSpPr>
                    <p:cNvPr id="4103" name="Text Box 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64" y="3312"/>
                      <a:ext cx="144" cy="23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2400">
                          <a:solidFill>
                            <a:srgbClr val="CC6600"/>
                          </a:solidFill>
                        </a:rPr>
                        <a:t>O</a:t>
                      </a:r>
                      <a:endParaRPr lang="el-GR" altLang="el-GR" sz="2400">
                        <a:solidFill>
                          <a:srgbClr val="CC6600"/>
                        </a:solidFill>
                      </a:endParaRPr>
                    </a:p>
                  </p:txBody>
                </p:sp>
                <p:sp>
                  <p:nvSpPr>
                    <p:cNvPr id="4105" name="Line 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12" y="432"/>
                      <a:ext cx="0" cy="345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4106" name="Line 4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49" y="3264"/>
                      <a:ext cx="4127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4107" name="Text Box 4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136" y="3264"/>
                      <a:ext cx="240" cy="2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2400" i="1"/>
                        <a:t>x</a:t>
                      </a:r>
                      <a:endParaRPr lang="el-GR" altLang="el-GR" sz="2400" i="1"/>
                    </a:p>
                  </p:txBody>
                </p:sp>
                <p:sp>
                  <p:nvSpPr>
                    <p:cNvPr id="4108" name="Text Box 4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72" y="432"/>
                      <a:ext cx="240" cy="2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2400" i="1"/>
                        <a:t>y</a:t>
                      </a:r>
                      <a:endParaRPr lang="el-GR" altLang="el-GR" sz="2400" i="1"/>
                    </a:p>
                  </p:txBody>
                </p:sp>
                <p:sp>
                  <p:nvSpPr>
                    <p:cNvPr id="4109" name="Line 4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12" y="3264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4112" name="Line 49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1896" y="3048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" name="TextBox 3"/>
                      <p:cNvSpPr txBox="1"/>
                      <p:nvPr/>
                    </p:nvSpPr>
                    <p:spPr>
                      <a:xfrm>
                        <a:off x="4278830" y="5157192"/>
                        <a:ext cx="383438" cy="4616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l-GR" sz="24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𝒊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24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4" name="TextBox 3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278830" y="5157192"/>
                        <a:ext cx="383438" cy="461665"/>
                      </a:xfrm>
                      <a:prstGeom prst="rect">
                        <a:avLst/>
                      </a:prstGeom>
                      <a:blipFill rotWithShape="1">
                        <a:blip r:embed="rId3"/>
                        <a:stretch>
                          <a:fillRect t="-1316" r="-34921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2" name="TextBox 21"/>
                      <p:cNvSpPr txBox="1"/>
                      <p:nvPr/>
                    </p:nvSpPr>
                    <p:spPr>
                      <a:xfrm>
                        <a:off x="3583325" y="4437112"/>
                        <a:ext cx="389850" cy="4616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l-GR" sz="24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𝒋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24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22" name="TextBox 21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583325" y="4437112"/>
                        <a:ext cx="389850" cy="461665"/>
                      </a:xfrm>
                      <a:prstGeom prst="rect">
                        <a:avLst/>
                      </a:prstGeom>
                      <a:blipFill rotWithShape="1">
                        <a:blip r:embed="rId4"/>
                        <a:stretch>
                          <a:fillRect l="-4688" t="-1316" r="-34375" b="-11842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sp>
              <p:nvSpPr>
                <p:cNvPr id="26" name="Freeform 3"/>
                <p:cNvSpPr>
                  <a:spLocks/>
                </p:cNvSpPr>
                <p:nvPr/>
              </p:nvSpPr>
              <p:spPr bwMode="auto">
                <a:xfrm>
                  <a:off x="3016250" y="1447800"/>
                  <a:ext cx="5029200" cy="1873250"/>
                </a:xfrm>
                <a:custGeom>
                  <a:avLst/>
                  <a:gdLst>
                    <a:gd name="T0" fmla="*/ 0 w 3168"/>
                    <a:gd name="T1" fmla="*/ 2147483647 h 1180"/>
                    <a:gd name="T2" fmla="*/ 2147483647 w 3168"/>
                    <a:gd name="T3" fmla="*/ 2147483647 h 1180"/>
                    <a:gd name="T4" fmla="*/ 2147483647 w 3168"/>
                    <a:gd name="T5" fmla="*/ 2147483647 h 1180"/>
                    <a:gd name="T6" fmla="*/ 2147483647 w 3168"/>
                    <a:gd name="T7" fmla="*/ 2147483647 h 1180"/>
                    <a:gd name="T8" fmla="*/ 2147483647 w 3168"/>
                    <a:gd name="T9" fmla="*/ 2147483647 h 1180"/>
                    <a:gd name="T10" fmla="*/ 2147483647 w 3168"/>
                    <a:gd name="T11" fmla="*/ 2147483647 h 1180"/>
                    <a:gd name="T12" fmla="*/ 2147483647 w 3168"/>
                    <a:gd name="T13" fmla="*/ 2147483647 h 1180"/>
                    <a:gd name="T14" fmla="*/ 2147483647 w 3168"/>
                    <a:gd name="T15" fmla="*/ 2147483647 h 1180"/>
                    <a:gd name="T16" fmla="*/ 2147483647 w 3168"/>
                    <a:gd name="T17" fmla="*/ 2147483647 h 1180"/>
                    <a:gd name="T18" fmla="*/ 2147483647 w 3168"/>
                    <a:gd name="T19" fmla="*/ 2147483647 h 1180"/>
                    <a:gd name="T20" fmla="*/ 2147483647 w 3168"/>
                    <a:gd name="T21" fmla="*/ 2147483647 h 1180"/>
                    <a:gd name="T22" fmla="*/ 2147483647 w 3168"/>
                    <a:gd name="T23" fmla="*/ 2147483647 h 118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168"/>
                    <a:gd name="T37" fmla="*/ 0 h 1180"/>
                    <a:gd name="T38" fmla="*/ 3168 w 3168"/>
                    <a:gd name="T39" fmla="*/ 1180 h 118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168" h="1180">
                      <a:moveTo>
                        <a:pt x="0" y="1004"/>
                      </a:moveTo>
                      <a:cubicBezTo>
                        <a:pt x="30" y="1025"/>
                        <a:pt x="118" y="1103"/>
                        <a:pt x="181" y="1129"/>
                      </a:cubicBezTo>
                      <a:cubicBezTo>
                        <a:pt x="244" y="1155"/>
                        <a:pt x="289" y="1180"/>
                        <a:pt x="379" y="1162"/>
                      </a:cubicBezTo>
                      <a:cubicBezTo>
                        <a:pt x="469" y="1144"/>
                        <a:pt x="576" y="1136"/>
                        <a:pt x="724" y="1022"/>
                      </a:cubicBezTo>
                      <a:cubicBezTo>
                        <a:pt x="872" y="908"/>
                        <a:pt x="1145" y="601"/>
                        <a:pt x="1267" y="479"/>
                      </a:cubicBezTo>
                      <a:cubicBezTo>
                        <a:pt x="1389" y="357"/>
                        <a:pt x="1367" y="359"/>
                        <a:pt x="1456" y="289"/>
                      </a:cubicBezTo>
                      <a:cubicBezTo>
                        <a:pt x="1545" y="219"/>
                        <a:pt x="1683" y="107"/>
                        <a:pt x="1802" y="59"/>
                      </a:cubicBezTo>
                      <a:cubicBezTo>
                        <a:pt x="1921" y="11"/>
                        <a:pt x="2075" y="2"/>
                        <a:pt x="2172" y="1"/>
                      </a:cubicBezTo>
                      <a:cubicBezTo>
                        <a:pt x="2269" y="0"/>
                        <a:pt x="2306" y="17"/>
                        <a:pt x="2386" y="51"/>
                      </a:cubicBezTo>
                      <a:cubicBezTo>
                        <a:pt x="2466" y="85"/>
                        <a:pt x="2570" y="145"/>
                        <a:pt x="2650" y="207"/>
                      </a:cubicBezTo>
                      <a:cubicBezTo>
                        <a:pt x="2730" y="269"/>
                        <a:pt x="2778" y="312"/>
                        <a:pt x="2864" y="421"/>
                      </a:cubicBezTo>
                      <a:cubicBezTo>
                        <a:pt x="2950" y="530"/>
                        <a:pt x="3105" y="769"/>
                        <a:pt x="3168" y="860"/>
                      </a:cubicBezTo>
                    </a:path>
                  </a:pathLst>
                </a:custGeom>
                <a:noFill/>
                <a:ln w="38100" cmpd="sng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28" name="Ομάδα 27"/>
              <p:cNvGrpSpPr/>
              <p:nvPr/>
            </p:nvGrpSpPr>
            <p:grpSpPr>
              <a:xfrm>
                <a:off x="3016250" y="1371600"/>
                <a:ext cx="4953000" cy="1981200"/>
                <a:chOff x="3016250" y="1371600"/>
                <a:chExt cx="4953000" cy="1981200"/>
              </a:xfrm>
            </p:grpSpPr>
            <p:sp>
              <p:nvSpPr>
                <p:cNvPr id="29" name="Oval 8"/>
                <p:cNvSpPr>
                  <a:spLocks noChangeArrowheads="1"/>
                </p:cNvSpPr>
                <p:nvPr/>
              </p:nvSpPr>
              <p:spPr bwMode="auto">
                <a:xfrm>
                  <a:off x="3016250" y="30480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0" name="Oval 13"/>
                <p:cNvSpPr>
                  <a:spLocks noChangeArrowheads="1"/>
                </p:cNvSpPr>
                <p:nvPr/>
              </p:nvSpPr>
              <p:spPr bwMode="auto">
                <a:xfrm>
                  <a:off x="3549650" y="3200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1" name="Oval 17"/>
                <p:cNvSpPr>
                  <a:spLocks noChangeArrowheads="1"/>
                </p:cNvSpPr>
                <p:nvPr/>
              </p:nvSpPr>
              <p:spPr bwMode="auto">
                <a:xfrm>
                  <a:off x="4159250" y="2895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2" name="Oval 22"/>
                <p:cNvSpPr>
                  <a:spLocks noChangeArrowheads="1"/>
                </p:cNvSpPr>
                <p:nvPr/>
              </p:nvSpPr>
              <p:spPr bwMode="auto">
                <a:xfrm>
                  <a:off x="4845050" y="22098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3" name="Oval 26"/>
                <p:cNvSpPr>
                  <a:spLocks noChangeArrowheads="1"/>
                </p:cNvSpPr>
                <p:nvPr/>
              </p:nvSpPr>
              <p:spPr bwMode="auto">
                <a:xfrm>
                  <a:off x="5454650" y="1676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4" name="Oval 31"/>
                <p:cNvSpPr>
                  <a:spLocks noChangeArrowheads="1"/>
                </p:cNvSpPr>
                <p:nvPr/>
              </p:nvSpPr>
              <p:spPr bwMode="auto">
                <a:xfrm>
                  <a:off x="6369050" y="1371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5" name="Oval 38"/>
                <p:cNvSpPr>
                  <a:spLocks noChangeArrowheads="1"/>
                </p:cNvSpPr>
                <p:nvPr/>
              </p:nvSpPr>
              <p:spPr bwMode="auto">
                <a:xfrm>
                  <a:off x="7131050" y="1676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6" name="Oval 42"/>
                <p:cNvSpPr>
                  <a:spLocks noChangeArrowheads="1"/>
                </p:cNvSpPr>
                <p:nvPr/>
              </p:nvSpPr>
              <p:spPr bwMode="auto">
                <a:xfrm>
                  <a:off x="7816850" y="2514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</p:grpSp>
        </p:grpSp>
        <p:sp>
          <p:nvSpPr>
            <p:cNvPr id="42" name="Ελεύθερη σχεδίαση 41"/>
            <p:cNvSpPr/>
            <p:nvPr/>
          </p:nvSpPr>
          <p:spPr bwMode="auto">
            <a:xfrm>
              <a:off x="3113315" y="1447800"/>
              <a:ext cx="4789714" cy="1861457"/>
            </a:xfrm>
            <a:custGeom>
              <a:avLst/>
              <a:gdLst>
                <a:gd name="connsiteX0" fmla="*/ 0 w 4822372"/>
                <a:gd name="connsiteY0" fmla="*/ 1698171 h 1861457"/>
                <a:gd name="connsiteX1" fmla="*/ 555172 w 4822372"/>
                <a:gd name="connsiteY1" fmla="*/ 1861457 h 1861457"/>
                <a:gd name="connsiteX2" fmla="*/ 1164772 w 4822372"/>
                <a:gd name="connsiteY2" fmla="*/ 1534886 h 1861457"/>
                <a:gd name="connsiteX3" fmla="*/ 1850572 w 4822372"/>
                <a:gd name="connsiteY3" fmla="*/ 849086 h 1861457"/>
                <a:gd name="connsiteX4" fmla="*/ 2471057 w 4822372"/>
                <a:gd name="connsiteY4" fmla="*/ 304800 h 1861457"/>
                <a:gd name="connsiteX5" fmla="*/ 3374572 w 4822372"/>
                <a:gd name="connsiteY5" fmla="*/ 0 h 1861457"/>
                <a:gd name="connsiteX6" fmla="*/ 4125686 w 4822372"/>
                <a:gd name="connsiteY6" fmla="*/ 337457 h 1861457"/>
                <a:gd name="connsiteX7" fmla="*/ 4822372 w 4822372"/>
                <a:gd name="connsiteY7" fmla="*/ 1164771 h 1861457"/>
                <a:gd name="connsiteX8" fmla="*/ 4822372 w 4822372"/>
                <a:gd name="connsiteY8" fmla="*/ 1164771 h 1861457"/>
                <a:gd name="connsiteX9" fmla="*/ 4822372 w 4822372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32114 w 4789714"/>
                <a:gd name="connsiteY2" fmla="*/ 1534886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093028 w 4789714"/>
                <a:gd name="connsiteY6" fmla="*/ 337457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42999 w 4789714"/>
                <a:gd name="connsiteY2" fmla="*/ 1567543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093028 w 4789714"/>
                <a:gd name="connsiteY6" fmla="*/ 337457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42999 w 4789714"/>
                <a:gd name="connsiteY2" fmla="*/ 1567543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103914 w 4789714"/>
                <a:gd name="connsiteY6" fmla="*/ 293914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89714" h="1861457">
                  <a:moveTo>
                    <a:pt x="0" y="1687285"/>
                  </a:moveTo>
                  <a:lnTo>
                    <a:pt x="522514" y="1861457"/>
                  </a:lnTo>
                  <a:lnTo>
                    <a:pt x="1142999" y="1567543"/>
                  </a:lnTo>
                  <a:lnTo>
                    <a:pt x="1817914" y="849086"/>
                  </a:lnTo>
                  <a:lnTo>
                    <a:pt x="2438399" y="304800"/>
                  </a:lnTo>
                  <a:lnTo>
                    <a:pt x="3341914" y="0"/>
                  </a:lnTo>
                  <a:lnTo>
                    <a:pt x="4103914" y="293914"/>
                  </a:lnTo>
                  <a:lnTo>
                    <a:pt x="4789714" y="1164771"/>
                  </a:lnTo>
                  <a:lnTo>
                    <a:pt x="4789714" y="1164771"/>
                  </a:lnTo>
                  <a:lnTo>
                    <a:pt x="4789714" y="1164771"/>
                  </a:lnTo>
                </a:path>
              </a:pathLst>
            </a:cu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 ΔΙΑΝΥΣΜΑ ΘΕΣΗΣ</a:t>
            </a:r>
          </a:p>
        </p:txBody>
      </p:sp>
      <p:sp>
        <p:nvSpPr>
          <p:cNvPr id="5125" name="Oval 12"/>
          <p:cNvSpPr>
            <a:spLocks noChangeArrowheads="1"/>
          </p:cNvSpPr>
          <p:nvPr/>
        </p:nvSpPr>
        <p:spPr bwMode="auto">
          <a:xfrm>
            <a:off x="3778248" y="5105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rgbClr val="CC66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grpSp>
        <p:nvGrpSpPr>
          <p:cNvPr id="10" name="Ομάδα 9"/>
          <p:cNvGrpSpPr/>
          <p:nvPr/>
        </p:nvGrpSpPr>
        <p:grpSpPr>
          <a:xfrm>
            <a:off x="3168647" y="2667000"/>
            <a:ext cx="2361229" cy="2612927"/>
            <a:chOff x="3168647" y="2667000"/>
            <a:chExt cx="2361229" cy="2612927"/>
          </a:xfrm>
        </p:grpSpPr>
        <p:grpSp>
          <p:nvGrpSpPr>
            <p:cNvPr id="8" name="Ομάδα 7"/>
            <p:cNvGrpSpPr/>
            <p:nvPr/>
          </p:nvGrpSpPr>
          <p:grpSpPr>
            <a:xfrm>
              <a:off x="3631728" y="3299927"/>
              <a:ext cx="1898148" cy="1881673"/>
              <a:chOff x="3631728" y="3299927"/>
              <a:chExt cx="1898148" cy="188167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3631728" y="3429000"/>
                    <a:ext cx="1898148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631728" y="3429000"/>
                    <a:ext cx="1898148" cy="400110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t="-4615" r="-12219" b="-10769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128" name="Line 19"/>
              <p:cNvSpPr>
                <a:spLocks noChangeShapeType="1"/>
              </p:cNvSpPr>
              <p:nvPr/>
            </p:nvSpPr>
            <p:spPr bwMode="auto">
              <a:xfrm flipH="1" flipV="1">
                <a:off x="3663948" y="3299927"/>
                <a:ext cx="190500" cy="1881673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7" name="Ομάδα 6"/>
            <p:cNvGrpSpPr/>
            <p:nvPr/>
          </p:nvGrpSpPr>
          <p:grpSpPr>
            <a:xfrm>
              <a:off x="3168647" y="2667000"/>
              <a:ext cx="914401" cy="2612927"/>
              <a:chOff x="3168647" y="2667000"/>
              <a:chExt cx="914401" cy="2612927"/>
            </a:xfrm>
          </p:grpSpPr>
          <p:sp>
            <p:nvSpPr>
              <p:cNvPr id="5130" name="Text Box 21"/>
              <p:cNvSpPr txBox="1">
                <a:spLocks noChangeArrowheads="1"/>
              </p:cNvSpPr>
              <p:nvPr/>
            </p:nvSpPr>
            <p:spPr bwMode="auto">
              <a:xfrm>
                <a:off x="3168647" y="2667000"/>
                <a:ext cx="914401" cy="495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t</a:t>
                </a:r>
                <a:r>
                  <a:rPr lang="en-US" altLang="el-GR" sz="1800" i="1" baseline="-25000" dirty="0"/>
                  <a:t>2</a:t>
                </a:r>
                <a:endParaRPr lang="en-US" altLang="el-GR" sz="1800" i="1" dirty="0"/>
              </a:p>
              <a:p>
                <a:pPr algn="ctr" eaLnBrk="1" hangingPunct="1"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(x</a:t>
                </a:r>
                <a:r>
                  <a:rPr lang="en-US" altLang="el-GR" sz="1800" i="1" baseline="-25000" dirty="0"/>
                  <a:t>2</a:t>
                </a:r>
                <a:r>
                  <a:rPr lang="en-US" altLang="el-GR" sz="1800" i="1" dirty="0"/>
                  <a:t>,y</a:t>
                </a:r>
                <a:r>
                  <a:rPr lang="en-US" altLang="el-GR" sz="1800" i="1" baseline="-25000" dirty="0"/>
                  <a:t>2</a:t>
                </a:r>
                <a:r>
                  <a:rPr lang="en-US" altLang="el-GR" sz="1800" i="1" dirty="0"/>
                  <a:t>)</a:t>
                </a:r>
                <a:endParaRPr lang="el-GR" altLang="el-GR" sz="1800" i="1" dirty="0"/>
              </a:p>
            </p:txBody>
          </p:sp>
          <p:grpSp>
            <p:nvGrpSpPr>
              <p:cNvPr id="5" name="Ομάδα 4"/>
              <p:cNvGrpSpPr/>
              <p:nvPr/>
            </p:nvGrpSpPr>
            <p:grpSpPr>
              <a:xfrm>
                <a:off x="3627670" y="3278155"/>
                <a:ext cx="246086" cy="2001772"/>
                <a:chOff x="3627670" y="3278155"/>
                <a:chExt cx="246086" cy="2001772"/>
              </a:xfrm>
            </p:grpSpPr>
            <p:cxnSp>
              <p:nvCxnSpPr>
                <p:cNvPr id="39" name="Ευθεία γραμμή σύνδεσης 38"/>
                <p:cNvCxnSpPr/>
                <p:nvPr/>
              </p:nvCxnSpPr>
              <p:spPr bwMode="auto">
                <a:xfrm>
                  <a:off x="3657756" y="3278155"/>
                  <a:ext cx="216000" cy="0"/>
                </a:xfrm>
                <a:prstGeom prst="line">
                  <a:avLst/>
                </a:prstGeom>
                <a:solidFill>
                  <a:schemeClr val="bg1"/>
                </a:solidFill>
                <a:ln w="19050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0" name="Ευθεία γραμμή σύνδεσης 39"/>
                <p:cNvCxnSpPr/>
                <p:nvPr/>
              </p:nvCxnSpPr>
              <p:spPr bwMode="auto">
                <a:xfrm>
                  <a:off x="3627670" y="3299927"/>
                  <a:ext cx="0" cy="1980000"/>
                </a:xfrm>
                <a:prstGeom prst="line">
                  <a:avLst/>
                </a:prstGeom>
                <a:solidFill>
                  <a:schemeClr val="bg1"/>
                </a:solidFill>
                <a:ln w="19050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</p:grpSp>
      <p:sp>
        <p:nvSpPr>
          <p:cNvPr id="36" name="TextBox 35"/>
          <p:cNvSpPr txBox="1"/>
          <p:nvPr/>
        </p:nvSpPr>
        <p:spPr>
          <a:xfrm>
            <a:off x="35496" y="1196752"/>
            <a:ext cx="35141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1600" dirty="0"/>
              <a:t>Σε κάθε σημείο της τροχιάς αντιστοιχεί και ένα διάνυσμα θέσης</a:t>
            </a:r>
          </a:p>
        </p:txBody>
      </p:sp>
      <p:grpSp>
        <p:nvGrpSpPr>
          <p:cNvPr id="9" name="Ομάδα 8"/>
          <p:cNvGrpSpPr/>
          <p:nvPr/>
        </p:nvGrpSpPr>
        <p:grpSpPr>
          <a:xfrm>
            <a:off x="2484434" y="685800"/>
            <a:ext cx="6551620" cy="5486400"/>
            <a:chOff x="2484434" y="685800"/>
            <a:chExt cx="6551620" cy="5486400"/>
          </a:xfrm>
        </p:grpSpPr>
        <p:grpSp>
          <p:nvGrpSpPr>
            <p:cNvPr id="27" name="Ομάδα 26"/>
            <p:cNvGrpSpPr/>
            <p:nvPr/>
          </p:nvGrpSpPr>
          <p:grpSpPr>
            <a:xfrm>
              <a:off x="3016250" y="1371600"/>
              <a:ext cx="4953000" cy="1981200"/>
              <a:chOff x="3016250" y="1371600"/>
              <a:chExt cx="4953000" cy="1981200"/>
            </a:xfrm>
          </p:grpSpPr>
          <p:sp>
            <p:nvSpPr>
              <p:cNvPr id="28" name="Oval 8"/>
              <p:cNvSpPr>
                <a:spLocks noChangeArrowheads="1"/>
              </p:cNvSpPr>
              <p:nvPr/>
            </p:nvSpPr>
            <p:spPr bwMode="auto">
              <a:xfrm>
                <a:off x="3016250" y="30480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29" name="Oval 13"/>
              <p:cNvSpPr>
                <a:spLocks noChangeArrowheads="1"/>
              </p:cNvSpPr>
              <p:nvPr/>
            </p:nvSpPr>
            <p:spPr bwMode="auto">
              <a:xfrm>
                <a:off x="3549650" y="32004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30" name="Oval 17"/>
              <p:cNvSpPr>
                <a:spLocks noChangeArrowheads="1"/>
              </p:cNvSpPr>
              <p:nvPr/>
            </p:nvSpPr>
            <p:spPr bwMode="auto">
              <a:xfrm>
                <a:off x="4159250" y="28956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31" name="Oval 22"/>
              <p:cNvSpPr>
                <a:spLocks noChangeArrowheads="1"/>
              </p:cNvSpPr>
              <p:nvPr/>
            </p:nvSpPr>
            <p:spPr bwMode="auto">
              <a:xfrm>
                <a:off x="4845050" y="22098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32" name="Oval 26"/>
              <p:cNvSpPr>
                <a:spLocks noChangeArrowheads="1"/>
              </p:cNvSpPr>
              <p:nvPr/>
            </p:nvSpPr>
            <p:spPr bwMode="auto">
              <a:xfrm>
                <a:off x="5454650" y="16764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33" name="Oval 31"/>
              <p:cNvSpPr>
                <a:spLocks noChangeArrowheads="1"/>
              </p:cNvSpPr>
              <p:nvPr/>
            </p:nvSpPr>
            <p:spPr bwMode="auto">
              <a:xfrm>
                <a:off x="6369050" y="13716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34" name="Oval 38"/>
              <p:cNvSpPr>
                <a:spLocks noChangeArrowheads="1"/>
              </p:cNvSpPr>
              <p:nvPr/>
            </p:nvSpPr>
            <p:spPr bwMode="auto">
              <a:xfrm>
                <a:off x="7131050" y="16764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35" name="Oval 42"/>
              <p:cNvSpPr>
                <a:spLocks noChangeArrowheads="1"/>
              </p:cNvSpPr>
              <p:nvPr/>
            </p:nvSpPr>
            <p:spPr bwMode="auto">
              <a:xfrm>
                <a:off x="7816850" y="25146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</p:grpSp>
        <p:grpSp>
          <p:nvGrpSpPr>
            <p:cNvPr id="6" name="Ομάδα 5"/>
            <p:cNvGrpSpPr/>
            <p:nvPr/>
          </p:nvGrpSpPr>
          <p:grpSpPr>
            <a:xfrm>
              <a:off x="2484434" y="685800"/>
              <a:ext cx="6551620" cy="5486400"/>
              <a:chOff x="2484434" y="685800"/>
              <a:chExt cx="6551620" cy="5486400"/>
            </a:xfrm>
          </p:grpSpPr>
          <p:grpSp>
            <p:nvGrpSpPr>
              <p:cNvPr id="4" name="Ομάδα 3"/>
              <p:cNvGrpSpPr/>
              <p:nvPr/>
            </p:nvGrpSpPr>
            <p:grpSpPr>
              <a:xfrm>
                <a:off x="2484434" y="685800"/>
                <a:ext cx="6551620" cy="5486400"/>
                <a:chOff x="2484434" y="685800"/>
                <a:chExt cx="6551620" cy="5486400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3" name="TextBox 22"/>
                    <p:cNvSpPr txBox="1"/>
                    <p:nvPr/>
                  </p:nvSpPr>
                  <p:spPr>
                    <a:xfrm>
                      <a:off x="4278830" y="5157192"/>
                      <a:ext cx="383438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̂"/>
                                <m:ctrlPr>
                                  <a:rPr lang="el-GR" sz="2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𝒊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3" name="TextBox 2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278830" y="5157192"/>
                      <a:ext cx="383438" cy="461665"/>
                    </a:xfrm>
                    <a:prstGeom prst="rect">
                      <a:avLst/>
                    </a:prstGeom>
                    <a:blipFill rotWithShape="1">
                      <a:blip r:embed="rId3"/>
                      <a:stretch>
                        <a:fillRect t="-1316" r="-3492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4" name="TextBox 23"/>
                    <p:cNvSpPr txBox="1"/>
                    <p:nvPr/>
                  </p:nvSpPr>
                  <p:spPr>
                    <a:xfrm>
                      <a:off x="3583325" y="4437112"/>
                      <a:ext cx="389850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̂"/>
                                <m:ctrlPr>
                                  <a:rPr lang="el-GR" sz="2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𝒋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4" name="TextBox 2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583325" y="4437112"/>
                      <a:ext cx="389850" cy="461665"/>
                    </a:xfrm>
                    <a:prstGeom prst="rect">
                      <a:avLst/>
                    </a:prstGeom>
                    <a:blipFill rotWithShape="1">
                      <a:blip r:embed="rId4"/>
                      <a:stretch>
                        <a:fillRect l="-4688" t="-1316" r="-34375" b="-11842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5126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3778248" y="5257800"/>
                  <a:ext cx="228600" cy="3651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>
                      <a:solidFill>
                        <a:srgbClr val="CC6600"/>
                      </a:solidFill>
                    </a:rPr>
                    <a:t>O</a:t>
                  </a:r>
                  <a:endParaRPr lang="el-GR" altLang="el-GR" sz="2400">
                    <a:solidFill>
                      <a:srgbClr val="CC6600"/>
                    </a:solidFill>
                  </a:endParaRPr>
                </a:p>
              </p:txBody>
            </p:sp>
            <p:sp>
              <p:nvSpPr>
                <p:cNvPr id="5131" name="Line 49"/>
                <p:cNvSpPr>
                  <a:spLocks noChangeShapeType="1"/>
                </p:cNvSpPr>
                <p:nvPr/>
              </p:nvSpPr>
              <p:spPr bwMode="auto">
                <a:xfrm>
                  <a:off x="3854448" y="685800"/>
                  <a:ext cx="0" cy="548640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5132" name="Line 50"/>
                <p:cNvSpPr>
                  <a:spLocks noChangeShapeType="1"/>
                </p:cNvSpPr>
                <p:nvPr/>
              </p:nvSpPr>
              <p:spPr bwMode="auto">
                <a:xfrm>
                  <a:off x="2484434" y="5181600"/>
                  <a:ext cx="655162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5133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8655054" y="5181600"/>
                  <a:ext cx="381000" cy="457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x</a:t>
                  </a:r>
                  <a:endParaRPr lang="el-GR" altLang="el-GR" sz="2400" i="1"/>
                </a:p>
              </p:txBody>
            </p:sp>
            <p:sp>
              <p:nvSpPr>
                <p:cNvPr id="5134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3473448" y="685800"/>
                  <a:ext cx="381000" cy="457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y</a:t>
                  </a:r>
                  <a:endParaRPr lang="el-GR" altLang="el-GR" sz="2400" i="1"/>
                </a:p>
              </p:txBody>
            </p:sp>
            <p:sp>
              <p:nvSpPr>
                <p:cNvPr id="5135" name="Line 53"/>
                <p:cNvSpPr>
                  <a:spLocks noChangeShapeType="1"/>
                </p:cNvSpPr>
                <p:nvPr/>
              </p:nvSpPr>
              <p:spPr bwMode="auto">
                <a:xfrm>
                  <a:off x="3854448" y="5181600"/>
                  <a:ext cx="685801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5138" name="Line 56"/>
                <p:cNvSpPr>
                  <a:spLocks noChangeShapeType="1"/>
                </p:cNvSpPr>
                <p:nvPr/>
              </p:nvSpPr>
              <p:spPr bwMode="auto">
                <a:xfrm rot="16200000">
                  <a:off x="3511548" y="4838700"/>
                  <a:ext cx="685800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3" name="Ομάδα 2"/>
              <p:cNvGrpSpPr/>
              <p:nvPr/>
            </p:nvGrpSpPr>
            <p:grpSpPr>
              <a:xfrm>
                <a:off x="3016250" y="1447800"/>
                <a:ext cx="5029200" cy="1873250"/>
                <a:chOff x="3016250" y="1447800"/>
                <a:chExt cx="5029200" cy="1873250"/>
              </a:xfrm>
            </p:grpSpPr>
            <p:sp>
              <p:nvSpPr>
                <p:cNvPr id="25" name="Freeform 3"/>
                <p:cNvSpPr>
                  <a:spLocks/>
                </p:cNvSpPr>
                <p:nvPr/>
              </p:nvSpPr>
              <p:spPr bwMode="auto">
                <a:xfrm>
                  <a:off x="3016250" y="1447800"/>
                  <a:ext cx="5029200" cy="1873250"/>
                </a:xfrm>
                <a:custGeom>
                  <a:avLst/>
                  <a:gdLst>
                    <a:gd name="T0" fmla="*/ 0 w 3168"/>
                    <a:gd name="T1" fmla="*/ 2147483647 h 1180"/>
                    <a:gd name="T2" fmla="*/ 2147483647 w 3168"/>
                    <a:gd name="T3" fmla="*/ 2147483647 h 1180"/>
                    <a:gd name="T4" fmla="*/ 2147483647 w 3168"/>
                    <a:gd name="T5" fmla="*/ 2147483647 h 1180"/>
                    <a:gd name="T6" fmla="*/ 2147483647 w 3168"/>
                    <a:gd name="T7" fmla="*/ 2147483647 h 1180"/>
                    <a:gd name="T8" fmla="*/ 2147483647 w 3168"/>
                    <a:gd name="T9" fmla="*/ 2147483647 h 1180"/>
                    <a:gd name="T10" fmla="*/ 2147483647 w 3168"/>
                    <a:gd name="T11" fmla="*/ 2147483647 h 1180"/>
                    <a:gd name="T12" fmla="*/ 2147483647 w 3168"/>
                    <a:gd name="T13" fmla="*/ 2147483647 h 1180"/>
                    <a:gd name="T14" fmla="*/ 2147483647 w 3168"/>
                    <a:gd name="T15" fmla="*/ 2147483647 h 1180"/>
                    <a:gd name="T16" fmla="*/ 2147483647 w 3168"/>
                    <a:gd name="T17" fmla="*/ 2147483647 h 1180"/>
                    <a:gd name="T18" fmla="*/ 2147483647 w 3168"/>
                    <a:gd name="T19" fmla="*/ 2147483647 h 1180"/>
                    <a:gd name="T20" fmla="*/ 2147483647 w 3168"/>
                    <a:gd name="T21" fmla="*/ 2147483647 h 1180"/>
                    <a:gd name="T22" fmla="*/ 2147483647 w 3168"/>
                    <a:gd name="T23" fmla="*/ 2147483647 h 118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168"/>
                    <a:gd name="T37" fmla="*/ 0 h 1180"/>
                    <a:gd name="T38" fmla="*/ 3168 w 3168"/>
                    <a:gd name="T39" fmla="*/ 1180 h 118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168" h="1180">
                      <a:moveTo>
                        <a:pt x="0" y="1004"/>
                      </a:moveTo>
                      <a:cubicBezTo>
                        <a:pt x="30" y="1025"/>
                        <a:pt x="118" y="1103"/>
                        <a:pt x="181" y="1129"/>
                      </a:cubicBezTo>
                      <a:cubicBezTo>
                        <a:pt x="244" y="1155"/>
                        <a:pt x="289" y="1180"/>
                        <a:pt x="379" y="1162"/>
                      </a:cubicBezTo>
                      <a:cubicBezTo>
                        <a:pt x="469" y="1144"/>
                        <a:pt x="576" y="1136"/>
                        <a:pt x="724" y="1022"/>
                      </a:cubicBezTo>
                      <a:cubicBezTo>
                        <a:pt x="872" y="908"/>
                        <a:pt x="1145" y="601"/>
                        <a:pt x="1267" y="479"/>
                      </a:cubicBezTo>
                      <a:cubicBezTo>
                        <a:pt x="1389" y="357"/>
                        <a:pt x="1367" y="359"/>
                        <a:pt x="1456" y="289"/>
                      </a:cubicBezTo>
                      <a:cubicBezTo>
                        <a:pt x="1545" y="219"/>
                        <a:pt x="1683" y="107"/>
                        <a:pt x="1802" y="59"/>
                      </a:cubicBezTo>
                      <a:cubicBezTo>
                        <a:pt x="1921" y="11"/>
                        <a:pt x="2075" y="2"/>
                        <a:pt x="2172" y="1"/>
                      </a:cubicBezTo>
                      <a:cubicBezTo>
                        <a:pt x="2269" y="0"/>
                        <a:pt x="2306" y="17"/>
                        <a:pt x="2386" y="51"/>
                      </a:cubicBezTo>
                      <a:cubicBezTo>
                        <a:pt x="2466" y="85"/>
                        <a:pt x="2570" y="145"/>
                        <a:pt x="2650" y="207"/>
                      </a:cubicBezTo>
                      <a:cubicBezTo>
                        <a:pt x="2730" y="269"/>
                        <a:pt x="2778" y="312"/>
                        <a:pt x="2864" y="421"/>
                      </a:cubicBezTo>
                      <a:cubicBezTo>
                        <a:pt x="2950" y="530"/>
                        <a:pt x="3105" y="769"/>
                        <a:pt x="3168" y="860"/>
                      </a:cubicBezTo>
                    </a:path>
                  </a:pathLst>
                </a:custGeom>
                <a:noFill/>
                <a:ln w="38100" cmpd="sng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43" name="Ελεύθερη σχεδίαση 42"/>
                <p:cNvSpPr/>
                <p:nvPr/>
              </p:nvSpPr>
              <p:spPr bwMode="auto">
                <a:xfrm>
                  <a:off x="3113315" y="1447800"/>
                  <a:ext cx="4789714" cy="1861457"/>
                </a:xfrm>
                <a:custGeom>
                  <a:avLst/>
                  <a:gdLst>
                    <a:gd name="connsiteX0" fmla="*/ 0 w 4822372"/>
                    <a:gd name="connsiteY0" fmla="*/ 1698171 h 1861457"/>
                    <a:gd name="connsiteX1" fmla="*/ 555172 w 4822372"/>
                    <a:gd name="connsiteY1" fmla="*/ 1861457 h 1861457"/>
                    <a:gd name="connsiteX2" fmla="*/ 1164772 w 4822372"/>
                    <a:gd name="connsiteY2" fmla="*/ 1534886 h 1861457"/>
                    <a:gd name="connsiteX3" fmla="*/ 1850572 w 4822372"/>
                    <a:gd name="connsiteY3" fmla="*/ 849086 h 1861457"/>
                    <a:gd name="connsiteX4" fmla="*/ 2471057 w 4822372"/>
                    <a:gd name="connsiteY4" fmla="*/ 304800 h 1861457"/>
                    <a:gd name="connsiteX5" fmla="*/ 3374572 w 4822372"/>
                    <a:gd name="connsiteY5" fmla="*/ 0 h 1861457"/>
                    <a:gd name="connsiteX6" fmla="*/ 4125686 w 4822372"/>
                    <a:gd name="connsiteY6" fmla="*/ 337457 h 1861457"/>
                    <a:gd name="connsiteX7" fmla="*/ 4822372 w 4822372"/>
                    <a:gd name="connsiteY7" fmla="*/ 1164771 h 1861457"/>
                    <a:gd name="connsiteX8" fmla="*/ 4822372 w 4822372"/>
                    <a:gd name="connsiteY8" fmla="*/ 1164771 h 1861457"/>
                    <a:gd name="connsiteX9" fmla="*/ 4822372 w 4822372"/>
                    <a:gd name="connsiteY9" fmla="*/ 1164771 h 1861457"/>
                    <a:gd name="connsiteX0" fmla="*/ 0 w 4789714"/>
                    <a:gd name="connsiteY0" fmla="*/ 1687285 h 1861457"/>
                    <a:gd name="connsiteX1" fmla="*/ 522514 w 4789714"/>
                    <a:gd name="connsiteY1" fmla="*/ 1861457 h 1861457"/>
                    <a:gd name="connsiteX2" fmla="*/ 1132114 w 4789714"/>
                    <a:gd name="connsiteY2" fmla="*/ 1534886 h 1861457"/>
                    <a:gd name="connsiteX3" fmla="*/ 1817914 w 4789714"/>
                    <a:gd name="connsiteY3" fmla="*/ 849086 h 1861457"/>
                    <a:gd name="connsiteX4" fmla="*/ 2438399 w 4789714"/>
                    <a:gd name="connsiteY4" fmla="*/ 304800 h 1861457"/>
                    <a:gd name="connsiteX5" fmla="*/ 3341914 w 4789714"/>
                    <a:gd name="connsiteY5" fmla="*/ 0 h 1861457"/>
                    <a:gd name="connsiteX6" fmla="*/ 4093028 w 4789714"/>
                    <a:gd name="connsiteY6" fmla="*/ 337457 h 1861457"/>
                    <a:gd name="connsiteX7" fmla="*/ 4789714 w 4789714"/>
                    <a:gd name="connsiteY7" fmla="*/ 1164771 h 1861457"/>
                    <a:gd name="connsiteX8" fmla="*/ 4789714 w 4789714"/>
                    <a:gd name="connsiteY8" fmla="*/ 1164771 h 1861457"/>
                    <a:gd name="connsiteX9" fmla="*/ 4789714 w 4789714"/>
                    <a:gd name="connsiteY9" fmla="*/ 1164771 h 1861457"/>
                    <a:gd name="connsiteX0" fmla="*/ 0 w 4789714"/>
                    <a:gd name="connsiteY0" fmla="*/ 1687285 h 1861457"/>
                    <a:gd name="connsiteX1" fmla="*/ 522514 w 4789714"/>
                    <a:gd name="connsiteY1" fmla="*/ 1861457 h 1861457"/>
                    <a:gd name="connsiteX2" fmla="*/ 1142999 w 4789714"/>
                    <a:gd name="connsiteY2" fmla="*/ 1567543 h 1861457"/>
                    <a:gd name="connsiteX3" fmla="*/ 1817914 w 4789714"/>
                    <a:gd name="connsiteY3" fmla="*/ 849086 h 1861457"/>
                    <a:gd name="connsiteX4" fmla="*/ 2438399 w 4789714"/>
                    <a:gd name="connsiteY4" fmla="*/ 304800 h 1861457"/>
                    <a:gd name="connsiteX5" fmla="*/ 3341914 w 4789714"/>
                    <a:gd name="connsiteY5" fmla="*/ 0 h 1861457"/>
                    <a:gd name="connsiteX6" fmla="*/ 4093028 w 4789714"/>
                    <a:gd name="connsiteY6" fmla="*/ 337457 h 1861457"/>
                    <a:gd name="connsiteX7" fmla="*/ 4789714 w 4789714"/>
                    <a:gd name="connsiteY7" fmla="*/ 1164771 h 1861457"/>
                    <a:gd name="connsiteX8" fmla="*/ 4789714 w 4789714"/>
                    <a:gd name="connsiteY8" fmla="*/ 1164771 h 1861457"/>
                    <a:gd name="connsiteX9" fmla="*/ 4789714 w 4789714"/>
                    <a:gd name="connsiteY9" fmla="*/ 1164771 h 1861457"/>
                    <a:gd name="connsiteX0" fmla="*/ 0 w 4789714"/>
                    <a:gd name="connsiteY0" fmla="*/ 1687285 h 1861457"/>
                    <a:gd name="connsiteX1" fmla="*/ 522514 w 4789714"/>
                    <a:gd name="connsiteY1" fmla="*/ 1861457 h 1861457"/>
                    <a:gd name="connsiteX2" fmla="*/ 1142999 w 4789714"/>
                    <a:gd name="connsiteY2" fmla="*/ 1567543 h 1861457"/>
                    <a:gd name="connsiteX3" fmla="*/ 1817914 w 4789714"/>
                    <a:gd name="connsiteY3" fmla="*/ 849086 h 1861457"/>
                    <a:gd name="connsiteX4" fmla="*/ 2438399 w 4789714"/>
                    <a:gd name="connsiteY4" fmla="*/ 304800 h 1861457"/>
                    <a:gd name="connsiteX5" fmla="*/ 3341914 w 4789714"/>
                    <a:gd name="connsiteY5" fmla="*/ 0 h 1861457"/>
                    <a:gd name="connsiteX6" fmla="*/ 4103914 w 4789714"/>
                    <a:gd name="connsiteY6" fmla="*/ 293914 h 1861457"/>
                    <a:gd name="connsiteX7" fmla="*/ 4789714 w 4789714"/>
                    <a:gd name="connsiteY7" fmla="*/ 1164771 h 1861457"/>
                    <a:gd name="connsiteX8" fmla="*/ 4789714 w 4789714"/>
                    <a:gd name="connsiteY8" fmla="*/ 1164771 h 1861457"/>
                    <a:gd name="connsiteX9" fmla="*/ 4789714 w 4789714"/>
                    <a:gd name="connsiteY9" fmla="*/ 1164771 h 18614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789714" h="1861457">
                      <a:moveTo>
                        <a:pt x="0" y="1687285"/>
                      </a:moveTo>
                      <a:lnTo>
                        <a:pt x="522514" y="1861457"/>
                      </a:lnTo>
                      <a:lnTo>
                        <a:pt x="1142999" y="1567543"/>
                      </a:lnTo>
                      <a:lnTo>
                        <a:pt x="1817914" y="849086"/>
                      </a:lnTo>
                      <a:lnTo>
                        <a:pt x="2438399" y="304800"/>
                      </a:lnTo>
                      <a:lnTo>
                        <a:pt x="3341914" y="0"/>
                      </a:lnTo>
                      <a:lnTo>
                        <a:pt x="4103914" y="293914"/>
                      </a:lnTo>
                      <a:lnTo>
                        <a:pt x="4789714" y="1164771"/>
                      </a:lnTo>
                      <a:lnTo>
                        <a:pt x="4789714" y="1164771"/>
                      </a:lnTo>
                      <a:lnTo>
                        <a:pt x="4789714" y="1164771"/>
                      </a:lnTo>
                    </a:path>
                  </a:pathLst>
                </a:custGeom>
                <a:noFill/>
                <a:ln w="28575" cap="flat" cmpd="sng" algn="ctr">
                  <a:solidFill>
                    <a:srgbClr val="0070C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000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ChangeArrowheads="1"/>
          </p:cNvSpPr>
          <p:nvPr/>
        </p:nvSpPr>
        <p:spPr bwMode="auto">
          <a:xfrm>
            <a:off x="118745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 ΔΙΑΝΥΣΜΑ ΘΕΣΗΣ</a:t>
            </a:r>
          </a:p>
        </p:txBody>
      </p:sp>
      <p:sp>
        <p:nvSpPr>
          <p:cNvPr id="6148" name="Oval 9"/>
          <p:cNvSpPr>
            <a:spLocks noChangeArrowheads="1"/>
          </p:cNvSpPr>
          <p:nvPr/>
        </p:nvSpPr>
        <p:spPr bwMode="auto">
          <a:xfrm>
            <a:off x="3778599" y="5105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rgbClr val="CC66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sp>
        <p:nvSpPr>
          <p:cNvPr id="6155" name="Line 45"/>
          <p:cNvSpPr>
            <a:spLocks noChangeShapeType="1"/>
          </p:cNvSpPr>
          <p:nvPr/>
        </p:nvSpPr>
        <p:spPr bwMode="auto">
          <a:xfrm>
            <a:off x="3854799" y="685800"/>
            <a:ext cx="0" cy="548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pSp>
        <p:nvGrpSpPr>
          <p:cNvPr id="28" name="Ομάδα 27"/>
          <p:cNvGrpSpPr/>
          <p:nvPr/>
        </p:nvGrpSpPr>
        <p:grpSpPr>
          <a:xfrm>
            <a:off x="3016601" y="1371600"/>
            <a:ext cx="4953000" cy="1981200"/>
            <a:chOff x="3016250" y="1371600"/>
            <a:chExt cx="4953000" cy="1981200"/>
          </a:xfrm>
        </p:grpSpPr>
        <p:sp>
          <p:nvSpPr>
            <p:cNvPr id="29" name="Oval 8"/>
            <p:cNvSpPr>
              <a:spLocks noChangeArrowheads="1"/>
            </p:cNvSpPr>
            <p:nvPr/>
          </p:nvSpPr>
          <p:spPr bwMode="auto">
            <a:xfrm>
              <a:off x="3016250" y="30480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  <p:sp>
          <p:nvSpPr>
            <p:cNvPr id="30" name="Oval 13"/>
            <p:cNvSpPr>
              <a:spLocks noChangeArrowheads="1"/>
            </p:cNvSpPr>
            <p:nvPr/>
          </p:nvSpPr>
          <p:spPr bwMode="auto">
            <a:xfrm>
              <a:off x="3549650" y="32004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  <p:sp>
          <p:nvSpPr>
            <p:cNvPr id="31" name="Oval 17"/>
            <p:cNvSpPr>
              <a:spLocks noChangeArrowheads="1"/>
            </p:cNvSpPr>
            <p:nvPr/>
          </p:nvSpPr>
          <p:spPr bwMode="auto">
            <a:xfrm>
              <a:off x="4159250" y="28956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  <p:sp>
          <p:nvSpPr>
            <p:cNvPr id="32" name="Oval 22"/>
            <p:cNvSpPr>
              <a:spLocks noChangeArrowheads="1"/>
            </p:cNvSpPr>
            <p:nvPr/>
          </p:nvSpPr>
          <p:spPr bwMode="auto">
            <a:xfrm>
              <a:off x="4845050" y="22098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  <p:sp>
          <p:nvSpPr>
            <p:cNvPr id="33" name="Oval 26"/>
            <p:cNvSpPr>
              <a:spLocks noChangeArrowheads="1"/>
            </p:cNvSpPr>
            <p:nvPr/>
          </p:nvSpPr>
          <p:spPr bwMode="auto">
            <a:xfrm>
              <a:off x="5454650" y="16764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  <p:sp>
          <p:nvSpPr>
            <p:cNvPr id="34" name="Oval 31"/>
            <p:cNvSpPr>
              <a:spLocks noChangeArrowheads="1"/>
            </p:cNvSpPr>
            <p:nvPr/>
          </p:nvSpPr>
          <p:spPr bwMode="auto">
            <a:xfrm>
              <a:off x="6369050" y="13716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7131050" y="16764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  <p:sp>
          <p:nvSpPr>
            <p:cNvPr id="36" name="Oval 42"/>
            <p:cNvSpPr>
              <a:spLocks noChangeArrowheads="1"/>
            </p:cNvSpPr>
            <p:nvPr/>
          </p:nvSpPr>
          <p:spPr bwMode="auto">
            <a:xfrm>
              <a:off x="7816850" y="25146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</p:grpSp>
      <p:grpSp>
        <p:nvGrpSpPr>
          <p:cNvPr id="3" name="Ομάδα 2"/>
          <p:cNvGrpSpPr/>
          <p:nvPr/>
        </p:nvGrpSpPr>
        <p:grpSpPr>
          <a:xfrm>
            <a:off x="3657949" y="2349500"/>
            <a:ext cx="2380502" cy="2865224"/>
            <a:chOff x="3657949" y="2349500"/>
            <a:chExt cx="2380502" cy="2865224"/>
          </a:xfrm>
        </p:grpSpPr>
        <p:grpSp>
          <p:nvGrpSpPr>
            <p:cNvPr id="10" name="Ομάδα 9"/>
            <p:cNvGrpSpPr/>
            <p:nvPr/>
          </p:nvGrpSpPr>
          <p:grpSpPr>
            <a:xfrm>
              <a:off x="3854799" y="3048000"/>
              <a:ext cx="2183652" cy="2133600"/>
              <a:chOff x="3854799" y="3048000"/>
              <a:chExt cx="2183652" cy="2133600"/>
            </a:xfrm>
          </p:grpSpPr>
          <p:sp>
            <p:nvSpPr>
              <p:cNvPr id="6151" name="Line 20"/>
              <p:cNvSpPr>
                <a:spLocks noChangeShapeType="1"/>
              </p:cNvSpPr>
              <p:nvPr/>
            </p:nvSpPr>
            <p:spPr bwMode="auto">
              <a:xfrm flipV="1">
                <a:off x="3854799" y="3048000"/>
                <a:ext cx="381000" cy="2133600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4140303" y="3212976"/>
                    <a:ext cx="1898148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4" name="TextBox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40303" y="3212976"/>
                    <a:ext cx="1898148" cy="400110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t="-4545" r="-11859" b="-10606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9" name="Ομάδα 8"/>
            <p:cNvGrpSpPr/>
            <p:nvPr/>
          </p:nvGrpSpPr>
          <p:grpSpPr>
            <a:xfrm>
              <a:off x="3657949" y="2349500"/>
              <a:ext cx="914401" cy="2865224"/>
              <a:chOff x="3657949" y="2349500"/>
              <a:chExt cx="914401" cy="2865224"/>
            </a:xfrm>
          </p:grpSpPr>
          <p:sp>
            <p:nvSpPr>
              <p:cNvPr id="6153" name="Text Box 23"/>
              <p:cNvSpPr txBox="1">
                <a:spLocks noChangeArrowheads="1"/>
              </p:cNvSpPr>
              <p:nvPr/>
            </p:nvSpPr>
            <p:spPr bwMode="auto">
              <a:xfrm>
                <a:off x="3657949" y="2349500"/>
                <a:ext cx="914401" cy="495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t</a:t>
                </a:r>
                <a:r>
                  <a:rPr lang="en-US" altLang="el-GR" sz="1800" i="1" baseline="-25000" dirty="0"/>
                  <a:t>3</a:t>
                </a:r>
                <a:endParaRPr lang="en-US" altLang="el-GR" sz="1800" i="1" dirty="0"/>
              </a:p>
              <a:p>
                <a:pPr algn="ctr"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(x</a:t>
                </a:r>
                <a:r>
                  <a:rPr lang="en-US" altLang="el-GR" sz="1800" i="1" baseline="-25000" dirty="0"/>
                  <a:t>3</a:t>
                </a:r>
                <a:r>
                  <a:rPr lang="en-US" altLang="el-GR" sz="1800" i="1" dirty="0"/>
                  <a:t>,y</a:t>
                </a:r>
                <a:r>
                  <a:rPr lang="en-US" altLang="el-GR" sz="1800" i="1" baseline="-25000" dirty="0"/>
                  <a:t>3</a:t>
                </a:r>
                <a:r>
                  <a:rPr lang="en-US" altLang="el-GR" sz="1800" i="1" dirty="0"/>
                  <a:t>)</a:t>
                </a:r>
                <a:endParaRPr lang="el-GR" altLang="el-GR" sz="1800" i="1" dirty="0"/>
              </a:p>
            </p:txBody>
          </p:sp>
          <p:cxnSp>
            <p:nvCxnSpPr>
              <p:cNvPr id="38" name="Ευθεία γραμμή σύνδεσης 37"/>
              <p:cNvCxnSpPr/>
              <p:nvPr/>
            </p:nvCxnSpPr>
            <p:spPr bwMode="auto">
              <a:xfrm flipH="1">
                <a:off x="3854799" y="2996952"/>
                <a:ext cx="429193" cy="21772"/>
              </a:xfrm>
              <a:prstGeom prst="line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Ευθεία γραμμή σύνδεσης 38"/>
              <p:cNvCxnSpPr/>
              <p:nvPr/>
            </p:nvCxnSpPr>
            <p:spPr bwMode="auto">
              <a:xfrm>
                <a:off x="4253906" y="3018724"/>
                <a:ext cx="0" cy="2196000"/>
              </a:xfrm>
              <a:prstGeom prst="line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37" name="TextBox 36"/>
          <p:cNvSpPr txBox="1"/>
          <p:nvPr/>
        </p:nvSpPr>
        <p:spPr>
          <a:xfrm>
            <a:off x="35496" y="1196752"/>
            <a:ext cx="35141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1600" dirty="0"/>
              <a:t>Σε κάθε σημείο της τροχιάς αντιστοιχεί και ένα διάνυσμα θέσης</a:t>
            </a:r>
          </a:p>
        </p:txBody>
      </p:sp>
      <p:grpSp>
        <p:nvGrpSpPr>
          <p:cNvPr id="2" name="Ομάδα 1"/>
          <p:cNvGrpSpPr/>
          <p:nvPr/>
        </p:nvGrpSpPr>
        <p:grpSpPr>
          <a:xfrm>
            <a:off x="2484785" y="685800"/>
            <a:ext cx="6551620" cy="4953000"/>
            <a:chOff x="2484785" y="685800"/>
            <a:chExt cx="6551620" cy="4953000"/>
          </a:xfrm>
        </p:grpSpPr>
        <p:grpSp>
          <p:nvGrpSpPr>
            <p:cNvPr id="8" name="Ομάδα 7"/>
            <p:cNvGrpSpPr/>
            <p:nvPr/>
          </p:nvGrpSpPr>
          <p:grpSpPr>
            <a:xfrm>
              <a:off x="2484785" y="685800"/>
              <a:ext cx="6551620" cy="4953000"/>
              <a:chOff x="2484785" y="685800"/>
              <a:chExt cx="6551620" cy="4953000"/>
            </a:xfrm>
          </p:grpSpPr>
          <p:grpSp>
            <p:nvGrpSpPr>
              <p:cNvPr id="7" name="Ομάδα 6"/>
              <p:cNvGrpSpPr/>
              <p:nvPr/>
            </p:nvGrpSpPr>
            <p:grpSpPr>
              <a:xfrm>
                <a:off x="2484785" y="685800"/>
                <a:ext cx="6551620" cy="4953000"/>
                <a:chOff x="2484785" y="685800"/>
                <a:chExt cx="6551620" cy="4953000"/>
              </a:xfrm>
            </p:grpSpPr>
            <p:sp>
              <p:nvSpPr>
                <p:cNvPr id="6149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3778599" y="5257800"/>
                  <a:ext cx="228600" cy="3651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>
                      <a:solidFill>
                        <a:srgbClr val="CC6600"/>
                      </a:solidFill>
                    </a:rPr>
                    <a:t>O</a:t>
                  </a:r>
                  <a:endParaRPr lang="el-GR" altLang="el-GR" sz="2400">
                    <a:solidFill>
                      <a:srgbClr val="CC6600"/>
                    </a:solidFill>
                  </a:endParaRPr>
                </a:p>
              </p:txBody>
            </p:sp>
            <p:sp>
              <p:nvSpPr>
                <p:cNvPr id="6156" name="Line 46"/>
                <p:cNvSpPr>
                  <a:spLocks noChangeShapeType="1"/>
                </p:cNvSpPr>
                <p:nvPr/>
              </p:nvSpPr>
              <p:spPr bwMode="auto">
                <a:xfrm>
                  <a:off x="2484785" y="5181600"/>
                  <a:ext cx="655162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6157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8655405" y="5181600"/>
                  <a:ext cx="381000" cy="457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x</a:t>
                  </a:r>
                  <a:endParaRPr lang="el-GR" altLang="el-GR" sz="2400" i="1"/>
                </a:p>
              </p:txBody>
            </p:sp>
            <p:sp>
              <p:nvSpPr>
                <p:cNvPr id="6158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3473799" y="685800"/>
                  <a:ext cx="381000" cy="457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y</a:t>
                  </a:r>
                  <a:endParaRPr lang="el-GR" altLang="el-GR" sz="2400" i="1"/>
                </a:p>
              </p:txBody>
            </p:sp>
            <p:sp>
              <p:nvSpPr>
                <p:cNvPr id="6159" name="Line 49"/>
                <p:cNvSpPr>
                  <a:spLocks noChangeShapeType="1"/>
                </p:cNvSpPr>
                <p:nvPr/>
              </p:nvSpPr>
              <p:spPr bwMode="auto">
                <a:xfrm>
                  <a:off x="3854799" y="5181600"/>
                  <a:ext cx="685801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6162" name="Line 52"/>
                <p:cNvSpPr>
                  <a:spLocks noChangeShapeType="1"/>
                </p:cNvSpPr>
                <p:nvPr/>
              </p:nvSpPr>
              <p:spPr bwMode="auto">
                <a:xfrm rot="16200000">
                  <a:off x="3511899" y="4838700"/>
                  <a:ext cx="685800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1" name="TextBox 20"/>
                    <p:cNvSpPr txBox="1"/>
                    <p:nvPr/>
                  </p:nvSpPr>
                  <p:spPr>
                    <a:xfrm>
                      <a:off x="4279181" y="5157192"/>
                      <a:ext cx="383438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̂"/>
                                <m:ctrlPr>
                                  <a:rPr lang="el-GR" sz="2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𝒊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1" name="TextBox 2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279181" y="5157192"/>
                      <a:ext cx="383438" cy="461665"/>
                    </a:xfrm>
                    <a:prstGeom prst="rect">
                      <a:avLst/>
                    </a:prstGeom>
                    <a:blipFill rotWithShape="1">
                      <a:blip r:embed="rId3"/>
                      <a:stretch>
                        <a:fillRect t="-1316" r="-3492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2" name="TextBox 21"/>
                    <p:cNvSpPr txBox="1"/>
                    <p:nvPr/>
                  </p:nvSpPr>
                  <p:spPr>
                    <a:xfrm>
                      <a:off x="3563888" y="4437112"/>
                      <a:ext cx="389850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̂"/>
                                <m:ctrlPr>
                                  <a:rPr lang="el-GR" sz="2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𝒋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2" name="TextBox 2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563888" y="4437112"/>
                      <a:ext cx="389850" cy="461665"/>
                    </a:xfrm>
                    <a:prstGeom prst="rect">
                      <a:avLst/>
                    </a:prstGeom>
                    <a:blipFill rotWithShape="1">
                      <a:blip r:embed="rId4"/>
                      <a:stretch>
                        <a:fillRect l="-4688" t="-1316" r="-34375" b="-11842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26" name="Freeform 3"/>
              <p:cNvSpPr>
                <a:spLocks/>
              </p:cNvSpPr>
              <p:nvPr/>
            </p:nvSpPr>
            <p:spPr bwMode="auto">
              <a:xfrm>
                <a:off x="3016601" y="1447800"/>
                <a:ext cx="5029200" cy="1873250"/>
              </a:xfrm>
              <a:custGeom>
                <a:avLst/>
                <a:gdLst>
                  <a:gd name="T0" fmla="*/ 0 w 3168"/>
                  <a:gd name="T1" fmla="*/ 2147483647 h 1180"/>
                  <a:gd name="T2" fmla="*/ 2147483647 w 3168"/>
                  <a:gd name="T3" fmla="*/ 2147483647 h 1180"/>
                  <a:gd name="T4" fmla="*/ 2147483647 w 3168"/>
                  <a:gd name="T5" fmla="*/ 2147483647 h 1180"/>
                  <a:gd name="T6" fmla="*/ 2147483647 w 3168"/>
                  <a:gd name="T7" fmla="*/ 2147483647 h 1180"/>
                  <a:gd name="T8" fmla="*/ 2147483647 w 3168"/>
                  <a:gd name="T9" fmla="*/ 2147483647 h 1180"/>
                  <a:gd name="T10" fmla="*/ 2147483647 w 3168"/>
                  <a:gd name="T11" fmla="*/ 2147483647 h 1180"/>
                  <a:gd name="T12" fmla="*/ 2147483647 w 3168"/>
                  <a:gd name="T13" fmla="*/ 2147483647 h 1180"/>
                  <a:gd name="T14" fmla="*/ 2147483647 w 3168"/>
                  <a:gd name="T15" fmla="*/ 2147483647 h 1180"/>
                  <a:gd name="T16" fmla="*/ 2147483647 w 3168"/>
                  <a:gd name="T17" fmla="*/ 2147483647 h 1180"/>
                  <a:gd name="T18" fmla="*/ 2147483647 w 3168"/>
                  <a:gd name="T19" fmla="*/ 2147483647 h 1180"/>
                  <a:gd name="T20" fmla="*/ 2147483647 w 3168"/>
                  <a:gd name="T21" fmla="*/ 2147483647 h 1180"/>
                  <a:gd name="T22" fmla="*/ 2147483647 w 3168"/>
                  <a:gd name="T23" fmla="*/ 2147483647 h 118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168"/>
                  <a:gd name="T37" fmla="*/ 0 h 1180"/>
                  <a:gd name="T38" fmla="*/ 3168 w 3168"/>
                  <a:gd name="T39" fmla="*/ 1180 h 118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168" h="1180">
                    <a:moveTo>
                      <a:pt x="0" y="1004"/>
                    </a:moveTo>
                    <a:cubicBezTo>
                      <a:pt x="30" y="1025"/>
                      <a:pt x="118" y="1103"/>
                      <a:pt x="181" y="1129"/>
                    </a:cubicBezTo>
                    <a:cubicBezTo>
                      <a:pt x="244" y="1155"/>
                      <a:pt x="289" y="1180"/>
                      <a:pt x="379" y="1162"/>
                    </a:cubicBezTo>
                    <a:cubicBezTo>
                      <a:pt x="469" y="1144"/>
                      <a:pt x="576" y="1136"/>
                      <a:pt x="724" y="1022"/>
                    </a:cubicBezTo>
                    <a:cubicBezTo>
                      <a:pt x="872" y="908"/>
                      <a:pt x="1145" y="601"/>
                      <a:pt x="1267" y="479"/>
                    </a:cubicBezTo>
                    <a:cubicBezTo>
                      <a:pt x="1389" y="357"/>
                      <a:pt x="1367" y="359"/>
                      <a:pt x="1456" y="289"/>
                    </a:cubicBezTo>
                    <a:cubicBezTo>
                      <a:pt x="1545" y="219"/>
                      <a:pt x="1683" y="107"/>
                      <a:pt x="1802" y="59"/>
                    </a:cubicBezTo>
                    <a:cubicBezTo>
                      <a:pt x="1921" y="11"/>
                      <a:pt x="2075" y="2"/>
                      <a:pt x="2172" y="1"/>
                    </a:cubicBezTo>
                    <a:cubicBezTo>
                      <a:pt x="2269" y="0"/>
                      <a:pt x="2306" y="17"/>
                      <a:pt x="2386" y="51"/>
                    </a:cubicBezTo>
                    <a:cubicBezTo>
                      <a:pt x="2466" y="85"/>
                      <a:pt x="2570" y="145"/>
                      <a:pt x="2650" y="207"/>
                    </a:cubicBezTo>
                    <a:cubicBezTo>
                      <a:pt x="2730" y="269"/>
                      <a:pt x="2778" y="312"/>
                      <a:pt x="2864" y="421"/>
                    </a:cubicBezTo>
                    <a:cubicBezTo>
                      <a:pt x="2950" y="530"/>
                      <a:pt x="3105" y="769"/>
                      <a:pt x="3168" y="860"/>
                    </a:cubicBezTo>
                  </a:path>
                </a:pathLst>
              </a:custGeom>
              <a:noFill/>
              <a:ln w="38100" cmpd="sng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41" name="Ελεύθερη σχεδίαση 40"/>
            <p:cNvSpPr/>
            <p:nvPr/>
          </p:nvSpPr>
          <p:spPr bwMode="auto">
            <a:xfrm>
              <a:off x="3113315" y="1447800"/>
              <a:ext cx="4789714" cy="1861457"/>
            </a:xfrm>
            <a:custGeom>
              <a:avLst/>
              <a:gdLst>
                <a:gd name="connsiteX0" fmla="*/ 0 w 4822372"/>
                <a:gd name="connsiteY0" fmla="*/ 1698171 h 1861457"/>
                <a:gd name="connsiteX1" fmla="*/ 555172 w 4822372"/>
                <a:gd name="connsiteY1" fmla="*/ 1861457 h 1861457"/>
                <a:gd name="connsiteX2" fmla="*/ 1164772 w 4822372"/>
                <a:gd name="connsiteY2" fmla="*/ 1534886 h 1861457"/>
                <a:gd name="connsiteX3" fmla="*/ 1850572 w 4822372"/>
                <a:gd name="connsiteY3" fmla="*/ 849086 h 1861457"/>
                <a:gd name="connsiteX4" fmla="*/ 2471057 w 4822372"/>
                <a:gd name="connsiteY4" fmla="*/ 304800 h 1861457"/>
                <a:gd name="connsiteX5" fmla="*/ 3374572 w 4822372"/>
                <a:gd name="connsiteY5" fmla="*/ 0 h 1861457"/>
                <a:gd name="connsiteX6" fmla="*/ 4125686 w 4822372"/>
                <a:gd name="connsiteY6" fmla="*/ 337457 h 1861457"/>
                <a:gd name="connsiteX7" fmla="*/ 4822372 w 4822372"/>
                <a:gd name="connsiteY7" fmla="*/ 1164771 h 1861457"/>
                <a:gd name="connsiteX8" fmla="*/ 4822372 w 4822372"/>
                <a:gd name="connsiteY8" fmla="*/ 1164771 h 1861457"/>
                <a:gd name="connsiteX9" fmla="*/ 4822372 w 4822372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32114 w 4789714"/>
                <a:gd name="connsiteY2" fmla="*/ 1534886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093028 w 4789714"/>
                <a:gd name="connsiteY6" fmla="*/ 337457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42999 w 4789714"/>
                <a:gd name="connsiteY2" fmla="*/ 1567543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093028 w 4789714"/>
                <a:gd name="connsiteY6" fmla="*/ 337457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42999 w 4789714"/>
                <a:gd name="connsiteY2" fmla="*/ 1567543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103914 w 4789714"/>
                <a:gd name="connsiteY6" fmla="*/ 293914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89714" h="1861457">
                  <a:moveTo>
                    <a:pt x="0" y="1687285"/>
                  </a:moveTo>
                  <a:lnTo>
                    <a:pt x="522514" y="1861457"/>
                  </a:lnTo>
                  <a:lnTo>
                    <a:pt x="1142999" y="1567543"/>
                  </a:lnTo>
                  <a:lnTo>
                    <a:pt x="1817914" y="849086"/>
                  </a:lnTo>
                  <a:lnTo>
                    <a:pt x="2438399" y="304800"/>
                  </a:lnTo>
                  <a:lnTo>
                    <a:pt x="3341914" y="0"/>
                  </a:lnTo>
                  <a:lnTo>
                    <a:pt x="4103914" y="293914"/>
                  </a:lnTo>
                  <a:lnTo>
                    <a:pt x="4789714" y="1164771"/>
                  </a:lnTo>
                  <a:lnTo>
                    <a:pt x="4789714" y="1164771"/>
                  </a:lnTo>
                  <a:lnTo>
                    <a:pt x="4789714" y="1164771"/>
                  </a:lnTo>
                </a:path>
              </a:pathLst>
            </a:cu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"/>
          <p:cNvSpPr>
            <a:spLocks noChangeArrowheads="1"/>
          </p:cNvSpPr>
          <p:nvPr/>
        </p:nvSpPr>
        <p:spPr bwMode="auto">
          <a:xfrm>
            <a:off x="118745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 ΔΙΑΝΥΣΜΑ ΘΕΣΗΣ</a:t>
            </a:r>
          </a:p>
        </p:txBody>
      </p:sp>
      <p:sp>
        <p:nvSpPr>
          <p:cNvPr id="7172" name="Oval 10"/>
          <p:cNvSpPr>
            <a:spLocks noChangeArrowheads="1"/>
          </p:cNvSpPr>
          <p:nvPr/>
        </p:nvSpPr>
        <p:spPr bwMode="auto">
          <a:xfrm>
            <a:off x="3778247" y="5105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rgbClr val="CC66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grpSp>
        <p:nvGrpSpPr>
          <p:cNvPr id="3" name="Ομάδα 2"/>
          <p:cNvGrpSpPr/>
          <p:nvPr/>
        </p:nvGrpSpPr>
        <p:grpSpPr>
          <a:xfrm>
            <a:off x="3563888" y="1655763"/>
            <a:ext cx="3050276" cy="3795036"/>
            <a:chOff x="3563888" y="1655763"/>
            <a:chExt cx="3050276" cy="3795036"/>
          </a:xfrm>
        </p:grpSpPr>
        <p:grpSp>
          <p:nvGrpSpPr>
            <p:cNvPr id="10" name="Ομάδα 9"/>
            <p:cNvGrpSpPr/>
            <p:nvPr/>
          </p:nvGrpSpPr>
          <p:grpSpPr>
            <a:xfrm>
              <a:off x="3873813" y="2285999"/>
              <a:ext cx="2740351" cy="2906871"/>
              <a:chOff x="3873813" y="2285999"/>
              <a:chExt cx="2740351" cy="290687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4716016" y="2636912"/>
                    <a:ext cx="1898148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𝟒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𝟒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𝟒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2" name="TextBox 2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716016" y="2636912"/>
                    <a:ext cx="1898148" cy="400110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t="-4615" r="-11897" b="-12308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7175" name="Line 25"/>
              <p:cNvSpPr>
                <a:spLocks noChangeShapeType="1"/>
              </p:cNvSpPr>
              <p:nvPr/>
            </p:nvSpPr>
            <p:spPr bwMode="auto">
              <a:xfrm flipV="1">
                <a:off x="3873813" y="2285999"/>
                <a:ext cx="1039052" cy="2906871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11" name="Ομάδα 10"/>
            <p:cNvGrpSpPr/>
            <p:nvPr/>
          </p:nvGrpSpPr>
          <p:grpSpPr>
            <a:xfrm>
              <a:off x="3563888" y="1655763"/>
              <a:ext cx="1655811" cy="3795036"/>
              <a:chOff x="3563888" y="1655763"/>
              <a:chExt cx="1655811" cy="3795036"/>
            </a:xfrm>
          </p:grpSpPr>
          <p:grpSp>
            <p:nvGrpSpPr>
              <p:cNvPr id="9" name="Ομάδα 8"/>
              <p:cNvGrpSpPr/>
              <p:nvPr/>
            </p:nvGrpSpPr>
            <p:grpSpPr>
              <a:xfrm>
                <a:off x="3778247" y="1655763"/>
                <a:ext cx="1441452" cy="3569767"/>
                <a:chOff x="3778247" y="1655763"/>
                <a:chExt cx="1441452" cy="3569767"/>
              </a:xfrm>
            </p:grpSpPr>
            <p:sp>
              <p:nvSpPr>
                <p:cNvPr id="7177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4305298" y="1655763"/>
                  <a:ext cx="914401" cy="5492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 dirty="0"/>
                    <a:t>t</a:t>
                  </a:r>
                  <a:r>
                    <a:rPr lang="en-US" altLang="el-GR" sz="1800" i="1" baseline="-25000" dirty="0"/>
                    <a:t>4</a:t>
                  </a:r>
                  <a:endParaRPr lang="en-US" altLang="el-GR" sz="1800" i="1" dirty="0"/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 dirty="0"/>
                    <a:t>(x</a:t>
                  </a:r>
                  <a:r>
                    <a:rPr lang="en-US" altLang="el-GR" sz="1800" i="1" baseline="-25000" dirty="0"/>
                    <a:t>4</a:t>
                  </a:r>
                  <a:r>
                    <a:rPr lang="en-US" altLang="el-GR" sz="1800" i="1" dirty="0"/>
                    <a:t>,y</a:t>
                  </a:r>
                  <a:r>
                    <a:rPr lang="en-US" altLang="el-GR" sz="1800" i="1" baseline="-25000" dirty="0"/>
                    <a:t>4</a:t>
                  </a:r>
                  <a:r>
                    <a:rPr lang="en-US" altLang="el-GR" sz="1800" i="1" dirty="0"/>
                    <a:t>)</a:t>
                  </a:r>
                  <a:endParaRPr lang="el-GR" altLang="el-GR" sz="1800" i="1" dirty="0"/>
                </a:p>
              </p:txBody>
            </p:sp>
            <p:cxnSp>
              <p:nvCxnSpPr>
                <p:cNvPr id="36" name="Ευθεία γραμμή σύνδεσης 35"/>
                <p:cNvCxnSpPr/>
                <p:nvPr/>
              </p:nvCxnSpPr>
              <p:spPr bwMode="auto">
                <a:xfrm flipH="1" flipV="1">
                  <a:off x="3778247" y="2286000"/>
                  <a:ext cx="1164704" cy="1758"/>
                </a:xfrm>
                <a:prstGeom prst="line">
                  <a:avLst/>
                </a:prstGeom>
                <a:solidFill>
                  <a:schemeClr val="bg1"/>
                </a:solidFill>
                <a:ln w="19050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7" name="Ευθεία γραμμή σύνδεσης 36"/>
                <p:cNvCxnSpPr/>
                <p:nvPr/>
              </p:nvCxnSpPr>
              <p:spPr bwMode="auto">
                <a:xfrm>
                  <a:off x="4912864" y="2309530"/>
                  <a:ext cx="0" cy="2916000"/>
                </a:xfrm>
                <a:prstGeom prst="line">
                  <a:avLst/>
                </a:prstGeom>
                <a:solidFill>
                  <a:schemeClr val="bg1"/>
                </a:solidFill>
                <a:ln w="19050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43" name="Text Box 12"/>
              <p:cNvSpPr txBox="1">
                <a:spLocks noChangeArrowheads="1"/>
              </p:cNvSpPr>
              <p:nvPr/>
            </p:nvSpPr>
            <p:spPr bwMode="auto">
              <a:xfrm>
                <a:off x="3563888" y="2204864"/>
                <a:ext cx="288000" cy="221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y</a:t>
                </a:r>
                <a:r>
                  <a:rPr lang="en-US" altLang="el-GR" sz="1800" i="1" baseline="-25000" dirty="0"/>
                  <a:t>4</a:t>
                </a:r>
                <a:endParaRPr lang="el-GR" altLang="el-GR" sz="1800" i="1" dirty="0"/>
              </a:p>
            </p:txBody>
          </p:sp>
          <p:sp>
            <p:nvSpPr>
              <p:cNvPr id="44" name="Text Box 12"/>
              <p:cNvSpPr txBox="1">
                <a:spLocks noChangeArrowheads="1"/>
              </p:cNvSpPr>
              <p:nvPr/>
            </p:nvSpPr>
            <p:spPr bwMode="auto">
              <a:xfrm>
                <a:off x="4788056" y="5229200"/>
                <a:ext cx="288000" cy="221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x</a:t>
                </a:r>
                <a:r>
                  <a:rPr lang="en-US" altLang="el-GR" sz="1800" i="1" baseline="-25000" dirty="0"/>
                  <a:t>4</a:t>
                </a:r>
                <a:endParaRPr lang="el-GR" altLang="el-GR" sz="1800" i="1" dirty="0"/>
              </a:p>
            </p:txBody>
          </p:sp>
        </p:grpSp>
      </p:grpSp>
      <p:sp>
        <p:nvSpPr>
          <p:cNvPr id="35" name="TextBox 34"/>
          <p:cNvSpPr txBox="1"/>
          <p:nvPr/>
        </p:nvSpPr>
        <p:spPr>
          <a:xfrm>
            <a:off x="35496" y="1196752"/>
            <a:ext cx="35141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1600" dirty="0"/>
              <a:t>Σε κάθε σημείο της τροχιάς αντιστοιχεί και ένα διάνυσμα θέσης</a:t>
            </a:r>
          </a:p>
        </p:txBody>
      </p:sp>
      <p:grpSp>
        <p:nvGrpSpPr>
          <p:cNvPr id="2" name="Ομάδα 1"/>
          <p:cNvGrpSpPr/>
          <p:nvPr/>
        </p:nvGrpSpPr>
        <p:grpSpPr>
          <a:xfrm>
            <a:off x="2484433" y="685800"/>
            <a:ext cx="6551621" cy="5486400"/>
            <a:chOff x="2484433" y="685800"/>
            <a:chExt cx="6551621" cy="5486400"/>
          </a:xfrm>
        </p:grpSpPr>
        <p:grpSp>
          <p:nvGrpSpPr>
            <p:cNvPr id="8" name="Ομάδα 7"/>
            <p:cNvGrpSpPr/>
            <p:nvPr/>
          </p:nvGrpSpPr>
          <p:grpSpPr>
            <a:xfrm>
              <a:off x="2484433" y="685800"/>
              <a:ext cx="6551621" cy="5486400"/>
              <a:chOff x="2484433" y="685800"/>
              <a:chExt cx="6551621" cy="5486400"/>
            </a:xfrm>
          </p:grpSpPr>
          <p:sp>
            <p:nvSpPr>
              <p:cNvPr id="7173" name="Text Box 11"/>
              <p:cNvSpPr txBox="1">
                <a:spLocks noChangeArrowheads="1"/>
              </p:cNvSpPr>
              <p:nvPr/>
            </p:nvSpPr>
            <p:spPr bwMode="auto">
              <a:xfrm>
                <a:off x="3778247" y="5257800"/>
                <a:ext cx="228600" cy="365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>
                    <a:solidFill>
                      <a:srgbClr val="CC6600"/>
                    </a:solidFill>
                  </a:rPr>
                  <a:t>O</a:t>
                </a:r>
                <a:endParaRPr lang="el-GR" altLang="el-GR" sz="2400">
                  <a:solidFill>
                    <a:srgbClr val="CC6600"/>
                  </a:solidFill>
                </a:endParaRPr>
              </a:p>
            </p:txBody>
          </p:sp>
          <p:sp>
            <p:nvSpPr>
              <p:cNvPr id="7179" name="Line 46"/>
              <p:cNvSpPr>
                <a:spLocks noChangeShapeType="1"/>
              </p:cNvSpPr>
              <p:nvPr/>
            </p:nvSpPr>
            <p:spPr bwMode="auto">
              <a:xfrm>
                <a:off x="3854447" y="685800"/>
                <a:ext cx="0" cy="54864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180" name="Line 47"/>
              <p:cNvSpPr>
                <a:spLocks noChangeShapeType="1"/>
              </p:cNvSpPr>
              <p:nvPr/>
            </p:nvSpPr>
            <p:spPr bwMode="auto">
              <a:xfrm>
                <a:off x="2484433" y="5181600"/>
                <a:ext cx="655162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181" name="Text Box 48"/>
              <p:cNvSpPr txBox="1">
                <a:spLocks noChangeArrowheads="1"/>
              </p:cNvSpPr>
              <p:nvPr/>
            </p:nvSpPr>
            <p:spPr bwMode="auto">
              <a:xfrm>
                <a:off x="8655054" y="5181600"/>
                <a:ext cx="3810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/>
                  <a:t>x</a:t>
                </a:r>
                <a:endParaRPr lang="el-GR" altLang="el-GR" sz="2400" i="1"/>
              </a:p>
            </p:txBody>
          </p:sp>
          <p:sp>
            <p:nvSpPr>
              <p:cNvPr id="7182" name="Text Box 49"/>
              <p:cNvSpPr txBox="1">
                <a:spLocks noChangeArrowheads="1"/>
              </p:cNvSpPr>
              <p:nvPr/>
            </p:nvSpPr>
            <p:spPr bwMode="auto">
              <a:xfrm>
                <a:off x="3473447" y="685800"/>
                <a:ext cx="3810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/>
                  <a:t>y</a:t>
                </a:r>
                <a:endParaRPr lang="el-GR" altLang="el-GR" sz="2400" i="1"/>
              </a:p>
            </p:txBody>
          </p:sp>
          <p:sp>
            <p:nvSpPr>
              <p:cNvPr id="7183" name="Line 50"/>
              <p:cNvSpPr>
                <a:spLocks noChangeShapeType="1"/>
              </p:cNvSpPr>
              <p:nvPr/>
            </p:nvSpPr>
            <p:spPr bwMode="auto">
              <a:xfrm>
                <a:off x="3854447" y="5181600"/>
                <a:ext cx="685801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186" name="Line 53"/>
              <p:cNvSpPr>
                <a:spLocks noChangeShapeType="1"/>
              </p:cNvSpPr>
              <p:nvPr/>
            </p:nvSpPr>
            <p:spPr bwMode="auto">
              <a:xfrm rot="16200000">
                <a:off x="3511547" y="4838700"/>
                <a:ext cx="685800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4278830" y="5157192"/>
                    <a:ext cx="383438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78830" y="5157192"/>
                    <a:ext cx="383438" cy="46166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t="-1316" r="-3492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TextBox 19"/>
                  <p:cNvSpPr txBox="1"/>
                  <p:nvPr/>
                </p:nvSpPr>
                <p:spPr>
                  <a:xfrm>
                    <a:off x="3563888" y="4437112"/>
                    <a:ext cx="38985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0" name="TextBox 1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63888" y="4437112"/>
                    <a:ext cx="389850" cy="461665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 l="-4688" t="-1316" r="-34375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4" name="Freeform 3"/>
              <p:cNvSpPr>
                <a:spLocks/>
              </p:cNvSpPr>
              <p:nvPr/>
            </p:nvSpPr>
            <p:spPr bwMode="auto">
              <a:xfrm>
                <a:off x="3016250" y="1447800"/>
                <a:ext cx="5029200" cy="1873250"/>
              </a:xfrm>
              <a:custGeom>
                <a:avLst/>
                <a:gdLst>
                  <a:gd name="T0" fmla="*/ 0 w 3168"/>
                  <a:gd name="T1" fmla="*/ 2147483647 h 1180"/>
                  <a:gd name="T2" fmla="*/ 2147483647 w 3168"/>
                  <a:gd name="T3" fmla="*/ 2147483647 h 1180"/>
                  <a:gd name="T4" fmla="*/ 2147483647 w 3168"/>
                  <a:gd name="T5" fmla="*/ 2147483647 h 1180"/>
                  <a:gd name="T6" fmla="*/ 2147483647 w 3168"/>
                  <a:gd name="T7" fmla="*/ 2147483647 h 1180"/>
                  <a:gd name="T8" fmla="*/ 2147483647 w 3168"/>
                  <a:gd name="T9" fmla="*/ 2147483647 h 1180"/>
                  <a:gd name="T10" fmla="*/ 2147483647 w 3168"/>
                  <a:gd name="T11" fmla="*/ 2147483647 h 1180"/>
                  <a:gd name="T12" fmla="*/ 2147483647 w 3168"/>
                  <a:gd name="T13" fmla="*/ 2147483647 h 1180"/>
                  <a:gd name="T14" fmla="*/ 2147483647 w 3168"/>
                  <a:gd name="T15" fmla="*/ 2147483647 h 1180"/>
                  <a:gd name="T16" fmla="*/ 2147483647 w 3168"/>
                  <a:gd name="T17" fmla="*/ 2147483647 h 1180"/>
                  <a:gd name="T18" fmla="*/ 2147483647 w 3168"/>
                  <a:gd name="T19" fmla="*/ 2147483647 h 1180"/>
                  <a:gd name="T20" fmla="*/ 2147483647 w 3168"/>
                  <a:gd name="T21" fmla="*/ 2147483647 h 1180"/>
                  <a:gd name="T22" fmla="*/ 2147483647 w 3168"/>
                  <a:gd name="T23" fmla="*/ 2147483647 h 118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168"/>
                  <a:gd name="T37" fmla="*/ 0 h 1180"/>
                  <a:gd name="T38" fmla="*/ 3168 w 3168"/>
                  <a:gd name="T39" fmla="*/ 1180 h 118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168" h="1180">
                    <a:moveTo>
                      <a:pt x="0" y="1004"/>
                    </a:moveTo>
                    <a:cubicBezTo>
                      <a:pt x="30" y="1025"/>
                      <a:pt x="118" y="1103"/>
                      <a:pt x="181" y="1129"/>
                    </a:cubicBezTo>
                    <a:cubicBezTo>
                      <a:pt x="244" y="1155"/>
                      <a:pt x="289" y="1180"/>
                      <a:pt x="379" y="1162"/>
                    </a:cubicBezTo>
                    <a:cubicBezTo>
                      <a:pt x="469" y="1144"/>
                      <a:pt x="576" y="1136"/>
                      <a:pt x="724" y="1022"/>
                    </a:cubicBezTo>
                    <a:cubicBezTo>
                      <a:pt x="872" y="908"/>
                      <a:pt x="1145" y="601"/>
                      <a:pt x="1267" y="479"/>
                    </a:cubicBezTo>
                    <a:cubicBezTo>
                      <a:pt x="1389" y="357"/>
                      <a:pt x="1367" y="359"/>
                      <a:pt x="1456" y="289"/>
                    </a:cubicBezTo>
                    <a:cubicBezTo>
                      <a:pt x="1545" y="219"/>
                      <a:pt x="1683" y="107"/>
                      <a:pt x="1802" y="59"/>
                    </a:cubicBezTo>
                    <a:cubicBezTo>
                      <a:pt x="1921" y="11"/>
                      <a:pt x="2075" y="2"/>
                      <a:pt x="2172" y="1"/>
                    </a:cubicBezTo>
                    <a:cubicBezTo>
                      <a:pt x="2269" y="0"/>
                      <a:pt x="2306" y="17"/>
                      <a:pt x="2386" y="51"/>
                    </a:cubicBezTo>
                    <a:cubicBezTo>
                      <a:pt x="2466" y="85"/>
                      <a:pt x="2570" y="145"/>
                      <a:pt x="2650" y="207"/>
                    </a:cubicBezTo>
                    <a:cubicBezTo>
                      <a:pt x="2730" y="269"/>
                      <a:pt x="2778" y="312"/>
                      <a:pt x="2864" y="421"/>
                    </a:cubicBezTo>
                    <a:cubicBezTo>
                      <a:pt x="2950" y="530"/>
                      <a:pt x="3105" y="769"/>
                      <a:pt x="3168" y="860"/>
                    </a:cubicBezTo>
                  </a:path>
                </a:pathLst>
              </a:custGeom>
              <a:noFill/>
              <a:ln w="38100" cmpd="sng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26" name="Ομάδα 25"/>
              <p:cNvGrpSpPr/>
              <p:nvPr/>
            </p:nvGrpSpPr>
            <p:grpSpPr>
              <a:xfrm>
                <a:off x="3016250" y="1371600"/>
                <a:ext cx="4953000" cy="1981200"/>
                <a:chOff x="3016250" y="1371600"/>
                <a:chExt cx="4953000" cy="1981200"/>
              </a:xfrm>
            </p:grpSpPr>
            <p:sp>
              <p:nvSpPr>
                <p:cNvPr id="27" name="Oval 8"/>
                <p:cNvSpPr>
                  <a:spLocks noChangeArrowheads="1"/>
                </p:cNvSpPr>
                <p:nvPr/>
              </p:nvSpPr>
              <p:spPr bwMode="auto">
                <a:xfrm>
                  <a:off x="3016250" y="30480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8" name="Oval 13"/>
                <p:cNvSpPr>
                  <a:spLocks noChangeArrowheads="1"/>
                </p:cNvSpPr>
                <p:nvPr/>
              </p:nvSpPr>
              <p:spPr bwMode="auto">
                <a:xfrm>
                  <a:off x="3549650" y="3200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9" name="Oval 17"/>
                <p:cNvSpPr>
                  <a:spLocks noChangeArrowheads="1"/>
                </p:cNvSpPr>
                <p:nvPr/>
              </p:nvSpPr>
              <p:spPr bwMode="auto">
                <a:xfrm>
                  <a:off x="4159250" y="2895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0" name="Oval 22"/>
                <p:cNvSpPr>
                  <a:spLocks noChangeArrowheads="1"/>
                </p:cNvSpPr>
                <p:nvPr/>
              </p:nvSpPr>
              <p:spPr bwMode="auto">
                <a:xfrm>
                  <a:off x="4845050" y="22098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1" name="Oval 26"/>
                <p:cNvSpPr>
                  <a:spLocks noChangeArrowheads="1"/>
                </p:cNvSpPr>
                <p:nvPr/>
              </p:nvSpPr>
              <p:spPr bwMode="auto">
                <a:xfrm>
                  <a:off x="5454650" y="1676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2" name="Oval 31"/>
                <p:cNvSpPr>
                  <a:spLocks noChangeArrowheads="1"/>
                </p:cNvSpPr>
                <p:nvPr/>
              </p:nvSpPr>
              <p:spPr bwMode="auto">
                <a:xfrm>
                  <a:off x="6369050" y="1371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3" name="Oval 38"/>
                <p:cNvSpPr>
                  <a:spLocks noChangeArrowheads="1"/>
                </p:cNvSpPr>
                <p:nvPr/>
              </p:nvSpPr>
              <p:spPr bwMode="auto">
                <a:xfrm>
                  <a:off x="7131050" y="1676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4" name="Oval 42"/>
                <p:cNvSpPr>
                  <a:spLocks noChangeArrowheads="1"/>
                </p:cNvSpPr>
                <p:nvPr/>
              </p:nvSpPr>
              <p:spPr bwMode="auto">
                <a:xfrm>
                  <a:off x="7816850" y="2514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</p:grpSp>
        </p:grpSp>
        <p:sp>
          <p:nvSpPr>
            <p:cNvPr id="39" name="Ελεύθερη σχεδίαση 38"/>
            <p:cNvSpPr/>
            <p:nvPr/>
          </p:nvSpPr>
          <p:spPr bwMode="auto">
            <a:xfrm>
              <a:off x="3113315" y="1447800"/>
              <a:ext cx="4789714" cy="1861457"/>
            </a:xfrm>
            <a:custGeom>
              <a:avLst/>
              <a:gdLst>
                <a:gd name="connsiteX0" fmla="*/ 0 w 4822372"/>
                <a:gd name="connsiteY0" fmla="*/ 1698171 h 1861457"/>
                <a:gd name="connsiteX1" fmla="*/ 555172 w 4822372"/>
                <a:gd name="connsiteY1" fmla="*/ 1861457 h 1861457"/>
                <a:gd name="connsiteX2" fmla="*/ 1164772 w 4822372"/>
                <a:gd name="connsiteY2" fmla="*/ 1534886 h 1861457"/>
                <a:gd name="connsiteX3" fmla="*/ 1850572 w 4822372"/>
                <a:gd name="connsiteY3" fmla="*/ 849086 h 1861457"/>
                <a:gd name="connsiteX4" fmla="*/ 2471057 w 4822372"/>
                <a:gd name="connsiteY4" fmla="*/ 304800 h 1861457"/>
                <a:gd name="connsiteX5" fmla="*/ 3374572 w 4822372"/>
                <a:gd name="connsiteY5" fmla="*/ 0 h 1861457"/>
                <a:gd name="connsiteX6" fmla="*/ 4125686 w 4822372"/>
                <a:gd name="connsiteY6" fmla="*/ 337457 h 1861457"/>
                <a:gd name="connsiteX7" fmla="*/ 4822372 w 4822372"/>
                <a:gd name="connsiteY7" fmla="*/ 1164771 h 1861457"/>
                <a:gd name="connsiteX8" fmla="*/ 4822372 w 4822372"/>
                <a:gd name="connsiteY8" fmla="*/ 1164771 h 1861457"/>
                <a:gd name="connsiteX9" fmla="*/ 4822372 w 4822372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32114 w 4789714"/>
                <a:gd name="connsiteY2" fmla="*/ 1534886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093028 w 4789714"/>
                <a:gd name="connsiteY6" fmla="*/ 337457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42999 w 4789714"/>
                <a:gd name="connsiteY2" fmla="*/ 1567543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093028 w 4789714"/>
                <a:gd name="connsiteY6" fmla="*/ 337457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42999 w 4789714"/>
                <a:gd name="connsiteY2" fmla="*/ 1567543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103914 w 4789714"/>
                <a:gd name="connsiteY6" fmla="*/ 293914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89714" h="1861457">
                  <a:moveTo>
                    <a:pt x="0" y="1687285"/>
                  </a:moveTo>
                  <a:lnTo>
                    <a:pt x="522514" y="1861457"/>
                  </a:lnTo>
                  <a:lnTo>
                    <a:pt x="1142999" y="1567543"/>
                  </a:lnTo>
                  <a:lnTo>
                    <a:pt x="1817914" y="849086"/>
                  </a:lnTo>
                  <a:lnTo>
                    <a:pt x="2438399" y="304800"/>
                  </a:lnTo>
                  <a:lnTo>
                    <a:pt x="3341914" y="0"/>
                  </a:lnTo>
                  <a:lnTo>
                    <a:pt x="4103914" y="293914"/>
                  </a:lnTo>
                  <a:lnTo>
                    <a:pt x="4789714" y="1164771"/>
                  </a:lnTo>
                  <a:lnTo>
                    <a:pt x="4789714" y="1164771"/>
                  </a:lnTo>
                  <a:lnTo>
                    <a:pt x="4789714" y="1164771"/>
                  </a:lnTo>
                </a:path>
              </a:pathLst>
            </a:cu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18745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 ΔΙΑΝΥΣΜΑ ΘΕΣΗΣ</a:t>
            </a:r>
          </a:p>
        </p:txBody>
      </p:sp>
      <p:sp>
        <p:nvSpPr>
          <p:cNvPr id="8196" name="Oval 4"/>
          <p:cNvSpPr>
            <a:spLocks noChangeArrowheads="1"/>
          </p:cNvSpPr>
          <p:nvPr/>
        </p:nvSpPr>
        <p:spPr bwMode="auto">
          <a:xfrm>
            <a:off x="3778247" y="5105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rgbClr val="CC66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grpSp>
        <p:nvGrpSpPr>
          <p:cNvPr id="3" name="Ομάδα 2"/>
          <p:cNvGrpSpPr/>
          <p:nvPr/>
        </p:nvGrpSpPr>
        <p:grpSpPr>
          <a:xfrm>
            <a:off x="3563888" y="1124744"/>
            <a:ext cx="3672408" cy="4320480"/>
            <a:chOff x="3563888" y="1124744"/>
            <a:chExt cx="3672408" cy="4320480"/>
          </a:xfrm>
        </p:grpSpPr>
        <p:grpSp>
          <p:nvGrpSpPr>
            <p:cNvPr id="7" name="Ομάδα 6"/>
            <p:cNvGrpSpPr/>
            <p:nvPr/>
          </p:nvGrpSpPr>
          <p:grpSpPr>
            <a:xfrm>
              <a:off x="3930647" y="1828800"/>
              <a:ext cx="3305649" cy="3276600"/>
              <a:chOff x="3930647" y="1828800"/>
              <a:chExt cx="3305649" cy="3276600"/>
            </a:xfrm>
          </p:grpSpPr>
          <p:sp>
            <p:nvSpPr>
              <p:cNvPr id="8199" name="Line 23"/>
              <p:cNvSpPr>
                <a:spLocks noChangeShapeType="1"/>
              </p:cNvSpPr>
              <p:nvPr/>
            </p:nvSpPr>
            <p:spPr bwMode="auto">
              <a:xfrm flipV="1">
                <a:off x="3930647" y="1828800"/>
                <a:ext cx="1600202" cy="3276600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5338148" y="1988840"/>
                    <a:ext cx="1898148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𝟓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𝟓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𝟓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2" name="TextBox 2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338148" y="1988840"/>
                    <a:ext cx="1898148" cy="400110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t="-4545" r="-12219" b="-10606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0" name="Ομάδα 9"/>
            <p:cNvGrpSpPr/>
            <p:nvPr/>
          </p:nvGrpSpPr>
          <p:grpSpPr>
            <a:xfrm>
              <a:off x="3563888" y="1124744"/>
              <a:ext cx="2304256" cy="4320480"/>
              <a:chOff x="3563888" y="1124744"/>
              <a:chExt cx="2304256" cy="4320480"/>
            </a:xfrm>
          </p:grpSpPr>
          <p:sp>
            <p:nvSpPr>
              <p:cNvPr id="8201" name="Text Box 26"/>
              <p:cNvSpPr txBox="1">
                <a:spLocks noChangeArrowheads="1"/>
              </p:cNvSpPr>
              <p:nvPr/>
            </p:nvSpPr>
            <p:spPr bwMode="auto">
              <a:xfrm>
                <a:off x="4953743" y="1124744"/>
                <a:ext cx="914401" cy="549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t</a:t>
                </a:r>
                <a:r>
                  <a:rPr lang="en-US" altLang="el-GR" sz="1800" i="1" baseline="-25000" dirty="0"/>
                  <a:t>5</a:t>
                </a:r>
                <a:endParaRPr lang="en-US" altLang="el-GR" sz="1800" i="1" dirty="0"/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(x</a:t>
                </a:r>
                <a:r>
                  <a:rPr lang="en-US" altLang="el-GR" sz="1800" i="1" baseline="-25000" dirty="0"/>
                  <a:t>5</a:t>
                </a:r>
                <a:r>
                  <a:rPr lang="en-US" altLang="el-GR" sz="1800" i="1" dirty="0"/>
                  <a:t>,y</a:t>
                </a:r>
                <a:r>
                  <a:rPr lang="en-US" altLang="el-GR" sz="1800" i="1" baseline="-25000" dirty="0"/>
                  <a:t>5</a:t>
                </a:r>
                <a:r>
                  <a:rPr lang="en-US" altLang="el-GR" sz="1800" i="1" dirty="0"/>
                  <a:t>)</a:t>
                </a:r>
                <a:endParaRPr lang="el-GR" altLang="el-GR" sz="1800" i="1" dirty="0"/>
              </a:p>
            </p:txBody>
          </p:sp>
          <p:cxnSp>
            <p:nvCxnSpPr>
              <p:cNvPr id="38" name="Ευθεία γραμμή σύνδεσης 37"/>
              <p:cNvCxnSpPr/>
              <p:nvPr/>
            </p:nvCxnSpPr>
            <p:spPr bwMode="auto">
              <a:xfrm flipH="1" flipV="1">
                <a:off x="3778250" y="1752600"/>
                <a:ext cx="1780090" cy="0"/>
              </a:xfrm>
              <a:prstGeom prst="line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Ευθεία γραμμή σύνδεσης 38"/>
              <p:cNvCxnSpPr/>
              <p:nvPr/>
            </p:nvCxnSpPr>
            <p:spPr bwMode="auto">
              <a:xfrm>
                <a:off x="5550025" y="1785460"/>
                <a:ext cx="0" cy="3472340"/>
              </a:xfrm>
              <a:prstGeom prst="line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2" name="Text Box 12"/>
              <p:cNvSpPr txBox="1">
                <a:spLocks noChangeArrowheads="1"/>
              </p:cNvSpPr>
              <p:nvPr/>
            </p:nvSpPr>
            <p:spPr bwMode="auto">
              <a:xfrm>
                <a:off x="3563888" y="1700808"/>
                <a:ext cx="288000" cy="221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y</a:t>
                </a:r>
                <a:r>
                  <a:rPr lang="en-US" altLang="el-GR" sz="1800" i="1" baseline="-25000" dirty="0"/>
                  <a:t>5</a:t>
                </a:r>
                <a:endParaRPr lang="el-GR" altLang="el-GR" sz="1800" i="1" dirty="0"/>
              </a:p>
            </p:txBody>
          </p:sp>
          <p:sp>
            <p:nvSpPr>
              <p:cNvPr id="43" name="Text Box 12"/>
              <p:cNvSpPr txBox="1">
                <a:spLocks noChangeArrowheads="1"/>
              </p:cNvSpPr>
              <p:nvPr/>
            </p:nvSpPr>
            <p:spPr bwMode="auto">
              <a:xfrm>
                <a:off x="5436128" y="5223625"/>
                <a:ext cx="288000" cy="221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x</a:t>
                </a:r>
                <a:r>
                  <a:rPr lang="en-US" altLang="el-GR" sz="1800" i="1" baseline="-25000" dirty="0"/>
                  <a:t>5</a:t>
                </a:r>
                <a:endParaRPr lang="el-GR" altLang="el-GR" sz="1800" i="1" dirty="0"/>
              </a:p>
            </p:txBody>
          </p:sp>
        </p:grpSp>
      </p:grpSp>
      <p:sp>
        <p:nvSpPr>
          <p:cNvPr id="35" name="TextBox 34"/>
          <p:cNvSpPr txBox="1"/>
          <p:nvPr/>
        </p:nvSpPr>
        <p:spPr>
          <a:xfrm>
            <a:off x="35496" y="1196752"/>
            <a:ext cx="35141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1600" dirty="0"/>
              <a:t>Σε κάθε σημείο της τροχιάς αντιστοιχεί και ένα διάνυσμα θέσης</a:t>
            </a:r>
          </a:p>
        </p:txBody>
      </p:sp>
      <p:grpSp>
        <p:nvGrpSpPr>
          <p:cNvPr id="2" name="Ομάδα 1"/>
          <p:cNvGrpSpPr/>
          <p:nvPr/>
        </p:nvGrpSpPr>
        <p:grpSpPr>
          <a:xfrm>
            <a:off x="2484433" y="685800"/>
            <a:ext cx="6551621" cy="5486400"/>
            <a:chOff x="2484433" y="685800"/>
            <a:chExt cx="6551621" cy="5486400"/>
          </a:xfrm>
        </p:grpSpPr>
        <p:grpSp>
          <p:nvGrpSpPr>
            <p:cNvPr id="6" name="Ομάδα 5"/>
            <p:cNvGrpSpPr/>
            <p:nvPr/>
          </p:nvGrpSpPr>
          <p:grpSpPr>
            <a:xfrm>
              <a:off x="2484433" y="685800"/>
              <a:ext cx="6551621" cy="5486400"/>
              <a:chOff x="2484433" y="685800"/>
              <a:chExt cx="6551621" cy="5486400"/>
            </a:xfrm>
          </p:grpSpPr>
          <p:sp>
            <p:nvSpPr>
              <p:cNvPr id="8197" name="Text Box 5"/>
              <p:cNvSpPr txBox="1">
                <a:spLocks noChangeArrowheads="1"/>
              </p:cNvSpPr>
              <p:nvPr/>
            </p:nvSpPr>
            <p:spPr bwMode="auto">
              <a:xfrm>
                <a:off x="3778247" y="5257800"/>
                <a:ext cx="228600" cy="365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>
                    <a:solidFill>
                      <a:srgbClr val="CC6600"/>
                    </a:solidFill>
                  </a:rPr>
                  <a:t>O</a:t>
                </a:r>
                <a:endParaRPr lang="el-GR" altLang="el-GR" sz="2400">
                  <a:solidFill>
                    <a:srgbClr val="CC6600"/>
                  </a:solidFill>
                </a:endParaRPr>
              </a:p>
            </p:txBody>
          </p:sp>
          <p:sp>
            <p:nvSpPr>
              <p:cNvPr id="8203" name="Line 40"/>
              <p:cNvSpPr>
                <a:spLocks noChangeShapeType="1"/>
              </p:cNvSpPr>
              <p:nvPr/>
            </p:nvSpPr>
            <p:spPr bwMode="auto">
              <a:xfrm>
                <a:off x="3854447" y="685800"/>
                <a:ext cx="0" cy="54864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204" name="Line 41"/>
              <p:cNvSpPr>
                <a:spLocks noChangeShapeType="1"/>
              </p:cNvSpPr>
              <p:nvPr/>
            </p:nvSpPr>
            <p:spPr bwMode="auto">
              <a:xfrm>
                <a:off x="2484433" y="5181600"/>
                <a:ext cx="655162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205" name="Text Box 42"/>
              <p:cNvSpPr txBox="1">
                <a:spLocks noChangeArrowheads="1"/>
              </p:cNvSpPr>
              <p:nvPr/>
            </p:nvSpPr>
            <p:spPr bwMode="auto">
              <a:xfrm>
                <a:off x="8655054" y="5181600"/>
                <a:ext cx="3810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 dirty="0"/>
                  <a:t>x</a:t>
                </a:r>
                <a:endParaRPr lang="el-GR" altLang="el-GR" sz="2400" i="1" dirty="0"/>
              </a:p>
            </p:txBody>
          </p:sp>
          <p:sp>
            <p:nvSpPr>
              <p:cNvPr id="8206" name="Text Box 43"/>
              <p:cNvSpPr txBox="1">
                <a:spLocks noChangeArrowheads="1"/>
              </p:cNvSpPr>
              <p:nvPr/>
            </p:nvSpPr>
            <p:spPr bwMode="auto">
              <a:xfrm>
                <a:off x="3473447" y="685800"/>
                <a:ext cx="3810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/>
                  <a:t>y</a:t>
                </a:r>
                <a:endParaRPr lang="el-GR" altLang="el-GR" sz="2400" i="1"/>
              </a:p>
            </p:txBody>
          </p:sp>
          <p:sp>
            <p:nvSpPr>
              <p:cNvPr id="8207" name="Line 44"/>
              <p:cNvSpPr>
                <a:spLocks noChangeShapeType="1"/>
              </p:cNvSpPr>
              <p:nvPr/>
            </p:nvSpPr>
            <p:spPr bwMode="auto">
              <a:xfrm>
                <a:off x="3854447" y="5181600"/>
                <a:ext cx="685801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210" name="Line 47"/>
              <p:cNvSpPr>
                <a:spLocks noChangeShapeType="1"/>
              </p:cNvSpPr>
              <p:nvPr/>
            </p:nvSpPr>
            <p:spPr bwMode="auto">
              <a:xfrm rot="16200000">
                <a:off x="3511547" y="4838700"/>
                <a:ext cx="685800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4278830" y="5157192"/>
                    <a:ext cx="383438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78830" y="5157192"/>
                    <a:ext cx="383438" cy="46166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t="-1316" r="-3492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TextBox 19"/>
                  <p:cNvSpPr txBox="1"/>
                  <p:nvPr/>
                </p:nvSpPr>
                <p:spPr>
                  <a:xfrm>
                    <a:off x="3583325" y="4437112"/>
                    <a:ext cx="38985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0" name="TextBox 1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83325" y="4437112"/>
                    <a:ext cx="389850" cy="461665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 l="-4688" t="-1316" r="-34375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4" name="Freeform 3"/>
              <p:cNvSpPr>
                <a:spLocks/>
              </p:cNvSpPr>
              <p:nvPr/>
            </p:nvSpPr>
            <p:spPr bwMode="auto">
              <a:xfrm>
                <a:off x="3016250" y="1447800"/>
                <a:ext cx="5029200" cy="1873250"/>
              </a:xfrm>
              <a:custGeom>
                <a:avLst/>
                <a:gdLst>
                  <a:gd name="T0" fmla="*/ 0 w 3168"/>
                  <a:gd name="T1" fmla="*/ 2147483647 h 1180"/>
                  <a:gd name="T2" fmla="*/ 2147483647 w 3168"/>
                  <a:gd name="T3" fmla="*/ 2147483647 h 1180"/>
                  <a:gd name="T4" fmla="*/ 2147483647 w 3168"/>
                  <a:gd name="T5" fmla="*/ 2147483647 h 1180"/>
                  <a:gd name="T6" fmla="*/ 2147483647 w 3168"/>
                  <a:gd name="T7" fmla="*/ 2147483647 h 1180"/>
                  <a:gd name="T8" fmla="*/ 2147483647 w 3168"/>
                  <a:gd name="T9" fmla="*/ 2147483647 h 1180"/>
                  <a:gd name="T10" fmla="*/ 2147483647 w 3168"/>
                  <a:gd name="T11" fmla="*/ 2147483647 h 1180"/>
                  <a:gd name="T12" fmla="*/ 2147483647 w 3168"/>
                  <a:gd name="T13" fmla="*/ 2147483647 h 1180"/>
                  <a:gd name="T14" fmla="*/ 2147483647 w 3168"/>
                  <a:gd name="T15" fmla="*/ 2147483647 h 1180"/>
                  <a:gd name="T16" fmla="*/ 2147483647 w 3168"/>
                  <a:gd name="T17" fmla="*/ 2147483647 h 1180"/>
                  <a:gd name="T18" fmla="*/ 2147483647 w 3168"/>
                  <a:gd name="T19" fmla="*/ 2147483647 h 1180"/>
                  <a:gd name="T20" fmla="*/ 2147483647 w 3168"/>
                  <a:gd name="T21" fmla="*/ 2147483647 h 1180"/>
                  <a:gd name="T22" fmla="*/ 2147483647 w 3168"/>
                  <a:gd name="T23" fmla="*/ 2147483647 h 118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168"/>
                  <a:gd name="T37" fmla="*/ 0 h 1180"/>
                  <a:gd name="T38" fmla="*/ 3168 w 3168"/>
                  <a:gd name="T39" fmla="*/ 1180 h 118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168" h="1180">
                    <a:moveTo>
                      <a:pt x="0" y="1004"/>
                    </a:moveTo>
                    <a:cubicBezTo>
                      <a:pt x="30" y="1025"/>
                      <a:pt x="118" y="1103"/>
                      <a:pt x="181" y="1129"/>
                    </a:cubicBezTo>
                    <a:cubicBezTo>
                      <a:pt x="244" y="1155"/>
                      <a:pt x="289" y="1180"/>
                      <a:pt x="379" y="1162"/>
                    </a:cubicBezTo>
                    <a:cubicBezTo>
                      <a:pt x="469" y="1144"/>
                      <a:pt x="576" y="1136"/>
                      <a:pt x="724" y="1022"/>
                    </a:cubicBezTo>
                    <a:cubicBezTo>
                      <a:pt x="872" y="908"/>
                      <a:pt x="1145" y="601"/>
                      <a:pt x="1267" y="479"/>
                    </a:cubicBezTo>
                    <a:cubicBezTo>
                      <a:pt x="1389" y="357"/>
                      <a:pt x="1367" y="359"/>
                      <a:pt x="1456" y="289"/>
                    </a:cubicBezTo>
                    <a:cubicBezTo>
                      <a:pt x="1545" y="219"/>
                      <a:pt x="1683" y="107"/>
                      <a:pt x="1802" y="59"/>
                    </a:cubicBezTo>
                    <a:cubicBezTo>
                      <a:pt x="1921" y="11"/>
                      <a:pt x="2075" y="2"/>
                      <a:pt x="2172" y="1"/>
                    </a:cubicBezTo>
                    <a:cubicBezTo>
                      <a:pt x="2269" y="0"/>
                      <a:pt x="2306" y="17"/>
                      <a:pt x="2386" y="51"/>
                    </a:cubicBezTo>
                    <a:cubicBezTo>
                      <a:pt x="2466" y="85"/>
                      <a:pt x="2570" y="145"/>
                      <a:pt x="2650" y="207"/>
                    </a:cubicBezTo>
                    <a:cubicBezTo>
                      <a:pt x="2730" y="269"/>
                      <a:pt x="2778" y="312"/>
                      <a:pt x="2864" y="421"/>
                    </a:cubicBezTo>
                    <a:cubicBezTo>
                      <a:pt x="2950" y="530"/>
                      <a:pt x="3105" y="769"/>
                      <a:pt x="3168" y="860"/>
                    </a:cubicBezTo>
                  </a:path>
                </a:pathLst>
              </a:custGeom>
              <a:noFill/>
              <a:ln w="38100" cmpd="sng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26" name="Ομάδα 25"/>
              <p:cNvGrpSpPr/>
              <p:nvPr/>
            </p:nvGrpSpPr>
            <p:grpSpPr>
              <a:xfrm>
                <a:off x="3016250" y="1371600"/>
                <a:ext cx="4953000" cy="1981200"/>
                <a:chOff x="3016250" y="1371600"/>
                <a:chExt cx="4953000" cy="1981200"/>
              </a:xfrm>
            </p:grpSpPr>
            <p:sp>
              <p:nvSpPr>
                <p:cNvPr id="27" name="Oval 8"/>
                <p:cNvSpPr>
                  <a:spLocks noChangeArrowheads="1"/>
                </p:cNvSpPr>
                <p:nvPr/>
              </p:nvSpPr>
              <p:spPr bwMode="auto">
                <a:xfrm>
                  <a:off x="3016250" y="30480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8" name="Oval 13"/>
                <p:cNvSpPr>
                  <a:spLocks noChangeArrowheads="1"/>
                </p:cNvSpPr>
                <p:nvPr/>
              </p:nvSpPr>
              <p:spPr bwMode="auto">
                <a:xfrm>
                  <a:off x="3549650" y="3200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9" name="Oval 17"/>
                <p:cNvSpPr>
                  <a:spLocks noChangeArrowheads="1"/>
                </p:cNvSpPr>
                <p:nvPr/>
              </p:nvSpPr>
              <p:spPr bwMode="auto">
                <a:xfrm>
                  <a:off x="4159250" y="2895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0" name="Oval 22"/>
                <p:cNvSpPr>
                  <a:spLocks noChangeArrowheads="1"/>
                </p:cNvSpPr>
                <p:nvPr/>
              </p:nvSpPr>
              <p:spPr bwMode="auto">
                <a:xfrm>
                  <a:off x="4845050" y="22098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1" name="Oval 26"/>
                <p:cNvSpPr>
                  <a:spLocks noChangeArrowheads="1"/>
                </p:cNvSpPr>
                <p:nvPr/>
              </p:nvSpPr>
              <p:spPr bwMode="auto">
                <a:xfrm>
                  <a:off x="5454650" y="1676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2" name="Oval 31"/>
                <p:cNvSpPr>
                  <a:spLocks noChangeArrowheads="1"/>
                </p:cNvSpPr>
                <p:nvPr/>
              </p:nvSpPr>
              <p:spPr bwMode="auto">
                <a:xfrm>
                  <a:off x="6369050" y="1371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3" name="Oval 38"/>
                <p:cNvSpPr>
                  <a:spLocks noChangeArrowheads="1"/>
                </p:cNvSpPr>
                <p:nvPr/>
              </p:nvSpPr>
              <p:spPr bwMode="auto">
                <a:xfrm>
                  <a:off x="7131050" y="1676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4" name="Oval 42"/>
                <p:cNvSpPr>
                  <a:spLocks noChangeArrowheads="1"/>
                </p:cNvSpPr>
                <p:nvPr/>
              </p:nvSpPr>
              <p:spPr bwMode="auto">
                <a:xfrm>
                  <a:off x="7816850" y="2514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</p:grpSp>
        </p:grpSp>
        <p:sp>
          <p:nvSpPr>
            <p:cNvPr id="37" name="Ελεύθερη σχεδίαση 36"/>
            <p:cNvSpPr/>
            <p:nvPr/>
          </p:nvSpPr>
          <p:spPr bwMode="auto">
            <a:xfrm>
              <a:off x="3113315" y="1447800"/>
              <a:ext cx="4789714" cy="1861457"/>
            </a:xfrm>
            <a:custGeom>
              <a:avLst/>
              <a:gdLst>
                <a:gd name="connsiteX0" fmla="*/ 0 w 4822372"/>
                <a:gd name="connsiteY0" fmla="*/ 1698171 h 1861457"/>
                <a:gd name="connsiteX1" fmla="*/ 555172 w 4822372"/>
                <a:gd name="connsiteY1" fmla="*/ 1861457 h 1861457"/>
                <a:gd name="connsiteX2" fmla="*/ 1164772 w 4822372"/>
                <a:gd name="connsiteY2" fmla="*/ 1534886 h 1861457"/>
                <a:gd name="connsiteX3" fmla="*/ 1850572 w 4822372"/>
                <a:gd name="connsiteY3" fmla="*/ 849086 h 1861457"/>
                <a:gd name="connsiteX4" fmla="*/ 2471057 w 4822372"/>
                <a:gd name="connsiteY4" fmla="*/ 304800 h 1861457"/>
                <a:gd name="connsiteX5" fmla="*/ 3374572 w 4822372"/>
                <a:gd name="connsiteY5" fmla="*/ 0 h 1861457"/>
                <a:gd name="connsiteX6" fmla="*/ 4125686 w 4822372"/>
                <a:gd name="connsiteY6" fmla="*/ 337457 h 1861457"/>
                <a:gd name="connsiteX7" fmla="*/ 4822372 w 4822372"/>
                <a:gd name="connsiteY7" fmla="*/ 1164771 h 1861457"/>
                <a:gd name="connsiteX8" fmla="*/ 4822372 w 4822372"/>
                <a:gd name="connsiteY8" fmla="*/ 1164771 h 1861457"/>
                <a:gd name="connsiteX9" fmla="*/ 4822372 w 4822372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32114 w 4789714"/>
                <a:gd name="connsiteY2" fmla="*/ 1534886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093028 w 4789714"/>
                <a:gd name="connsiteY6" fmla="*/ 337457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42999 w 4789714"/>
                <a:gd name="connsiteY2" fmla="*/ 1567543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093028 w 4789714"/>
                <a:gd name="connsiteY6" fmla="*/ 337457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42999 w 4789714"/>
                <a:gd name="connsiteY2" fmla="*/ 1567543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103914 w 4789714"/>
                <a:gd name="connsiteY6" fmla="*/ 293914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89714" h="1861457">
                  <a:moveTo>
                    <a:pt x="0" y="1687285"/>
                  </a:moveTo>
                  <a:lnTo>
                    <a:pt x="522514" y="1861457"/>
                  </a:lnTo>
                  <a:lnTo>
                    <a:pt x="1142999" y="1567543"/>
                  </a:lnTo>
                  <a:lnTo>
                    <a:pt x="1817914" y="849086"/>
                  </a:lnTo>
                  <a:lnTo>
                    <a:pt x="2438399" y="304800"/>
                  </a:lnTo>
                  <a:lnTo>
                    <a:pt x="3341914" y="0"/>
                  </a:lnTo>
                  <a:lnTo>
                    <a:pt x="4103914" y="293914"/>
                  </a:lnTo>
                  <a:lnTo>
                    <a:pt x="4789714" y="1164771"/>
                  </a:lnTo>
                  <a:lnTo>
                    <a:pt x="4789714" y="1164771"/>
                  </a:lnTo>
                  <a:lnTo>
                    <a:pt x="4789714" y="1164771"/>
                  </a:lnTo>
                </a:path>
              </a:pathLst>
            </a:cu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 ΔΙΑΝΥΣΜΑ ΘΕΣΗΣ</a:t>
            </a:r>
          </a:p>
        </p:txBody>
      </p:sp>
      <p:sp>
        <p:nvSpPr>
          <p:cNvPr id="9221" name="Oval 4"/>
          <p:cNvSpPr>
            <a:spLocks noChangeArrowheads="1"/>
          </p:cNvSpPr>
          <p:nvPr/>
        </p:nvSpPr>
        <p:spPr bwMode="auto">
          <a:xfrm>
            <a:off x="3778247" y="5105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rgbClr val="CC66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grpSp>
        <p:nvGrpSpPr>
          <p:cNvPr id="10" name="Ομάδα 9"/>
          <p:cNvGrpSpPr/>
          <p:nvPr/>
        </p:nvGrpSpPr>
        <p:grpSpPr>
          <a:xfrm>
            <a:off x="3563888" y="838200"/>
            <a:ext cx="4536504" cy="4607024"/>
            <a:chOff x="3563888" y="838200"/>
            <a:chExt cx="4536504" cy="4607024"/>
          </a:xfrm>
        </p:grpSpPr>
        <p:grpSp>
          <p:nvGrpSpPr>
            <p:cNvPr id="8" name="Ομάδα 7"/>
            <p:cNvGrpSpPr/>
            <p:nvPr/>
          </p:nvGrpSpPr>
          <p:grpSpPr>
            <a:xfrm>
              <a:off x="3854447" y="1447800"/>
              <a:ext cx="4245945" cy="3810000"/>
              <a:chOff x="3854447" y="1447800"/>
              <a:chExt cx="4245945" cy="3810000"/>
            </a:xfrm>
          </p:grpSpPr>
          <p:sp>
            <p:nvSpPr>
              <p:cNvPr id="9220" name="Line 27"/>
              <p:cNvSpPr>
                <a:spLocks noChangeShapeType="1"/>
              </p:cNvSpPr>
              <p:nvPr/>
            </p:nvSpPr>
            <p:spPr bwMode="auto">
              <a:xfrm flipV="1">
                <a:off x="3854447" y="1447800"/>
                <a:ext cx="2590803" cy="3810000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6202244" y="1628800"/>
                    <a:ext cx="1898148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𝟔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𝟔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𝟔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2" name="TextBox 2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202244" y="1628800"/>
                    <a:ext cx="1898148" cy="400110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t="-4545" r="-11859" b="-10606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7" name="Ομάδα 6"/>
            <p:cNvGrpSpPr/>
            <p:nvPr/>
          </p:nvGrpSpPr>
          <p:grpSpPr>
            <a:xfrm>
              <a:off x="3563888" y="838200"/>
              <a:ext cx="3240138" cy="4607024"/>
              <a:chOff x="3563888" y="838200"/>
              <a:chExt cx="3240138" cy="4607024"/>
            </a:xfrm>
          </p:grpSpPr>
          <p:sp>
            <p:nvSpPr>
              <p:cNvPr id="9225" name="Text Box 29"/>
              <p:cNvSpPr txBox="1">
                <a:spLocks noChangeArrowheads="1"/>
              </p:cNvSpPr>
              <p:nvPr/>
            </p:nvSpPr>
            <p:spPr bwMode="auto">
              <a:xfrm>
                <a:off x="5889625" y="838200"/>
                <a:ext cx="914401" cy="549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t</a:t>
                </a:r>
                <a:r>
                  <a:rPr lang="en-US" altLang="el-GR" sz="1800" i="1" baseline="-25000" dirty="0"/>
                  <a:t>6</a:t>
                </a:r>
                <a:endParaRPr lang="en-US" altLang="el-GR" sz="1800" i="1" dirty="0"/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(x</a:t>
                </a:r>
                <a:r>
                  <a:rPr lang="en-US" altLang="el-GR" sz="1800" i="1" baseline="-25000" dirty="0"/>
                  <a:t>6</a:t>
                </a:r>
                <a:r>
                  <a:rPr lang="en-US" altLang="el-GR" sz="1800" i="1" dirty="0"/>
                  <a:t>,y</a:t>
                </a:r>
                <a:r>
                  <a:rPr lang="en-US" altLang="el-GR" sz="1800" i="1" baseline="-25000" dirty="0"/>
                  <a:t>6</a:t>
                </a:r>
                <a:r>
                  <a:rPr lang="en-US" altLang="el-GR" sz="1800" i="1" dirty="0"/>
                  <a:t>)</a:t>
                </a:r>
                <a:endParaRPr lang="el-GR" altLang="el-GR" sz="1800" i="1" dirty="0"/>
              </a:p>
            </p:txBody>
          </p:sp>
          <p:cxnSp>
            <p:nvCxnSpPr>
              <p:cNvPr id="35" name="Ευθεία γραμμή σύνδεσης 34"/>
              <p:cNvCxnSpPr/>
              <p:nvPr/>
            </p:nvCxnSpPr>
            <p:spPr bwMode="auto">
              <a:xfrm flipH="1" flipV="1">
                <a:off x="3778250" y="1453682"/>
                <a:ext cx="2700000" cy="0"/>
              </a:xfrm>
              <a:prstGeom prst="line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" name="Ευθεία γραμμή σύνδεσης 35"/>
              <p:cNvCxnSpPr/>
              <p:nvPr/>
            </p:nvCxnSpPr>
            <p:spPr bwMode="auto">
              <a:xfrm>
                <a:off x="6475243" y="1468828"/>
                <a:ext cx="0" cy="3744000"/>
              </a:xfrm>
              <a:prstGeom prst="line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7" name="Text Box 12"/>
              <p:cNvSpPr txBox="1">
                <a:spLocks noChangeArrowheads="1"/>
              </p:cNvSpPr>
              <p:nvPr/>
            </p:nvSpPr>
            <p:spPr bwMode="auto">
              <a:xfrm>
                <a:off x="3563888" y="1401890"/>
                <a:ext cx="288000" cy="221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y</a:t>
                </a:r>
                <a:r>
                  <a:rPr lang="el-GR" altLang="el-GR" sz="1800" i="1" baseline="-25000" dirty="0"/>
                  <a:t>6</a:t>
                </a:r>
                <a:endParaRPr lang="el-GR" altLang="el-GR" sz="1800" i="1" dirty="0"/>
              </a:p>
            </p:txBody>
          </p:sp>
          <p:sp>
            <p:nvSpPr>
              <p:cNvPr id="38" name="Text Box 12"/>
              <p:cNvSpPr txBox="1">
                <a:spLocks noChangeArrowheads="1"/>
              </p:cNvSpPr>
              <p:nvPr/>
            </p:nvSpPr>
            <p:spPr bwMode="auto">
              <a:xfrm>
                <a:off x="6372232" y="5223625"/>
                <a:ext cx="288000" cy="221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x</a:t>
                </a:r>
                <a:r>
                  <a:rPr lang="el-GR" altLang="el-GR" sz="1800" i="1" baseline="-25000" dirty="0"/>
                  <a:t>6</a:t>
                </a:r>
                <a:endParaRPr lang="el-GR" altLang="el-GR" sz="1800" i="1" dirty="0"/>
              </a:p>
            </p:txBody>
          </p:sp>
        </p:grpSp>
      </p:grpSp>
      <p:sp>
        <p:nvSpPr>
          <p:cNvPr id="39" name="TextBox 38"/>
          <p:cNvSpPr txBox="1"/>
          <p:nvPr/>
        </p:nvSpPr>
        <p:spPr>
          <a:xfrm>
            <a:off x="35496" y="1196752"/>
            <a:ext cx="35141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1600" dirty="0"/>
              <a:t>Σε κάθε σημείο της τροχιάς αντιστοιχεί και ένα διάνυσμα θέσης</a:t>
            </a:r>
          </a:p>
        </p:txBody>
      </p:sp>
      <p:grpSp>
        <p:nvGrpSpPr>
          <p:cNvPr id="9" name="Ομάδα 8"/>
          <p:cNvGrpSpPr/>
          <p:nvPr/>
        </p:nvGrpSpPr>
        <p:grpSpPr>
          <a:xfrm>
            <a:off x="2484433" y="685800"/>
            <a:ext cx="6551621" cy="5486400"/>
            <a:chOff x="2484433" y="685800"/>
            <a:chExt cx="6551621" cy="5486400"/>
          </a:xfrm>
        </p:grpSpPr>
        <p:grpSp>
          <p:nvGrpSpPr>
            <p:cNvPr id="6" name="Ομάδα 5"/>
            <p:cNvGrpSpPr/>
            <p:nvPr/>
          </p:nvGrpSpPr>
          <p:grpSpPr>
            <a:xfrm>
              <a:off x="2484433" y="685800"/>
              <a:ext cx="6551621" cy="5486400"/>
              <a:chOff x="2484433" y="685800"/>
              <a:chExt cx="6551621" cy="5486400"/>
            </a:xfrm>
          </p:grpSpPr>
          <p:sp>
            <p:nvSpPr>
              <p:cNvPr id="9222" name="Text Box 5"/>
              <p:cNvSpPr txBox="1">
                <a:spLocks noChangeArrowheads="1"/>
              </p:cNvSpPr>
              <p:nvPr/>
            </p:nvSpPr>
            <p:spPr bwMode="auto">
              <a:xfrm>
                <a:off x="3778247" y="5257800"/>
                <a:ext cx="228600" cy="365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>
                    <a:solidFill>
                      <a:srgbClr val="CC6600"/>
                    </a:solidFill>
                  </a:rPr>
                  <a:t>O</a:t>
                </a:r>
                <a:endParaRPr lang="el-GR" altLang="el-GR" sz="2400">
                  <a:solidFill>
                    <a:srgbClr val="CC6600"/>
                  </a:solidFill>
                </a:endParaRPr>
              </a:p>
            </p:txBody>
          </p:sp>
          <p:sp>
            <p:nvSpPr>
              <p:cNvPr id="9227" name="Line 40"/>
              <p:cNvSpPr>
                <a:spLocks noChangeShapeType="1"/>
              </p:cNvSpPr>
              <p:nvPr/>
            </p:nvSpPr>
            <p:spPr bwMode="auto">
              <a:xfrm>
                <a:off x="3854447" y="685800"/>
                <a:ext cx="0" cy="54864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228" name="Line 41"/>
              <p:cNvSpPr>
                <a:spLocks noChangeShapeType="1"/>
              </p:cNvSpPr>
              <p:nvPr/>
            </p:nvSpPr>
            <p:spPr bwMode="auto">
              <a:xfrm>
                <a:off x="2484433" y="5181600"/>
                <a:ext cx="655162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229" name="Text Box 42"/>
              <p:cNvSpPr txBox="1">
                <a:spLocks noChangeArrowheads="1"/>
              </p:cNvSpPr>
              <p:nvPr/>
            </p:nvSpPr>
            <p:spPr bwMode="auto">
              <a:xfrm>
                <a:off x="8655054" y="5181600"/>
                <a:ext cx="3810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 dirty="0"/>
                  <a:t>x</a:t>
                </a:r>
                <a:endParaRPr lang="el-GR" altLang="el-GR" sz="2400" i="1" dirty="0"/>
              </a:p>
            </p:txBody>
          </p:sp>
          <p:sp>
            <p:nvSpPr>
              <p:cNvPr id="9230" name="Text Box 43"/>
              <p:cNvSpPr txBox="1">
                <a:spLocks noChangeArrowheads="1"/>
              </p:cNvSpPr>
              <p:nvPr/>
            </p:nvSpPr>
            <p:spPr bwMode="auto">
              <a:xfrm>
                <a:off x="3473447" y="685800"/>
                <a:ext cx="3810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/>
                  <a:t>y</a:t>
                </a:r>
                <a:endParaRPr lang="el-GR" altLang="el-GR" sz="2400" i="1"/>
              </a:p>
            </p:txBody>
          </p:sp>
          <p:sp>
            <p:nvSpPr>
              <p:cNvPr id="9231" name="Line 44"/>
              <p:cNvSpPr>
                <a:spLocks noChangeShapeType="1"/>
              </p:cNvSpPr>
              <p:nvPr/>
            </p:nvSpPr>
            <p:spPr bwMode="auto">
              <a:xfrm>
                <a:off x="3854447" y="5181600"/>
                <a:ext cx="685801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234" name="Line 47"/>
              <p:cNvSpPr>
                <a:spLocks noChangeShapeType="1"/>
              </p:cNvSpPr>
              <p:nvPr/>
            </p:nvSpPr>
            <p:spPr bwMode="auto">
              <a:xfrm rot="16200000">
                <a:off x="3511547" y="4838700"/>
                <a:ext cx="685800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4278830" y="5157192"/>
                    <a:ext cx="383438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78830" y="5157192"/>
                    <a:ext cx="383438" cy="46166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t="-1316" r="-3492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TextBox 19"/>
                  <p:cNvSpPr txBox="1"/>
                  <p:nvPr/>
                </p:nvSpPr>
                <p:spPr>
                  <a:xfrm>
                    <a:off x="3583325" y="4437112"/>
                    <a:ext cx="38985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0" name="TextBox 1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83325" y="4437112"/>
                    <a:ext cx="389850" cy="461665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 l="-4688" t="-1316" r="-34375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4" name="Freeform 3"/>
              <p:cNvSpPr>
                <a:spLocks/>
              </p:cNvSpPr>
              <p:nvPr/>
            </p:nvSpPr>
            <p:spPr bwMode="auto">
              <a:xfrm>
                <a:off x="3016250" y="1447800"/>
                <a:ext cx="5029200" cy="1873250"/>
              </a:xfrm>
              <a:custGeom>
                <a:avLst/>
                <a:gdLst>
                  <a:gd name="T0" fmla="*/ 0 w 3168"/>
                  <a:gd name="T1" fmla="*/ 2147483647 h 1180"/>
                  <a:gd name="T2" fmla="*/ 2147483647 w 3168"/>
                  <a:gd name="T3" fmla="*/ 2147483647 h 1180"/>
                  <a:gd name="T4" fmla="*/ 2147483647 w 3168"/>
                  <a:gd name="T5" fmla="*/ 2147483647 h 1180"/>
                  <a:gd name="T6" fmla="*/ 2147483647 w 3168"/>
                  <a:gd name="T7" fmla="*/ 2147483647 h 1180"/>
                  <a:gd name="T8" fmla="*/ 2147483647 w 3168"/>
                  <a:gd name="T9" fmla="*/ 2147483647 h 1180"/>
                  <a:gd name="T10" fmla="*/ 2147483647 w 3168"/>
                  <a:gd name="T11" fmla="*/ 2147483647 h 1180"/>
                  <a:gd name="T12" fmla="*/ 2147483647 w 3168"/>
                  <a:gd name="T13" fmla="*/ 2147483647 h 1180"/>
                  <a:gd name="T14" fmla="*/ 2147483647 w 3168"/>
                  <a:gd name="T15" fmla="*/ 2147483647 h 1180"/>
                  <a:gd name="T16" fmla="*/ 2147483647 w 3168"/>
                  <a:gd name="T17" fmla="*/ 2147483647 h 1180"/>
                  <a:gd name="T18" fmla="*/ 2147483647 w 3168"/>
                  <a:gd name="T19" fmla="*/ 2147483647 h 1180"/>
                  <a:gd name="T20" fmla="*/ 2147483647 w 3168"/>
                  <a:gd name="T21" fmla="*/ 2147483647 h 1180"/>
                  <a:gd name="T22" fmla="*/ 2147483647 w 3168"/>
                  <a:gd name="T23" fmla="*/ 2147483647 h 118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168"/>
                  <a:gd name="T37" fmla="*/ 0 h 1180"/>
                  <a:gd name="T38" fmla="*/ 3168 w 3168"/>
                  <a:gd name="T39" fmla="*/ 1180 h 118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168" h="1180">
                    <a:moveTo>
                      <a:pt x="0" y="1004"/>
                    </a:moveTo>
                    <a:cubicBezTo>
                      <a:pt x="30" y="1025"/>
                      <a:pt x="118" y="1103"/>
                      <a:pt x="181" y="1129"/>
                    </a:cubicBezTo>
                    <a:cubicBezTo>
                      <a:pt x="244" y="1155"/>
                      <a:pt x="289" y="1180"/>
                      <a:pt x="379" y="1162"/>
                    </a:cubicBezTo>
                    <a:cubicBezTo>
                      <a:pt x="469" y="1144"/>
                      <a:pt x="576" y="1136"/>
                      <a:pt x="724" y="1022"/>
                    </a:cubicBezTo>
                    <a:cubicBezTo>
                      <a:pt x="872" y="908"/>
                      <a:pt x="1145" y="601"/>
                      <a:pt x="1267" y="479"/>
                    </a:cubicBezTo>
                    <a:cubicBezTo>
                      <a:pt x="1389" y="357"/>
                      <a:pt x="1367" y="359"/>
                      <a:pt x="1456" y="289"/>
                    </a:cubicBezTo>
                    <a:cubicBezTo>
                      <a:pt x="1545" y="219"/>
                      <a:pt x="1683" y="107"/>
                      <a:pt x="1802" y="59"/>
                    </a:cubicBezTo>
                    <a:cubicBezTo>
                      <a:pt x="1921" y="11"/>
                      <a:pt x="2075" y="2"/>
                      <a:pt x="2172" y="1"/>
                    </a:cubicBezTo>
                    <a:cubicBezTo>
                      <a:pt x="2269" y="0"/>
                      <a:pt x="2306" y="17"/>
                      <a:pt x="2386" y="51"/>
                    </a:cubicBezTo>
                    <a:cubicBezTo>
                      <a:pt x="2466" y="85"/>
                      <a:pt x="2570" y="145"/>
                      <a:pt x="2650" y="207"/>
                    </a:cubicBezTo>
                    <a:cubicBezTo>
                      <a:pt x="2730" y="269"/>
                      <a:pt x="2778" y="312"/>
                      <a:pt x="2864" y="421"/>
                    </a:cubicBezTo>
                    <a:cubicBezTo>
                      <a:pt x="2950" y="530"/>
                      <a:pt x="3105" y="769"/>
                      <a:pt x="3168" y="860"/>
                    </a:cubicBezTo>
                  </a:path>
                </a:pathLst>
              </a:custGeom>
              <a:noFill/>
              <a:ln w="38100" cmpd="sng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26" name="Ομάδα 25"/>
              <p:cNvGrpSpPr/>
              <p:nvPr/>
            </p:nvGrpSpPr>
            <p:grpSpPr>
              <a:xfrm>
                <a:off x="3016250" y="1371600"/>
                <a:ext cx="4953000" cy="1981200"/>
                <a:chOff x="3016250" y="1371600"/>
                <a:chExt cx="4953000" cy="1981200"/>
              </a:xfrm>
            </p:grpSpPr>
            <p:sp>
              <p:nvSpPr>
                <p:cNvPr id="27" name="Oval 8"/>
                <p:cNvSpPr>
                  <a:spLocks noChangeArrowheads="1"/>
                </p:cNvSpPr>
                <p:nvPr/>
              </p:nvSpPr>
              <p:spPr bwMode="auto">
                <a:xfrm>
                  <a:off x="3016250" y="30480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8" name="Oval 13"/>
                <p:cNvSpPr>
                  <a:spLocks noChangeArrowheads="1"/>
                </p:cNvSpPr>
                <p:nvPr/>
              </p:nvSpPr>
              <p:spPr bwMode="auto">
                <a:xfrm>
                  <a:off x="3549650" y="3200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9" name="Oval 17"/>
                <p:cNvSpPr>
                  <a:spLocks noChangeArrowheads="1"/>
                </p:cNvSpPr>
                <p:nvPr/>
              </p:nvSpPr>
              <p:spPr bwMode="auto">
                <a:xfrm>
                  <a:off x="4159250" y="2895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0" name="Oval 22"/>
                <p:cNvSpPr>
                  <a:spLocks noChangeArrowheads="1"/>
                </p:cNvSpPr>
                <p:nvPr/>
              </p:nvSpPr>
              <p:spPr bwMode="auto">
                <a:xfrm>
                  <a:off x="4845050" y="22098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1" name="Oval 26"/>
                <p:cNvSpPr>
                  <a:spLocks noChangeArrowheads="1"/>
                </p:cNvSpPr>
                <p:nvPr/>
              </p:nvSpPr>
              <p:spPr bwMode="auto">
                <a:xfrm>
                  <a:off x="5454650" y="1676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2" name="Oval 31"/>
                <p:cNvSpPr>
                  <a:spLocks noChangeArrowheads="1"/>
                </p:cNvSpPr>
                <p:nvPr/>
              </p:nvSpPr>
              <p:spPr bwMode="auto">
                <a:xfrm>
                  <a:off x="6369050" y="1371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3" name="Oval 38"/>
                <p:cNvSpPr>
                  <a:spLocks noChangeArrowheads="1"/>
                </p:cNvSpPr>
                <p:nvPr/>
              </p:nvSpPr>
              <p:spPr bwMode="auto">
                <a:xfrm>
                  <a:off x="7131050" y="1676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4" name="Oval 42"/>
                <p:cNvSpPr>
                  <a:spLocks noChangeArrowheads="1"/>
                </p:cNvSpPr>
                <p:nvPr/>
              </p:nvSpPr>
              <p:spPr bwMode="auto">
                <a:xfrm>
                  <a:off x="7816850" y="2514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</p:grpSp>
        </p:grpSp>
        <p:sp>
          <p:nvSpPr>
            <p:cNvPr id="41" name="Ελεύθερη σχεδίαση 40"/>
            <p:cNvSpPr/>
            <p:nvPr/>
          </p:nvSpPr>
          <p:spPr bwMode="auto">
            <a:xfrm>
              <a:off x="3113315" y="1447800"/>
              <a:ext cx="4789714" cy="1861457"/>
            </a:xfrm>
            <a:custGeom>
              <a:avLst/>
              <a:gdLst>
                <a:gd name="connsiteX0" fmla="*/ 0 w 4822372"/>
                <a:gd name="connsiteY0" fmla="*/ 1698171 h 1861457"/>
                <a:gd name="connsiteX1" fmla="*/ 555172 w 4822372"/>
                <a:gd name="connsiteY1" fmla="*/ 1861457 h 1861457"/>
                <a:gd name="connsiteX2" fmla="*/ 1164772 w 4822372"/>
                <a:gd name="connsiteY2" fmla="*/ 1534886 h 1861457"/>
                <a:gd name="connsiteX3" fmla="*/ 1850572 w 4822372"/>
                <a:gd name="connsiteY3" fmla="*/ 849086 h 1861457"/>
                <a:gd name="connsiteX4" fmla="*/ 2471057 w 4822372"/>
                <a:gd name="connsiteY4" fmla="*/ 304800 h 1861457"/>
                <a:gd name="connsiteX5" fmla="*/ 3374572 w 4822372"/>
                <a:gd name="connsiteY5" fmla="*/ 0 h 1861457"/>
                <a:gd name="connsiteX6" fmla="*/ 4125686 w 4822372"/>
                <a:gd name="connsiteY6" fmla="*/ 337457 h 1861457"/>
                <a:gd name="connsiteX7" fmla="*/ 4822372 w 4822372"/>
                <a:gd name="connsiteY7" fmla="*/ 1164771 h 1861457"/>
                <a:gd name="connsiteX8" fmla="*/ 4822372 w 4822372"/>
                <a:gd name="connsiteY8" fmla="*/ 1164771 h 1861457"/>
                <a:gd name="connsiteX9" fmla="*/ 4822372 w 4822372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32114 w 4789714"/>
                <a:gd name="connsiteY2" fmla="*/ 1534886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093028 w 4789714"/>
                <a:gd name="connsiteY6" fmla="*/ 337457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42999 w 4789714"/>
                <a:gd name="connsiteY2" fmla="*/ 1567543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093028 w 4789714"/>
                <a:gd name="connsiteY6" fmla="*/ 337457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42999 w 4789714"/>
                <a:gd name="connsiteY2" fmla="*/ 1567543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103914 w 4789714"/>
                <a:gd name="connsiteY6" fmla="*/ 293914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89714" h="1861457">
                  <a:moveTo>
                    <a:pt x="0" y="1687285"/>
                  </a:moveTo>
                  <a:lnTo>
                    <a:pt x="522514" y="1861457"/>
                  </a:lnTo>
                  <a:lnTo>
                    <a:pt x="1142999" y="1567543"/>
                  </a:lnTo>
                  <a:lnTo>
                    <a:pt x="1817914" y="849086"/>
                  </a:lnTo>
                  <a:lnTo>
                    <a:pt x="2438399" y="304800"/>
                  </a:lnTo>
                  <a:lnTo>
                    <a:pt x="3341914" y="0"/>
                  </a:lnTo>
                  <a:lnTo>
                    <a:pt x="4103914" y="293914"/>
                  </a:lnTo>
                  <a:lnTo>
                    <a:pt x="4789714" y="1164771"/>
                  </a:lnTo>
                  <a:lnTo>
                    <a:pt x="4789714" y="1164771"/>
                  </a:lnTo>
                  <a:lnTo>
                    <a:pt x="4789714" y="1164771"/>
                  </a:lnTo>
                </a:path>
              </a:pathLst>
            </a:cu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0033C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l-GR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0033C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l-GR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blipFill rotWithShape="1">
          <a:blip xmlns:r="http://schemas.openxmlformats.org/officeDocument/2006/relationships" r:embed="rId1"/>
          <a:stretch>
            <a:fillRect t="-1316" r="-12865" b="-13158"/>
          </a:stretch>
        </a:blipFill>
      </a:spPr>
      <a:bodyPr/>
      <a:lstStyle>
        <a:defPPr>
          <a:defRPr>
            <a:noFill/>
          </a:defRPr>
        </a:defPPr>
      </a:lstStyle>
    </a:txDef>
  </a:objectDefaults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3524</TotalTime>
  <Words>1178</Words>
  <Application>Microsoft Office PowerPoint</Application>
  <PresentationFormat>On-screen Show (4:3)</PresentationFormat>
  <Paragraphs>377</Paragraphs>
  <Slides>29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Cambria Math</vt:lpstr>
      <vt:lpstr>Times New Roman</vt:lpstr>
      <vt:lpstr>Προεπιλεγμένη σχεδίαση</vt:lpstr>
      <vt:lpstr>Εξίσωση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ΤΡΟΧΙΑ – ΔΙΑΝΥΣΜΑ ΜΕΤΑΤΟΠΙΣΗΣ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Α.Σ.ΠΑΙ.Τ.Ε.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 3</dc:title>
  <dc:subject>Δυνάμεις και Κίνηση</dc:subject>
  <dc:creator>Καθηγ. Σιδερής Ευστάθιος</dc:creator>
  <cp:lastModifiedBy>ΑΙΚΑΤΕΡΙΝΗ ΣΙΔΕΡΗ</cp:lastModifiedBy>
  <cp:revision>258</cp:revision>
  <dcterms:created xsi:type="dcterms:W3CDTF">2006-12-03T10:26:00Z</dcterms:created>
  <dcterms:modified xsi:type="dcterms:W3CDTF">2021-12-07T22:47:05Z</dcterms:modified>
</cp:coreProperties>
</file>