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256" r:id="rId2"/>
    <p:sldId id="259" r:id="rId3"/>
    <p:sldId id="268" r:id="rId4"/>
    <p:sldId id="269" r:id="rId5"/>
    <p:sldId id="258" r:id="rId6"/>
    <p:sldId id="257" r:id="rId7"/>
    <p:sldId id="260" r:id="rId8"/>
    <p:sldId id="261" r:id="rId9"/>
    <p:sldId id="262" r:id="rId10"/>
    <p:sldId id="263" r:id="rId11"/>
    <p:sldId id="264" r:id="rId12"/>
    <p:sldId id="266" r:id="rId13"/>
    <p:sldId id="271"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EFD363-07BB-4502-B05B-1F49A9C0A62C}" type="datetimeFigureOut">
              <a:rPr lang="el-GR" smtClean="0"/>
              <a:pPr/>
              <a:t>30/11/2023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8448AB-BE2C-40A4-A7A6-58B30395CAC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068448AB-BE2C-40A4-A7A6-58B30395CAC4}" type="slidenum">
              <a:rPr lang="el-GR" smtClean="0"/>
              <a:pPr/>
              <a:t>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B519620-D1EB-4D51-B263-502000987EFE}" type="datetimeFigureOut">
              <a:rPr lang="el-GR" smtClean="0"/>
              <a:pPr/>
              <a:t>30/11/2023</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66D1FD51-86ED-4D07-AAE4-7C21055DC079}"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B519620-D1EB-4D51-B263-502000987EFE}" type="datetimeFigureOut">
              <a:rPr lang="el-GR" smtClean="0"/>
              <a:pPr/>
              <a:t>30/11/2023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6D1FD51-86ED-4D07-AAE4-7C21055DC07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B519620-D1EB-4D51-B263-502000987EFE}" type="datetimeFigureOut">
              <a:rPr lang="el-GR" smtClean="0"/>
              <a:pPr/>
              <a:t>30/11/2023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6D1FD51-86ED-4D07-AAE4-7C21055DC07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B519620-D1EB-4D51-B263-502000987EFE}" type="datetimeFigureOut">
              <a:rPr lang="el-GR" smtClean="0"/>
              <a:pPr/>
              <a:t>30/11/2023</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66D1FD51-86ED-4D07-AAE4-7C21055DC07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B519620-D1EB-4D51-B263-502000987EFE}" type="datetimeFigureOut">
              <a:rPr lang="el-GR" smtClean="0"/>
              <a:pPr/>
              <a:t>30/11/2023</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66D1FD51-86ED-4D07-AAE4-7C21055DC079}"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B519620-D1EB-4D51-B263-502000987EFE}" type="datetimeFigureOut">
              <a:rPr lang="el-GR" smtClean="0"/>
              <a:pPr/>
              <a:t>30/11/2023</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66D1FD51-86ED-4D07-AAE4-7C21055DC07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B519620-D1EB-4D51-B263-502000987EFE}" type="datetimeFigureOut">
              <a:rPr lang="el-GR" smtClean="0"/>
              <a:pPr/>
              <a:t>30/11/2023</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66D1FD51-86ED-4D07-AAE4-7C21055DC07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B519620-D1EB-4D51-B263-502000987EFE}" type="datetimeFigureOut">
              <a:rPr lang="el-GR" smtClean="0"/>
              <a:pPr/>
              <a:t>30/11/2023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6D1FD51-86ED-4D07-AAE4-7C21055DC07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B519620-D1EB-4D51-B263-502000987EFE}" type="datetimeFigureOut">
              <a:rPr lang="el-GR" smtClean="0"/>
              <a:pPr/>
              <a:t>30/11/2023</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66D1FD51-86ED-4D07-AAE4-7C21055DC07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B519620-D1EB-4D51-B263-502000987EFE}" type="datetimeFigureOut">
              <a:rPr lang="el-GR" smtClean="0"/>
              <a:pPr/>
              <a:t>30/11/2023</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66D1FD51-86ED-4D07-AAE4-7C21055DC07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B519620-D1EB-4D51-B263-502000987EFE}" type="datetimeFigureOut">
              <a:rPr lang="el-GR" smtClean="0"/>
              <a:pPr/>
              <a:t>30/11/2023</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66D1FD51-86ED-4D07-AAE4-7C21055DC079}"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B519620-D1EB-4D51-B263-502000987EFE}" type="datetimeFigureOut">
              <a:rPr lang="el-GR" smtClean="0"/>
              <a:pPr/>
              <a:t>30/11/2023</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66D1FD51-86ED-4D07-AAE4-7C21055DC079}"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10">
            <a:extLst>
              <a:ext uri="{FF2B5EF4-FFF2-40B4-BE49-F238E27FC236}">
                <a16:creationId xmlns:a16="http://schemas.microsoft.com/office/drawing/2014/main" id="{617A47FB-BD71-4828-9F16-51E9179B9126}"/>
              </a:ext>
            </a:extLst>
          </p:cNvPr>
          <p:cNvPicPr>
            <a:picLocks noChangeAspect="1"/>
          </p:cNvPicPr>
          <p:nvPr/>
        </p:nvPicPr>
        <p:blipFill>
          <a:blip r:embed="rId2" cstate="print"/>
          <a:stretch>
            <a:fillRect/>
          </a:stretch>
        </p:blipFill>
        <p:spPr>
          <a:xfrm>
            <a:off x="214282" y="285728"/>
            <a:ext cx="4286280" cy="2098301"/>
          </a:xfrm>
          <a:prstGeom prst="rect">
            <a:avLst/>
          </a:prstGeom>
        </p:spPr>
      </p:pic>
      <p:pic>
        <p:nvPicPr>
          <p:cNvPr id="5" name="Εικόνα 7">
            <a:extLst>
              <a:ext uri="{FF2B5EF4-FFF2-40B4-BE49-F238E27FC236}">
                <a16:creationId xmlns:a16="http://schemas.microsoft.com/office/drawing/2014/main" id="{99E7CCE2-F840-4BAB-B487-08D1646DDAC8}"/>
              </a:ext>
            </a:extLst>
          </p:cNvPr>
          <p:cNvPicPr>
            <a:picLocks noChangeAspect="1"/>
          </p:cNvPicPr>
          <p:nvPr/>
        </p:nvPicPr>
        <p:blipFill>
          <a:blip r:embed="rId3" cstate="print"/>
          <a:stretch>
            <a:fillRect/>
          </a:stretch>
        </p:blipFill>
        <p:spPr>
          <a:xfrm>
            <a:off x="2071670" y="2643182"/>
            <a:ext cx="5143536" cy="2857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164F2B-B6C7-4D03-88EA-CE64211B56FC}"/>
              </a:ext>
            </a:extLst>
          </p:cNvPr>
          <p:cNvSpPr>
            <a:spLocks noGrp="1"/>
          </p:cNvSpPr>
          <p:nvPr>
            <p:ph type="title"/>
          </p:nvPr>
        </p:nvSpPr>
        <p:spPr>
          <a:xfrm>
            <a:off x="758952" y="228129"/>
            <a:ext cx="7626096" cy="771979"/>
          </a:xfrm>
        </p:spPr>
        <p:txBody>
          <a:bodyPr/>
          <a:lstStyle/>
          <a:p>
            <a:pPr algn="ctr"/>
            <a:r>
              <a:rPr lang="el-GR" b="1" dirty="0">
                <a:effectLst>
                  <a:outerShdw blurRad="38100" dist="38100" dir="2700000" algn="tl">
                    <a:srgbClr val="000000">
                      <a:alpha val="43137"/>
                    </a:srgbClr>
                  </a:outerShdw>
                </a:effectLst>
              </a:rPr>
              <a:t>Κορμάκια</a:t>
            </a:r>
          </a:p>
        </p:txBody>
      </p:sp>
      <p:sp>
        <p:nvSpPr>
          <p:cNvPr id="3" name="Θέση περιεχομένου 2">
            <a:extLst>
              <a:ext uri="{FF2B5EF4-FFF2-40B4-BE49-F238E27FC236}">
                <a16:creationId xmlns:a16="http://schemas.microsoft.com/office/drawing/2014/main" id="{2F10078F-EA85-4DFF-B8B6-72333CCE2744}"/>
              </a:ext>
            </a:extLst>
          </p:cNvPr>
          <p:cNvSpPr>
            <a:spLocks noGrp="1"/>
          </p:cNvSpPr>
          <p:nvPr>
            <p:ph idx="1"/>
          </p:nvPr>
        </p:nvSpPr>
        <p:spPr>
          <a:xfrm>
            <a:off x="629239" y="1071546"/>
            <a:ext cx="7833533" cy="6215106"/>
          </a:xfrm>
        </p:spPr>
        <p:txBody>
          <a:bodyPr>
            <a:noAutofit/>
          </a:bodyPr>
          <a:lstStyle/>
          <a:p>
            <a:pPr marL="0" indent="0">
              <a:buNone/>
            </a:pPr>
            <a:r>
              <a:rPr lang="el-GR" sz="2000" dirty="0"/>
              <a:t>Οι </a:t>
            </a:r>
            <a:r>
              <a:rPr lang="el-GR" sz="2000" b="1" dirty="0"/>
              <a:t>ΜΕΓΑΛΕΣ</a:t>
            </a:r>
            <a:r>
              <a:rPr lang="el-GR" sz="2000" dirty="0"/>
              <a:t> αλλαγές!!!!</a:t>
            </a:r>
          </a:p>
          <a:p>
            <a:pPr marL="0" indent="0" algn="ctr">
              <a:buNone/>
            </a:pPr>
            <a:r>
              <a:rPr lang="el-GR" sz="2000" dirty="0"/>
              <a:t>Τί παρατήρησες για την ενδυμασία τους; Σωστά! </a:t>
            </a:r>
            <a:r>
              <a:rPr lang="el-GR" sz="2000" dirty="0">
                <a:effectLst>
                  <a:outerShdw blurRad="38100" dist="38100" dir="2700000" algn="tl">
                    <a:srgbClr val="000000">
                      <a:alpha val="43137"/>
                    </a:srgbClr>
                  </a:outerShdw>
                </a:effectLst>
              </a:rPr>
              <a:t>Καθόλου</a:t>
            </a:r>
            <a:r>
              <a:rPr lang="el-GR" sz="2000" dirty="0"/>
              <a:t> φαντασία στα </a:t>
            </a:r>
            <a:r>
              <a:rPr lang="el-GR" sz="2000" dirty="0" smtClean="0"/>
              <a:t>κορμάκια. </a:t>
            </a:r>
            <a:r>
              <a:rPr lang="el-GR" sz="2000" dirty="0"/>
              <a:t>Το αντίθετο μάλιστα. Ήταν λιτά, αυστηρά κορμάκια, τα οποία κάλυπταν όλο το κορμί. Με λίγα χρώματα, τις περισσότερες φορές μονόχρωμα.  Αργότερα επιτράπηκαν περισσότερα χρώματα, προσοχή όμως </a:t>
            </a:r>
            <a:r>
              <a:rPr lang="el-GR" sz="2000" b="1" dirty="0">
                <a:effectLst>
                  <a:outerShdw blurRad="38100" dist="38100" dir="2700000" algn="tl">
                    <a:srgbClr val="000000">
                      <a:alpha val="43137"/>
                    </a:srgbClr>
                  </a:outerShdw>
                </a:effectLst>
              </a:rPr>
              <a:t>ΑΠΑΓΟΡΕΥΟΤΑΝ</a:t>
            </a:r>
            <a:r>
              <a:rPr lang="el-GR" sz="2000" dirty="0"/>
              <a:t>, όπως και στα όργανα, το χρυσό, το ασημί και το χάλκινο χρώμα.</a:t>
            </a:r>
          </a:p>
          <a:p>
            <a:pPr marL="0" indent="0">
              <a:buNone/>
            </a:pPr>
            <a:r>
              <a:rPr lang="el-GR" sz="2000" dirty="0"/>
              <a:t>Εννοείται ότι το ίδιο συνέβαινε και στα κοκαλάκια των μαλλιών!</a:t>
            </a:r>
            <a:endParaRPr lang="en-US" sz="2000" dirty="0"/>
          </a:p>
          <a:p>
            <a:pPr marL="0" indent="0">
              <a:buNone/>
            </a:pPr>
            <a:r>
              <a:rPr lang="el-GR" sz="2000" dirty="0"/>
              <a:t>Μόλις από το 1993 επιτράπηκαν τα κορμάκια να έχουν κολάν και να είναι αμάνικα. Οι περιορισμοί στα χρώματα διατηρήθηκαν για λίγα χρόνια ακόμη. Αργότερα επιτράπηκαν οι κοντές φουστίτσες</a:t>
            </a:r>
            <a:r>
              <a:rPr lang="en-GB" sz="2000" dirty="0"/>
              <a:t>.</a:t>
            </a:r>
          </a:p>
          <a:p>
            <a:pPr marL="0" indent="0">
              <a:buNone/>
            </a:pPr>
            <a:r>
              <a:rPr lang="el-GR" sz="2000" dirty="0"/>
              <a:t>Φτάσαμε στο σήμερα με τα κορμάκια να είναι </a:t>
            </a:r>
            <a:r>
              <a:rPr lang="el-GR" sz="2000" b="1" dirty="0">
                <a:effectLst>
                  <a:outerShdw blurRad="38100" dist="38100" dir="2700000" algn="tl">
                    <a:srgbClr val="000000">
                      <a:alpha val="43137"/>
                    </a:srgbClr>
                  </a:outerShdw>
                </a:effectLst>
              </a:rPr>
              <a:t>ΤΟΣΟ</a:t>
            </a:r>
            <a:r>
              <a:rPr lang="el-GR" sz="2000" dirty="0"/>
              <a:t> αστραφτερά και τόσο βαριά από τα πετράδια, τις </a:t>
            </a:r>
            <a:r>
              <a:rPr lang="el-GR" sz="2000" dirty="0" smtClean="0"/>
              <a:t>δαντέλες </a:t>
            </a:r>
            <a:r>
              <a:rPr lang="el-GR" sz="2000" dirty="0"/>
              <a:t>και τα έξτρα αξεσουάρ!!!! Τόσο πλουμιστά, που συχνά προσέχουμε αυτά και όχι τί κάνει η αθλήτρια.  </a:t>
            </a:r>
            <a:endParaRPr lang="en-GB" sz="2000" dirty="0"/>
          </a:p>
        </p:txBody>
      </p:sp>
    </p:spTree>
    <p:extLst>
      <p:ext uri="{BB962C8B-B14F-4D97-AF65-F5344CB8AC3E}">
        <p14:creationId xmlns:p14="http://schemas.microsoft.com/office/powerpoint/2010/main" val="4221890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500042"/>
            <a:ext cx="8229600" cy="1500198"/>
          </a:xfrm>
        </p:spPr>
        <p:txBody>
          <a:bodyPr>
            <a:normAutofit fontScale="90000"/>
          </a:bodyPr>
          <a:lstStyle/>
          <a:p>
            <a:pPr algn="ctr"/>
            <a:r>
              <a:rPr lang="el-GR" sz="3100" b="1" dirty="0" smtClean="0"/>
              <a:t>Ο ΑΓΩΝΙΣΤΙΚΟΣ ΧΩΡΟΣ</a:t>
            </a:r>
            <a:br>
              <a:rPr lang="el-GR" sz="3100" b="1" dirty="0" smtClean="0"/>
            </a:br>
            <a:r>
              <a:rPr lang="el-GR" sz="2700" b="1" dirty="0" smtClean="0">
                <a:solidFill>
                  <a:schemeClr val="tx1">
                    <a:lumMod val="95000"/>
                  </a:schemeClr>
                </a:solidFill>
                <a:effectLst>
                  <a:outerShdw blurRad="38100" dist="38100" dir="2700000" algn="tl">
                    <a:srgbClr val="000000">
                      <a:alpha val="43137"/>
                    </a:srgbClr>
                  </a:outerShdw>
                </a:effectLst>
              </a:rPr>
              <a:t>Γύρω-γύρω </a:t>
            </a:r>
            <a:r>
              <a:rPr lang="en-US" sz="2700" b="1" dirty="0" smtClean="0">
                <a:solidFill>
                  <a:schemeClr val="tx1">
                    <a:lumMod val="95000"/>
                  </a:schemeClr>
                </a:solidFill>
                <a:effectLst>
                  <a:outerShdw blurRad="38100" dist="38100" dir="2700000" algn="tl">
                    <a:srgbClr val="000000">
                      <a:alpha val="43137"/>
                    </a:srgbClr>
                  </a:outerShdw>
                </a:effectLst>
              </a:rPr>
              <a:t>o </a:t>
            </a:r>
            <a:r>
              <a:rPr lang="el-GR" sz="2700" b="1" dirty="0" smtClean="0">
                <a:solidFill>
                  <a:schemeClr val="tx1">
                    <a:lumMod val="95000"/>
                  </a:schemeClr>
                </a:solidFill>
                <a:effectLst>
                  <a:outerShdw blurRad="38100" dist="38100" dir="2700000" algn="tl">
                    <a:srgbClr val="000000">
                      <a:alpha val="43137"/>
                    </a:srgbClr>
                  </a:outerShdw>
                </a:effectLst>
              </a:rPr>
              <a:t>τάπητας (χαλί) έχει  κόκκινη γραμμή</a:t>
            </a:r>
            <a:br>
              <a:rPr lang="el-GR" sz="2700" b="1" dirty="0" smtClean="0">
                <a:solidFill>
                  <a:schemeClr val="tx1">
                    <a:lumMod val="95000"/>
                  </a:schemeClr>
                </a:solidFill>
                <a:effectLst>
                  <a:outerShdw blurRad="38100" dist="38100" dir="2700000" algn="tl">
                    <a:srgbClr val="000000">
                      <a:alpha val="43137"/>
                    </a:srgbClr>
                  </a:outerShdw>
                </a:effectLst>
              </a:rPr>
            </a:br>
            <a:r>
              <a:rPr lang="el-GR" sz="2700" b="1" dirty="0" smtClean="0">
                <a:solidFill>
                  <a:schemeClr val="tx1">
                    <a:lumMod val="95000"/>
                  </a:schemeClr>
                </a:solidFill>
                <a:effectLst>
                  <a:outerShdw blurRad="38100" dist="38100" dir="2700000" algn="tl">
                    <a:srgbClr val="000000">
                      <a:alpha val="43137"/>
                    </a:srgbClr>
                  </a:outerShdw>
                </a:effectLst>
              </a:rPr>
              <a:t>και οι διαστάσεις του  είναι 13×13 μέτρα.</a:t>
            </a:r>
            <a:r>
              <a:rPr lang="el-GR" sz="3600" b="1" dirty="0" smtClean="0">
                <a:solidFill>
                  <a:schemeClr val="tx1">
                    <a:lumMod val="95000"/>
                  </a:schemeClr>
                </a:solidFill>
              </a:rPr>
              <a:t/>
            </a:r>
            <a:br>
              <a:rPr lang="el-GR" sz="3600" b="1" dirty="0" smtClean="0">
                <a:solidFill>
                  <a:schemeClr val="tx1">
                    <a:lumMod val="95000"/>
                  </a:schemeClr>
                </a:solidFill>
              </a:rPr>
            </a:br>
            <a:endParaRPr lang="el-GR" sz="3600" b="1" dirty="0">
              <a:solidFill>
                <a:schemeClr val="tx1">
                  <a:lumMod val="95000"/>
                </a:schemeClr>
              </a:solidFill>
            </a:endParaRPr>
          </a:p>
        </p:txBody>
      </p:sp>
      <p:pic>
        <p:nvPicPr>
          <p:cNvPr id="2050" name="Picture 2" descr="C:\Users\Άννα\Desktop\μπαλα.jpg"/>
          <p:cNvPicPr>
            <a:picLocks noChangeAspect="1" noChangeArrowheads="1"/>
          </p:cNvPicPr>
          <p:nvPr/>
        </p:nvPicPr>
        <p:blipFill>
          <a:blip r:embed="rId2" cstate="print"/>
          <a:srcRect/>
          <a:stretch>
            <a:fillRect/>
          </a:stretch>
        </p:blipFill>
        <p:spPr bwMode="auto">
          <a:xfrm>
            <a:off x="5643570" y="2071678"/>
            <a:ext cx="2928958" cy="4143404"/>
          </a:xfrm>
          <a:prstGeom prst="rect">
            <a:avLst/>
          </a:prstGeom>
          <a:noFill/>
        </p:spPr>
      </p:pic>
      <p:pic>
        <p:nvPicPr>
          <p:cNvPr id="2051" name="Picture 3" descr="C:\Users\Άννα\Desktop\TAPI.jpg"/>
          <p:cNvPicPr>
            <a:picLocks noChangeAspect="1" noChangeArrowheads="1"/>
          </p:cNvPicPr>
          <p:nvPr/>
        </p:nvPicPr>
        <p:blipFill>
          <a:blip r:embed="rId3" cstate="print"/>
          <a:srcRect/>
          <a:stretch>
            <a:fillRect/>
          </a:stretch>
        </p:blipFill>
        <p:spPr bwMode="auto">
          <a:xfrm>
            <a:off x="500034" y="2071678"/>
            <a:ext cx="4876800" cy="407196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CDB2DE-E90C-47E5-9E9A-5DC4230A3046}"/>
              </a:ext>
            </a:extLst>
          </p:cNvPr>
          <p:cNvSpPr>
            <a:spLocks noGrp="1"/>
          </p:cNvSpPr>
          <p:nvPr>
            <p:ph type="title"/>
          </p:nvPr>
        </p:nvSpPr>
        <p:spPr/>
        <p:txBody>
          <a:bodyPr/>
          <a:lstStyle/>
          <a:p>
            <a:r>
              <a:rPr lang="el-GR" b="1" dirty="0"/>
              <a:t>Μουσική συνοδεία (!!!)</a:t>
            </a:r>
          </a:p>
        </p:txBody>
      </p:sp>
      <p:sp>
        <p:nvSpPr>
          <p:cNvPr id="3" name="Θέση περιεχομένου 2">
            <a:extLst>
              <a:ext uri="{FF2B5EF4-FFF2-40B4-BE49-F238E27FC236}">
                <a16:creationId xmlns:a16="http://schemas.microsoft.com/office/drawing/2014/main" id="{E77BE967-C5A2-4795-883A-D9AFD8C90A3D}"/>
              </a:ext>
            </a:extLst>
          </p:cNvPr>
          <p:cNvSpPr>
            <a:spLocks noGrp="1"/>
          </p:cNvSpPr>
          <p:nvPr>
            <p:ph idx="1"/>
          </p:nvPr>
        </p:nvSpPr>
        <p:spPr>
          <a:xfrm>
            <a:off x="642910" y="1428736"/>
            <a:ext cx="8017355" cy="4857784"/>
          </a:xfrm>
        </p:spPr>
        <p:txBody>
          <a:bodyPr>
            <a:normAutofit fontScale="92500"/>
          </a:bodyPr>
          <a:lstStyle/>
          <a:p>
            <a:pPr marL="0" indent="0">
              <a:buNone/>
            </a:pPr>
            <a:r>
              <a:rPr lang="el-GR" dirty="0"/>
              <a:t>Άλλος ένας τομέας με πολύ μεγάλες αλλαγές. </a:t>
            </a:r>
          </a:p>
          <a:p>
            <a:pPr marL="514350" indent="-514350"/>
            <a:r>
              <a:rPr lang="el-GR" dirty="0"/>
              <a:t>Στην αρχή τα προγράμματα συνοδεύονταν από μουσική πιάνου, και τον πιανίστα να είναι εκεί δίπλα από το </a:t>
            </a:r>
            <a:r>
              <a:rPr lang="el-GR" dirty="0" smtClean="0"/>
              <a:t>ταπί και να παίζει. </a:t>
            </a:r>
            <a:endParaRPr lang="el-GR" dirty="0"/>
          </a:p>
          <a:p>
            <a:pPr marL="514350" indent="-514350"/>
            <a:r>
              <a:rPr lang="el-GR" dirty="0" smtClean="0"/>
              <a:t>Στη συνέχεια η μουσική ήταν γραμμένη σε ηλεκτρονική μορφή και ακουγόταν από ηχεία στο στάδιο. Απαγορευόταν η μουσική να έχει λόγια.</a:t>
            </a:r>
          </a:p>
          <a:p>
            <a:pPr marL="514350" indent="-514350"/>
            <a:r>
              <a:rPr lang="el-GR" dirty="0" smtClean="0"/>
              <a:t>Τα τελευταία χρόνια επιτρέπεται να διαλέξεις και μουσική με λόγια ή κάποιο τραγούδι. </a:t>
            </a:r>
            <a:endParaRPr lang="el-GR" dirty="0"/>
          </a:p>
        </p:txBody>
      </p:sp>
      <p:sp>
        <p:nvSpPr>
          <p:cNvPr id="5" name="Οβάλ 4">
            <a:extLst>
              <a:ext uri="{FF2B5EF4-FFF2-40B4-BE49-F238E27FC236}">
                <a16:creationId xmlns:a16="http://schemas.microsoft.com/office/drawing/2014/main" id="{5E0B0379-4369-4770-AAC9-C0414DBE230D}"/>
              </a:ext>
            </a:extLst>
          </p:cNvPr>
          <p:cNvSpPr/>
          <p:nvPr/>
        </p:nvSpPr>
        <p:spPr>
          <a:xfrm>
            <a:off x="7352908" y="197963"/>
            <a:ext cx="1392810" cy="9803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400" b="1" dirty="0">
                <a:effectLst>
                  <a:outerShdw blurRad="38100" dist="38100" dir="2700000" algn="tl">
                    <a:srgbClr val="000000">
                      <a:alpha val="43137"/>
                    </a:srgbClr>
                  </a:outerShdw>
                </a:effectLst>
              </a:rPr>
              <a:t>♫</a:t>
            </a:r>
          </a:p>
        </p:txBody>
      </p:sp>
      <p:sp>
        <p:nvSpPr>
          <p:cNvPr id="7" name="Ορθογώνιο 6">
            <a:extLst>
              <a:ext uri="{FF2B5EF4-FFF2-40B4-BE49-F238E27FC236}">
                <a16:creationId xmlns:a16="http://schemas.microsoft.com/office/drawing/2014/main" id="{548FB7D8-1BBB-4620-A729-52D9C1164D57}"/>
              </a:ext>
            </a:extLst>
          </p:cNvPr>
          <p:cNvSpPr/>
          <p:nvPr/>
        </p:nvSpPr>
        <p:spPr>
          <a:xfrm rot="20301529" flipH="1">
            <a:off x="137696" y="5922043"/>
            <a:ext cx="584432" cy="858444"/>
          </a:xfrm>
          <a:prstGeom prst="rect">
            <a:avLst/>
          </a:prstGeom>
        </p:spPr>
        <p:txBody>
          <a:bodyPr wrap="square">
            <a:spAutoFit/>
          </a:bodyPr>
          <a:lstStyle/>
          <a:p>
            <a:r>
              <a:rPr lang="el-GR" sz="4800" dirty="0"/>
              <a:t>♪</a:t>
            </a:r>
          </a:p>
        </p:txBody>
      </p:sp>
    </p:spTree>
    <p:extLst>
      <p:ext uri="{BB962C8B-B14F-4D97-AF65-F5344CB8AC3E}">
        <p14:creationId xmlns:p14="http://schemas.microsoft.com/office/powerpoint/2010/main" val="1725150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232680"/>
          </a:xfrm>
        </p:spPr>
        <p:txBody>
          <a:bodyPr>
            <a:normAutofit/>
          </a:bodyPr>
          <a:lstStyle/>
          <a:p>
            <a:pPr algn="ctr"/>
            <a:r>
              <a:rPr lang="en-US" sz="3200" b="1" dirty="0" smtClean="0"/>
              <a:t>H </a:t>
            </a:r>
            <a:r>
              <a:rPr lang="el-GR" sz="3200" b="1" dirty="0" smtClean="0"/>
              <a:t>άσκηση μας!</a:t>
            </a:r>
            <a:r>
              <a:rPr lang="en-US" sz="3200" b="1" dirty="0" smtClean="0"/>
              <a:t/>
            </a:r>
            <a:br>
              <a:rPr lang="en-US" sz="3200" b="1" dirty="0" smtClean="0"/>
            </a:br>
            <a:r>
              <a:rPr lang="en-US" sz="3200" b="1" dirty="0" smtClean="0"/>
              <a:t> </a:t>
            </a:r>
            <a:r>
              <a:rPr lang="el-GR" sz="3200" b="1" dirty="0" smtClean="0"/>
              <a:t>Λυγίζω και τεντώνω τα </a:t>
            </a:r>
            <a:r>
              <a:rPr lang="en-US" sz="3200" b="1" dirty="0" smtClean="0"/>
              <a:t>coup de pied</a:t>
            </a:r>
            <a:endParaRPr lang="el-GR" sz="3200" b="1" dirty="0"/>
          </a:p>
        </p:txBody>
      </p:sp>
      <p:pic>
        <p:nvPicPr>
          <p:cNvPr id="1026" name="Picture 2" descr="C:\Users\Άννα\Desktop\baleto-xoros-gymnastiki-1.gif"/>
          <p:cNvPicPr>
            <a:picLocks noGrp="1" noChangeAspect="1" noChangeArrowheads="1" noCrop="1"/>
          </p:cNvPicPr>
          <p:nvPr>
            <p:ph idx="1"/>
          </p:nvPr>
        </p:nvPicPr>
        <p:blipFill>
          <a:blip r:embed="rId2" cstate="print"/>
          <a:srcRect/>
          <a:stretch>
            <a:fillRect/>
          </a:stretch>
        </p:blipFill>
        <p:spPr bwMode="auto">
          <a:xfrm>
            <a:off x="1143000" y="1882775"/>
            <a:ext cx="6858000" cy="4572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Τα όργανα</a:t>
            </a:r>
            <a:r>
              <a:rPr lang="en-US" dirty="0" smtClean="0"/>
              <a:t>!</a:t>
            </a:r>
            <a:endParaRPr lang="el-GR" dirty="0"/>
          </a:p>
        </p:txBody>
      </p:sp>
      <p:pic>
        <p:nvPicPr>
          <p:cNvPr id="1027" name="Picture 3" descr="C:\Users\Άννα\Desktop\polihoros_enorgani.jpg"/>
          <p:cNvPicPr>
            <a:picLocks noGrp="1" noChangeAspect="1" noChangeArrowheads="1"/>
          </p:cNvPicPr>
          <p:nvPr>
            <p:ph idx="1"/>
          </p:nvPr>
        </p:nvPicPr>
        <p:blipFill>
          <a:blip r:embed="rId2" cstate="print"/>
          <a:srcRect/>
          <a:stretch>
            <a:fillRect/>
          </a:stretch>
        </p:blipFill>
        <p:spPr bwMode="auto">
          <a:xfrm>
            <a:off x="1214414" y="1785926"/>
            <a:ext cx="6738958" cy="400052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D48BC7-DC40-47DE-87EE-9F4B6ECB9A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5819" y="0"/>
            <a:ext cx="7472363"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chemeClr val="tx2">
                <a:lumMod val="10000"/>
                <a:lumOff val="90000"/>
              </a:schemeClr>
            </a:solidFill>
          </a:ln>
          <a:effectLst>
            <a:outerShdw blurRad="63500" sx="102000" sy="102000" algn="ctr" rotWithShape="0">
              <a:schemeClr val="bg1">
                <a:lumMod val="85000"/>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9C45F024-2468-4D8A-9E11-BB2B1E0A3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0"/>
            <a:ext cx="7461504"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Τίτλος 3">
            <a:extLst>
              <a:ext uri="{FF2B5EF4-FFF2-40B4-BE49-F238E27FC236}">
                <a16:creationId xmlns:a16="http://schemas.microsoft.com/office/drawing/2014/main" id="{D436DC00-9620-44D4-B7A8-DDF3E85C7E9D}"/>
              </a:ext>
            </a:extLst>
          </p:cNvPr>
          <p:cNvSpPr>
            <a:spLocks noGrp="1"/>
          </p:cNvSpPr>
          <p:nvPr>
            <p:ph type="ctrTitle"/>
          </p:nvPr>
        </p:nvSpPr>
        <p:spPr>
          <a:xfrm rot="19934826">
            <a:off x="393079" y="1169353"/>
            <a:ext cx="6858000" cy="2462120"/>
          </a:xfrm>
        </p:spPr>
        <p:txBody>
          <a:bodyPr anchor="ctr">
            <a:normAutofit/>
          </a:bodyPr>
          <a:lstStyle/>
          <a:p>
            <a:pPr algn="ctr"/>
            <a:r>
              <a:rPr lang="el-GR" sz="7200" b="1" dirty="0">
                <a:effectLst>
                  <a:outerShdw blurRad="38100" dist="38100" dir="2700000" algn="tl">
                    <a:srgbClr val="000000">
                      <a:alpha val="43137"/>
                    </a:srgbClr>
                  </a:outerShdw>
                </a:effectLst>
              </a:rPr>
              <a:t>Ας ξεκινήσουμε!</a:t>
            </a:r>
          </a:p>
        </p:txBody>
      </p:sp>
      <p:sp>
        <p:nvSpPr>
          <p:cNvPr id="5" name="Υπότιτλος 4">
            <a:extLst>
              <a:ext uri="{FF2B5EF4-FFF2-40B4-BE49-F238E27FC236}">
                <a16:creationId xmlns:a16="http://schemas.microsoft.com/office/drawing/2014/main" id="{70150F84-3598-4C59-AC4E-09828348D3DB}"/>
              </a:ext>
            </a:extLst>
          </p:cNvPr>
          <p:cNvSpPr>
            <a:spLocks noGrp="1"/>
          </p:cNvSpPr>
          <p:nvPr>
            <p:ph type="subTitle" idx="1"/>
          </p:nvPr>
        </p:nvSpPr>
        <p:spPr>
          <a:xfrm>
            <a:off x="1475184" y="5645151"/>
            <a:ext cx="4668452" cy="631825"/>
          </a:xfrm>
        </p:spPr>
        <p:txBody>
          <a:bodyPr anchor="ctr">
            <a:normAutofit/>
          </a:bodyPr>
          <a:lstStyle/>
          <a:p>
            <a:pPr algn="ctr"/>
            <a:r>
              <a:rPr lang="el-GR" b="1" dirty="0" smtClean="0">
                <a:solidFill>
                  <a:srgbClr val="FF0000"/>
                </a:solidFill>
              </a:rPr>
              <a:t>Ρυθμική γυμναστική</a:t>
            </a:r>
            <a:endParaRPr lang="el-GR" b="1" dirty="0">
              <a:solidFill>
                <a:srgbClr val="FF0000"/>
              </a:solidFill>
            </a:endParaRPr>
          </a:p>
        </p:txBody>
      </p:sp>
      <p:sp>
        <p:nvSpPr>
          <p:cNvPr id="16" name="Rectangle 15">
            <a:extLst>
              <a:ext uri="{FF2B5EF4-FFF2-40B4-BE49-F238E27FC236}">
                <a16:creationId xmlns:a16="http://schemas.microsoft.com/office/drawing/2014/main"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88920" y="5524786"/>
            <a:ext cx="3566160" cy="274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Εικόνα 2">
            <a:extLst>
              <a:ext uri="{FF2B5EF4-FFF2-40B4-BE49-F238E27FC236}">
                <a16:creationId xmlns:a16="http://schemas.microsoft.com/office/drawing/2014/main" id="{0F9081BF-641B-40F6-9397-3C217CB7231A}"/>
              </a:ext>
            </a:extLst>
          </p:cNvPr>
          <p:cNvPicPr>
            <a:picLocks noChangeAspect="1"/>
          </p:cNvPicPr>
          <p:nvPr/>
        </p:nvPicPr>
        <p:blipFill>
          <a:blip r:embed="rId2" cstate="print"/>
          <a:stretch>
            <a:fillRect/>
          </a:stretch>
        </p:blipFill>
        <p:spPr>
          <a:xfrm>
            <a:off x="6276159" y="2529504"/>
            <a:ext cx="2366493" cy="3986011"/>
          </a:xfrm>
          <a:prstGeom prst="rect">
            <a:avLst/>
          </a:prstGeom>
        </p:spPr>
      </p:pic>
    </p:spTree>
    <p:extLst>
      <p:ext uri="{BB962C8B-B14F-4D97-AF65-F5344CB8AC3E}">
        <p14:creationId xmlns:p14="http://schemas.microsoft.com/office/powerpoint/2010/main" val="373976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Τι είναι η ρυθμική γυμναστική;</a:t>
            </a:r>
            <a:endParaRPr lang="el-GR" sz="3600" dirty="0"/>
          </a:p>
        </p:txBody>
      </p:sp>
      <p:sp>
        <p:nvSpPr>
          <p:cNvPr id="3" name="2 - Θέση περιεχομένου"/>
          <p:cNvSpPr>
            <a:spLocks noGrp="1"/>
          </p:cNvSpPr>
          <p:nvPr>
            <p:ph idx="1"/>
          </p:nvPr>
        </p:nvSpPr>
        <p:spPr/>
        <p:txBody>
          <a:bodyPr/>
          <a:lstStyle/>
          <a:p>
            <a:pPr>
              <a:buNone/>
            </a:pPr>
            <a:r>
              <a:rPr lang="el-GR" dirty="0" smtClean="0"/>
              <a:t>Είναι ένα γυναικείο ολυμπιακό άθλημα μια σύνθεση τέχνης και αθλητισμού ένας συνδυασμός </a:t>
            </a:r>
            <a:r>
              <a:rPr lang="el-GR" dirty="0" smtClean="0">
                <a:solidFill>
                  <a:schemeClr val="accent2">
                    <a:lumMod val="75000"/>
                  </a:schemeClr>
                </a:solidFill>
              </a:rPr>
              <a:t>γυμναστικής</a:t>
            </a:r>
            <a:r>
              <a:rPr lang="el-GR" dirty="0" smtClean="0"/>
              <a:t> και </a:t>
            </a:r>
            <a:r>
              <a:rPr lang="el-GR" dirty="0" smtClean="0">
                <a:solidFill>
                  <a:schemeClr val="accent2">
                    <a:lumMod val="75000"/>
                  </a:schemeClr>
                </a:solidFill>
              </a:rPr>
              <a:t>χορού.</a:t>
            </a:r>
            <a:r>
              <a:rPr lang="el-GR" dirty="0" smtClean="0"/>
              <a:t> Η ενασχόληση με αυτό δίνει στα κορίτσια την ευκαιρία να αναπτύξουν νέες σωματικές δυνατότητες και να αποκτήσουν χάρη, αρμονία και έκφραση στην κίνηση.</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b="1" dirty="0" smtClean="0"/>
              <a:t>Κατηγορίες Αθλημάτων Ατομικό και ομαδικό </a:t>
            </a:r>
            <a:endParaRPr lang="el-GR" b="1" dirty="0"/>
          </a:p>
        </p:txBody>
      </p:sp>
      <p:pic>
        <p:nvPicPr>
          <p:cNvPr id="1026" name="Picture 2" descr="C:\Users\Άννα\Desktop\OMADIKO.jpg"/>
          <p:cNvPicPr>
            <a:picLocks noGrp="1" noChangeAspect="1" noChangeArrowheads="1"/>
          </p:cNvPicPr>
          <p:nvPr>
            <p:ph sz="half" idx="2"/>
          </p:nvPr>
        </p:nvPicPr>
        <p:blipFill>
          <a:blip r:embed="rId3" cstate="print"/>
          <a:srcRect/>
          <a:stretch>
            <a:fillRect/>
          </a:stretch>
        </p:blipFill>
        <p:spPr bwMode="auto">
          <a:xfrm>
            <a:off x="4648200" y="1785926"/>
            <a:ext cx="4038600" cy="4214842"/>
          </a:xfrm>
          <a:prstGeom prst="rect">
            <a:avLst/>
          </a:prstGeom>
          <a:noFill/>
        </p:spPr>
      </p:pic>
      <p:pic>
        <p:nvPicPr>
          <p:cNvPr id="1027" name="Picture 3" descr="C:\Users\Άννα\Desktop\1_67.jpg"/>
          <p:cNvPicPr>
            <a:picLocks noGrp="1" noChangeAspect="1" noChangeArrowheads="1"/>
          </p:cNvPicPr>
          <p:nvPr>
            <p:ph sz="half" idx="1"/>
          </p:nvPr>
        </p:nvPicPr>
        <p:blipFill>
          <a:blip r:embed="rId4" cstate="print"/>
          <a:srcRect/>
          <a:stretch>
            <a:fillRect/>
          </a:stretch>
        </p:blipFill>
        <p:spPr bwMode="auto">
          <a:xfrm>
            <a:off x="457200" y="1785926"/>
            <a:ext cx="4038600" cy="42862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28670"/>
          </a:xfrm>
        </p:spPr>
        <p:txBody>
          <a:bodyPr/>
          <a:lstStyle/>
          <a:p>
            <a:r>
              <a:rPr lang="el-GR" b="1" dirty="0" smtClean="0">
                <a:solidFill>
                  <a:schemeClr val="accent3">
                    <a:lumMod val="60000"/>
                    <a:lumOff val="40000"/>
                  </a:schemeClr>
                </a:solidFill>
              </a:rPr>
              <a:t>Τα όργανα</a:t>
            </a:r>
            <a:endParaRPr lang="el-GR" b="1" dirty="0">
              <a:solidFill>
                <a:schemeClr val="accent3">
                  <a:lumMod val="60000"/>
                  <a:lumOff val="40000"/>
                </a:schemeClr>
              </a:solidFill>
            </a:endParaRPr>
          </a:p>
        </p:txBody>
      </p:sp>
      <p:pic>
        <p:nvPicPr>
          <p:cNvPr id="1026" name="Picture 2" descr="C:\Users\Άννα\Desktop\20190927130207_9208a0b8.jpeg"/>
          <p:cNvPicPr>
            <a:picLocks noGrp="1" noChangeAspect="1" noChangeArrowheads="1"/>
          </p:cNvPicPr>
          <p:nvPr>
            <p:ph idx="1"/>
          </p:nvPr>
        </p:nvPicPr>
        <p:blipFill>
          <a:blip r:embed="rId2" cstate="print"/>
          <a:srcRect/>
          <a:stretch>
            <a:fillRect/>
          </a:stretch>
        </p:blipFill>
        <p:spPr bwMode="auto">
          <a:xfrm>
            <a:off x="1142976" y="928670"/>
            <a:ext cx="6929486" cy="557216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1E5D24-8299-4E76-8336-67C11E87E4B0}"/>
              </a:ext>
            </a:extLst>
          </p:cNvPr>
          <p:cNvSpPr>
            <a:spLocks noGrp="1"/>
          </p:cNvSpPr>
          <p:nvPr>
            <p:ph type="title"/>
          </p:nvPr>
        </p:nvSpPr>
        <p:spPr>
          <a:xfrm>
            <a:off x="457200" y="267494"/>
            <a:ext cx="8229600" cy="1161242"/>
          </a:xfrm>
        </p:spPr>
        <p:txBody>
          <a:bodyPr/>
          <a:lstStyle/>
          <a:p>
            <a:pPr algn="ctr"/>
            <a:r>
              <a:rPr lang="el-GR" b="1" dirty="0">
                <a:effectLst>
                  <a:outerShdw blurRad="38100" dist="38100" dir="2700000" algn="tl">
                    <a:srgbClr val="000000">
                      <a:alpha val="43137"/>
                    </a:srgbClr>
                  </a:outerShdw>
                </a:effectLst>
              </a:rPr>
              <a:t>Φορητά όργανα</a:t>
            </a:r>
          </a:p>
        </p:txBody>
      </p:sp>
      <p:sp>
        <p:nvSpPr>
          <p:cNvPr id="3" name="Θέση περιεχομένου 2">
            <a:extLst>
              <a:ext uri="{FF2B5EF4-FFF2-40B4-BE49-F238E27FC236}">
                <a16:creationId xmlns:a16="http://schemas.microsoft.com/office/drawing/2014/main" id="{59660A09-D8FB-44AF-ACEB-B58A4AA2A85F}"/>
              </a:ext>
            </a:extLst>
          </p:cNvPr>
          <p:cNvSpPr>
            <a:spLocks noGrp="1"/>
          </p:cNvSpPr>
          <p:nvPr>
            <p:ph idx="1"/>
          </p:nvPr>
        </p:nvSpPr>
        <p:spPr>
          <a:xfrm>
            <a:off x="758952" y="1357298"/>
            <a:ext cx="7626096" cy="2140046"/>
          </a:xfrm>
        </p:spPr>
        <p:txBody>
          <a:bodyPr>
            <a:normAutofit/>
          </a:bodyPr>
          <a:lstStyle/>
          <a:p>
            <a:pPr marL="0" indent="0">
              <a:buNone/>
            </a:pPr>
            <a:r>
              <a:rPr lang="el-GR" sz="2400" dirty="0"/>
              <a:t>Στο 1ο Παγκόσμιο Πρωτάθλημα οι αθλήτριες αγωνίστηκαν μόνο στο ελεύθερο πρόγραμμα (χωρίς όργανο</a:t>
            </a:r>
            <a:r>
              <a:rPr lang="en-US" sz="2400" dirty="0"/>
              <a:t>, </a:t>
            </a:r>
            <a:r>
              <a:rPr lang="el-GR" sz="2400" dirty="0"/>
              <a:t>όπως ακριβώς κάνουν τώρα οι παγκορασίδες μας και τα προαγωνιστικά) και στο στεφάνι. </a:t>
            </a:r>
          </a:p>
        </p:txBody>
      </p:sp>
      <p:sp>
        <p:nvSpPr>
          <p:cNvPr id="4" name="TextBox 3">
            <a:extLst>
              <a:ext uri="{FF2B5EF4-FFF2-40B4-BE49-F238E27FC236}">
                <a16:creationId xmlns:a16="http://schemas.microsoft.com/office/drawing/2014/main" id="{635E9371-45C2-4E66-B267-93D672616668}"/>
              </a:ext>
            </a:extLst>
          </p:cNvPr>
          <p:cNvSpPr txBox="1"/>
          <p:nvPr/>
        </p:nvSpPr>
        <p:spPr>
          <a:xfrm>
            <a:off x="671659" y="3071811"/>
            <a:ext cx="7115051" cy="830997"/>
          </a:xfrm>
          <a:prstGeom prst="rect">
            <a:avLst/>
          </a:prstGeom>
          <a:noFill/>
        </p:spPr>
        <p:txBody>
          <a:bodyPr wrap="square" rtlCol="0">
            <a:spAutoFit/>
          </a:bodyPr>
          <a:lstStyle/>
          <a:p>
            <a:r>
              <a:rPr lang="el-GR" sz="2400" dirty="0"/>
              <a:t>Το στεφάνι ήταν παιδικό παιχνίδι, όπως και τα υπόλοιπα.</a:t>
            </a:r>
          </a:p>
        </p:txBody>
      </p:sp>
      <p:pic>
        <p:nvPicPr>
          <p:cNvPr id="6" name="Εικόνα 5">
            <a:extLst>
              <a:ext uri="{FF2B5EF4-FFF2-40B4-BE49-F238E27FC236}">
                <a16:creationId xmlns:a16="http://schemas.microsoft.com/office/drawing/2014/main" id="{4E39C3F5-5416-4055-9241-223439DC0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7336" y="4354830"/>
            <a:ext cx="1331595" cy="1851660"/>
          </a:xfrm>
          <a:prstGeom prst="rect">
            <a:avLst/>
          </a:prstGeom>
        </p:spPr>
      </p:pic>
      <p:pic>
        <p:nvPicPr>
          <p:cNvPr id="8" name="Εικόνα 7" descr="Εικόνα που περιέχει άτομο, υπαίθριος, άθλημα, παίκτης&#10;&#10;Περιγραφή που δημιουργήθηκε αυτόματα">
            <a:extLst>
              <a:ext uri="{FF2B5EF4-FFF2-40B4-BE49-F238E27FC236}">
                <a16:creationId xmlns:a16="http://schemas.microsoft.com/office/drawing/2014/main" id="{C75BEAEF-718B-42CC-AA2F-76B2308BBB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2902" y="4646389"/>
            <a:ext cx="1872718" cy="1927386"/>
          </a:xfrm>
          <a:prstGeom prst="rect">
            <a:avLst/>
          </a:prstGeom>
        </p:spPr>
      </p:pic>
      <p:sp>
        <p:nvSpPr>
          <p:cNvPr id="9" name="Πλακίδιο 8">
            <a:extLst>
              <a:ext uri="{FF2B5EF4-FFF2-40B4-BE49-F238E27FC236}">
                <a16:creationId xmlns:a16="http://schemas.microsoft.com/office/drawing/2014/main" id="{97F01AF3-B450-4676-B1C5-5888318BA6E1}"/>
              </a:ext>
            </a:extLst>
          </p:cNvPr>
          <p:cNvSpPr/>
          <p:nvPr/>
        </p:nvSpPr>
        <p:spPr>
          <a:xfrm>
            <a:off x="2571736" y="3571876"/>
            <a:ext cx="3831292" cy="3071834"/>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t>Το όργανα ήταν με όσο το δυνατόν πιο φυσικά χρώματα, με απαγόρευση των χρωμάτων: χρυσό, ασημί, χάλκινο.</a:t>
            </a:r>
          </a:p>
          <a:p>
            <a:pPr algn="ctr"/>
            <a:r>
              <a:rPr lang="el-GR" sz="1600" dirty="0"/>
              <a:t> Σιγά-σιγά άρχισαν να γίνονται πιο χρωματιστά, αλλά το κυριότερο ήταν ότι κάθε αθλήτρια με την προπονήτριά της χρωμάτιζαν τα αγωνιστικά όργανα.</a:t>
            </a:r>
          </a:p>
        </p:txBody>
      </p:sp>
    </p:spTree>
    <p:extLst>
      <p:ext uri="{BB962C8B-B14F-4D97-AF65-F5344CB8AC3E}">
        <p14:creationId xmlns:p14="http://schemas.microsoft.com/office/powerpoint/2010/main" val="3109692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F9DC8CC-FB66-4670-AA74-0A22BDDC81F4}"/>
              </a:ext>
            </a:extLst>
          </p:cNvPr>
          <p:cNvSpPr>
            <a:spLocks noGrp="1"/>
          </p:cNvSpPr>
          <p:nvPr>
            <p:ph idx="1"/>
          </p:nvPr>
        </p:nvSpPr>
        <p:spPr>
          <a:xfrm>
            <a:off x="558539" y="480768"/>
            <a:ext cx="8066987" cy="5742576"/>
          </a:xfrm>
        </p:spPr>
        <p:txBody>
          <a:bodyPr>
            <a:normAutofit fontScale="70000" lnSpcReduction="20000"/>
          </a:bodyPr>
          <a:lstStyle/>
          <a:p>
            <a:pPr marL="0" indent="0">
              <a:buNone/>
            </a:pPr>
            <a:r>
              <a:rPr lang="el-GR" dirty="0"/>
              <a:t>Το </a:t>
            </a:r>
            <a:r>
              <a:rPr lang="el-GR" b="1" dirty="0">
                <a:solidFill>
                  <a:schemeClr val="accent6">
                    <a:lumMod val="50000"/>
                  </a:schemeClr>
                </a:solidFill>
              </a:rPr>
              <a:t>στεφάνι</a:t>
            </a:r>
            <a:r>
              <a:rPr lang="el-GR" dirty="0"/>
              <a:t> έγινε δημοφιλές στη δεκαετία του 1930, μετά από μια επίδειξη στους ολυμπιακούς αγώνες του 1936. Η Διεθνής Ομοσπονδία Γυμναστικής</a:t>
            </a:r>
            <a:r>
              <a:rPr lang="en-GB" dirty="0"/>
              <a:t> (FIG)</a:t>
            </a:r>
            <a:r>
              <a:rPr lang="el-GR" dirty="0"/>
              <a:t>  το αναγνώρισε ως όργανο της Ρυθμικής Γυμναστικής  το 1963.Για πάρα πολλά χρόνια τα στεφάνια ήταν μόνο ξύλινα (περίπου μέχρι το 1991).  Σιγά-σιγά αντικαταστάθηκαν από πλαστικά. </a:t>
            </a:r>
          </a:p>
          <a:p>
            <a:pPr marL="0" indent="0">
              <a:buNone/>
            </a:pPr>
            <a:r>
              <a:rPr lang="el-GR" dirty="0"/>
              <a:t>Η </a:t>
            </a:r>
            <a:r>
              <a:rPr lang="el-GR" b="1" dirty="0">
                <a:solidFill>
                  <a:schemeClr val="accent6">
                    <a:lumMod val="50000"/>
                  </a:schemeClr>
                </a:solidFill>
              </a:rPr>
              <a:t>μπάλα</a:t>
            </a:r>
            <a:r>
              <a:rPr lang="el-GR" dirty="0">
                <a:solidFill>
                  <a:schemeClr val="accent6">
                    <a:lumMod val="50000"/>
                  </a:schemeClr>
                </a:solidFill>
              </a:rPr>
              <a:t> </a:t>
            </a:r>
            <a:r>
              <a:rPr lang="el-GR" dirty="0"/>
              <a:t>χρησιμοποιούνταν ευρέως στη διδασκαλία της φυσικής αγωγής από τον 19ο αιώνα. </a:t>
            </a:r>
          </a:p>
          <a:p>
            <a:pPr marL="0" indent="0">
              <a:buNone/>
            </a:pPr>
            <a:r>
              <a:rPr lang="el-GR" dirty="0"/>
              <a:t>Οι </a:t>
            </a:r>
            <a:r>
              <a:rPr lang="el-GR" b="1" dirty="0">
                <a:solidFill>
                  <a:schemeClr val="accent6">
                    <a:lumMod val="50000"/>
                  </a:schemeClr>
                </a:solidFill>
              </a:rPr>
              <a:t>κορύνες</a:t>
            </a:r>
            <a:r>
              <a:rPr lang="el-GR" dirty="0"/>
              <a:t> ήταν όπλο και αργότερα σύμβολο εξουσίας στην Ανατολική Ευρώπη όμως χρησιμοποιούνταν ως όργανα γυμναστικής από τα μέσα του 19ου αιώνα Πρωτοεμφανίστηκαν στο παγκόσμιο πρωτάθλημα του 1973. Οι πρώτες κορύνες ήταν ξύλινες. </a:t>
            </a:r>
          </a:p>
          <a:p>
            <a:pPr marL="0" indent="0">
              <a:buNone/>
            </a:pPr>
            <a:r>
              <a:rPr lang="el-GR" dirty="0"/>
              <a:t>Η </a:t>
            </a:r>
            <a:r>
              <a:rPr lang="el-GR" b="1" dirty="0">
                <a:solidFill>
                  <a:schemeClr val="accent6">
                    <a:lumMod val="50000"/>
                  </a:schemeClr>
                </a:solidFill>
              </a:rPr>
              <a:t>κορδέλα</a:t>
            </a:r>
            <a:r>
              <a:rPr lang="el-GR" dirty="0"/>
              <a:t> μοιάζει με φορητό όργανο στον παραδοσιακό κινεζικό χορό, έτσι όπως είναι στερεωμένη πάνω σε ραβδάκι από μπαμπού. Έγινε δημοφιλής στις αθλήτριες της Ρυθμικής Γυμναστικής στη δεκαετία του 1940 και συμπεριλήφθηκε για πρώτη φορά σε παγκόσμιο πρωτάθλημα το 1971.</a:t>
            </a:r>
          </a:p>
          <a:p>
            <a:pPr marL="0" indent="0">
              <a:buNone/>
            </a:pPr>
            <a:r>
              <a:rPr lang="el-GR" dirty="0"/>
              <a:t>Το </a:t>
            </a:r>
            <a:r>
              <a:rPr lang="el-GR" b="1" dirty="0">
                <a:solidFill>
                  <a:schemeClr val="accent6">
                    <a:lumMod val="50000"/>
                  </a:schemeClr>
                </a:solidFill>
              </a:rPr>
              <a:t>σχοινάκι</a:t>
            </a:r>
            <a:r>
              <a:rPr lang="el-GR" dirty="0"/>
              <a:t>, φυσικά, είναι ένα πολύ παλιό παιδικό παιχνίδι όμως η FIG αναγνώρισε τη χρήση του  ως αγωνιστικό όργανο το 1965. </a:t>
            </a:r>
          </a:p>
        </p:txBody>
      </p:sp>
      <p:sp>
        <p:nvSpPr>
          <p:cNvPr id="4" name="TextBox 3">
            <a:extLst>
              <a:ext uri="{FF2B5EF4-FFF2-40B4-BE49-F238E27FC236}">
                <a16:creationId xmlns:a16="http://schemas.microsoft.com/office/drawing/2014/main" id="{2418D396-A023-40E3-A3A8-F5A78F1C0921}"/>
              </a:ext>
            </a:extLst>
          </p:cNvPr>
          <p:cNvSpPr txBox="1"/>
          <p:nvPr/>
        </p:nvSpPr>
        <p:spPr>
          <a:xfrm>
            <a:off x="5726784" y="6223345"/>
            <a:ext cx="3018934" cy="307777"/>
          </a:xfrm>
          <a:prstGeom prst="rect">
            <a:avLst/>
          </a:prstGeom>
          <a:noFill/>
        </p:spPr>
        <p:txBody>
          <a:bodyPr wrap="square" rtlCol="0">
            <a:spAutoFit/>
          </a:bodyPr>
          <a:lstStyle/>
          <a:p>
            <a:r>
              <a:rPr lang="el-GR" sz="1400" dirty="0"/>
              <a:t>(</a:t>
            </a:r>
            <a:r>
              <a:rPr lang="el-GR" sz="1400" dirty="0" err="1"/>
              <a:t>Jastrembskaia</a:t>
            </a:r>
            <a:r>
              <a:rPr lang="el-GR" sz="1400" dirty="0"/>
              <a:t> &amp; </a:t>
            </a:r>
            <a:r>
              <a:rPr lang="el-GR" sz="1400" dirty="0" err="1"/>
              <a:t>Titov</a:t>
            </a:r>
            <a:r>
              <a:rPr lang="el-GR" sz="1400" dirty="0"/>
              <a:t>,  1999, 2019)</a:t>
            </a:r>
          </a:p>
        </p:txBody>
      </p:sp>
    </p:spTree>
    <p:extLst>
      <p:ext uri="{BB962C8B-B14F-4D97-AF65-F5344CB8AC3E}">
        <p14:creationId xmlns:p14="http://schemas.microsoft.com/office/powerpoint/2010/main" val="183862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00042"/>
            <a:ext cx="8229600" cy="928694"/>
          </a:xfrm>
        </p:spPr>
        <p:txBody>
          <a:bodyPr/>
          <a:lstStyle/>
          <a:p>
            <a:r>
              <a:rPr lang="el-GR" b="1" dirty="0" smtClean="0">
                <a:solidFill>
                  <a:schemeClr val="accent3">
                    <a:lumMod val="60000"/>
                    <a:lumOff val="40000"/>
                  </a:schemeClr>
                </a:solidFill>
              </a:rPr>
              <a:t>Παιχνίδι: ποιο όργανο λείπει;</a:t>
            </a:r>
            <a:endParaRPr lang="el-GR" b="1" dirty="0">
              <a:solidFill>
                <a:schemeClr val="accent3">
                  <a:lumMod val="60000"/>
                  <a:lumOff val="40000"/>
                </a:schemeClr>
              </a:solidFill>
            </a:endParaRPr>
          </a:p>
        </p:txBody>
      </p:sp>
      <p:pic>
        <p:nvPicPr>
          <p:cNvPr id="2050" name="Picture 2" descr="C:\Users\Άννα\Desktop\unnamed.jpg"/>
          <p:cNvPicPr>
            <a:picLocks noChangeAspect="1" noChangeArrowheads="1"/>
          </p:cNvPicPr>
          <p:nvPr/>
        </p:nvPicPr>
        <p:blipFill>
          <a:blip r:embed="rId2" cstate="print"/>
          <a:srcRect/>
          <a:stretch>
            <a:fillRect/>
          </a:stretch>
        </p:blipFill>
        <p:spPr bwMode="auto">
          <a:xfrm>
            <a:off x="285720" y="1643050"/>
            <a:ext cx="4143404" cy="4857784"/>
          </a:xfrm>
          <a:prstGeom prst="rect">
            <a:avLst/>
          </a:prstGeom>
          <a:noFill/>
        </p:spPr>
      </p:pic>
      <p:pic>
        <p:nvPicPr>
          <p:cNvPr id="1026" name="Picture 2" descr="C:\Users\Άννα\Desktop\epifaneia ergasiaw files\γυμναστική για μένουμε σπίτι\σύνο-ο-gymnast-χρώματος-αριθμών-κοριτσιών-70825520.jpg"/>
          <p:cNvPicPr>
            <a:picLocks noGrp="1" noChangeAspect="1" noChangeArrowheads="1"/>
          </p:cNvPicPr>
          <p:nvPr>
            <p:ph idx="1"/>
          </p:nvPr>
        </p:nvPicPr>
        <p:blipFill>
          <a:blip r:embed="rId3" cstate="print"/>
          <a:srcRect/>
          <a:stretch>
            <a:fillRect/>
          </a:stretch>
        </p:blipFill>
        <p:spPr bwMode="auto">
          <a:xfrm>
            <a:off x="4500562" y="1643050"/>
            <a:ext cx="4357718" cy="485778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 Τίτλος"/>
          <p:cNvSpPr>
            <a:spLocks noGrp="1"/>
          </p:cNvSpPr>
          <p:nvPr>
            <p:ph type="title"/>
          </p:nvPr>
        </p:nvSpPr>
        <p:spPr/>
        <p:txBody>
          <a:bodyPr/>
          <a:lstStyle/>
          <a:p>
            <a:r>
              <a:rPr lang="el-GR" b="1" dirty="0" smtClean="0"/>
              <a:t>ΤΑ ΚΟΡΜΑΚΙΑ </a:t>
            </a:r>
            <a:endParaRPr lang="el-GR" b="1" dirty="0"/>
          </a:p>
        </p:txBody>
      </p:sp>
      <p:pic>
        <p:nvPicPr>
          <p:cNvPr id="1026" name="Picture 2" descr="C:\Users\Άννα\Desktop\c0c91b5299de6f684115779472e7cb2e.jpg"/>
          <p:cNvPicPr>
            <a:picLocks noGrp="1" noChangeAspect="1" noChangeArrowheads="1"/>
          </p:cNvPicPr>
          <p:nvPr>
            <p:ph sz="half" idx="1"/>
          </p:nvPr>
        </p:nvPicPr>
        <p:blipFill>
          <a:blip r:embed="rId2" cstate="print"/>
          <a:stretch>
            <a:fillRect/>
          </a:stretch>
        </p:blipFill>
        <p:spPr bwMode="auto">
          <a:xfrm>
            <a:off x="4643438" y="1500174"/>
            <a:ext cx="3623828" cy="4500594"/>
          </a:xfrm>
          <a:prstGeom prst="rect">
            <a:avLst/>
          </a:prstGeom>
          <a:noFill/>
        </p:spPr>
      </p:pic>
      <p:pic>
        <p:nvPicPr>
          <p:cNvPr id="1027" name="Picture 3" descr="C:\Users\Άννα\Desktop\1.jpg"/>
          <p:cNvPicPr>
            <a:picLocks noChangeAspect="1" noChangeArrowheads="1"/>
          </p:cNvPicPr>
          <p:nvPr/>
        </p:nvPicPr>
        <p:blipFill>
          <a:blip r:embed="rId3" cstate="print"/>
          <a:srcRect/>
          <a:stretch>
            <a:fillRect/>
          </a:stretch>
        </p:blipFill>
        <p:spPr bwMode="auto">
          <a:xfrm>
            <a:off x="357158" y="1571612"/>
            <a:ext cx="3714776" cy="457203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153</TotalTime>
  <Words>597</Words>
  <Application>Microsoft Office PowerPoint</Application>
  <PresentationFormat>On-screen Show (4:3)</PresentationFormat>
  <Paragraphs>36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Century Gothic</vt:lpstr>
      <vt:lpstr>Verdana</vt:lpstr>
      <vt:lpstr>Wingdings 2</vt:lpstr>
      <vt:lpstr>Ζωντάνια</vt:lpstr>
      <vt:lpstr>PowerPoint Presentation</vt:lpstr>
      <vt:lpstr>Ας ξεκινήσουμε!</vt:lpstr>
      <vt:lpstr>Τι είναι η ρυθμική γυμναστική;</vt:lpstr>
      <vt:lpstr>Κατηγορίες Αθλημάτων Ατομικό και ομαδικό </vt:lpstr>
      <vt:lpstr>Τα όργανα</vt:lpstr>
      <vt:lpstr>Φορητά όργανα</vt:lpstr>
      <vt:lpstr>PowerPoint Presentation</vt:lpstr>
      <vt:lpstr>Παιχνίδι: ποιο όργανο λείπει;</vt:lpstr>
      <vt:lpstr>ΤΑ ΚΟΡΜΑΚΙΑ </vt:lpstr>
      <vt:lpstr>Κορμάκια</vt:lpstr>
      <vt:lpstr>Ο ΑΓΩΝΙΣΤΙΚΟΣ ΧΩΡΟΣ Γύρω-γύρω o τάπητας (χαλί) έχει  κόκκινη γραμμή και οι διαστάσεις του  είναι 13×13 μέτρα. </vt:lpstr>
      <vt:lpstr>Μουσική συνοδεία (!!!)</vt:lpstr>
      <vt:lpstr>H άσκηση μας!  Λυγίζω και τεντώνω τα coup de pied</vt:lpstr>
      <vt:lpstr>Τα όργανα!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Άννα</dc:creator>
  <cp:lastModifiedBy>User</cp:lastModifiedBy>
  <cp:revision>39</cp:revision>
  <dcterms:created xsi:type="dcterms:W3CDTF">2020-11-16T20:47:26Z</dcterms:created>
  <dcterms:modified xsi:type="dcterms:W3CDTF">2023-11-30T18:25:10Z</dcterms:modified>
</cp:coreProperties>
</file>